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12192000"/>
  <p:notesSz cx="7077075" cy="9363075"/>
  <p:embeddedFontLst>
    <p:embeddedFont>
      <p:font typeface="Play"/>
      <p:regular r:id="rId71"/>
      <p:bold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3" roundtripDataSignature="AMtx7mibuMRfNaR1lw0FdrxqAS+h8KEP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E1025F-DCB1-40B8-8C20-99EBE7E92F40}">
  <a:tblStyle styleId="{2FE1025F-DCB1-40B8-8C20-99EBE7E92F40}" styleName="Table_0">
    <a:wholeTbl>
      <a:tcTxStyle b="off" i="off">
        <a:font>
          <a:latin typeface="Times New Roman"/>
          <a:ea typeface="Times New Roman"/>
          <a:cs typeface="Times New Roman"/>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CF3"/>
          </a:solidFill>
        </a:fill>
      </a:tcStyle>
    </a:wholeTbl>
    <a:band1H>
      <a:tcTxStyle/>
      <a:tcStyle>
        <a:fill>
          <a:solidFill>
            <a:srgbClr val="CAD6E5"/>
          </a:solidFill>
        </a:fill>
      </a:tcStyle>
    </a:band1H>
    <a:band2H>
      <a:tcTxStyle/>
    </a:band2H>
    <a:band1V>
      <a:tcTxStyle/>
      <a:tcStyle>
        <a:fill>
          <a:solidFill>
            <a:srgbClr val="CAD6E5"/>
          </a:solidFill>
        </a:fill>
      </a:tcStyle>
    </a:band1V>
    <a:band2V>
      <a:tcTxStyle/>
    </a:band2V>
    <a:lastCol>
      <a:tcTxStyle b="on" i="off">
        <a:font>
          <a:latin typeface="Times New Roman"/>
          <a:ea typeface="Times New Roman"/>
          <a:cs typeface="Times New Roman"/>
        </a:font>
        <a:schemeClr val="lt1"/>
      </a:tcTxStyle>
      <a:tcStyle>
        <a:fill>
          <a:solidFill>
            <a:schemeClr val="accent1"/>
          </a:solidFill>
        </a:fill>
      </a:tcStyle>
    </a:lastCol>
    <a:firstCol>
      <a:tcTxStyle b="on" i="off">
        <a:font>
          <a:latin typeface="Times New Roman"/>
          <a:ea typeface="Times New Roman"/>
          <a:cs typeface="Times New Roman"/>
        </a:font>
        <a:schemeClr val="lt1"/>
      </a:tcTxStyle>
      <a:tcStyle>
        <a:fill>
          <a:solidFill>
            <a:schemeClr val="accent1"/>
          </a:solidFill>
        </a:fill>
      </a:tcStyle>
    </a:firstCol>
    <a:lastRow>
      <a:tcTxStyle b="on" i="off">
        <a:font>
          <a:latin typeface="Times New Roman"/>
          <a:ea typeface="Times New Roman"/>
          <a:cs typeface="Times New Roman"/>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imes New Roman"/>
          <a:ea typeface="Times New Roman"/>
          <a:cs typeface="Times New Roman"/>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31C9178-0E74-463E-BA85-69ED8852E05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customschemas.google.com/relationships/presentationmetadata" Target="metadata"/><Relationship Id="rId72" Type="http://schemas.openxmlformats.org/officeDocument/2006/relationships/font" Target="fonts/Play-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Play-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66733" cy="469780"/>
          </a:xfrm>
          <a:prstGeom prst="rect">
            <a:avLst/>
          </a:prstGeom>
          <a:noFill/>
          <a:ln>
            <a:noFill/>
          </a:ln>
        </p:spPr>
        <p:txBody>
          <a:bodyPr anchorCtr="0" anchor="t" bIns="46950" lIns="93925" spcFirstLastPara="1" rIns="93925" wrap="square" tIns="469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08705" y="0"/>
            <a:ext cx="3066733" cy="469780"/>
          </a:xfrm>
          <a:prstGeom prst="rect">
            <a:avLst/>
          </a:prstGeom>
          <a:noFill/>
          <a:ln>
            <a:noFill/>
          </a:ln>
        </p:spPr>
        <p:txBody>
          <a:bodyPr anchorCtr="0" anchor="t" bIns="46950" lIns="93925" spcFirstLastPara="1" rIns="93925" wrap="square" tIns="469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93297"/>
            <a:ext cx="3066733" cy="469779"/>
          </a:xfrm>
          <a:prstGeom prst="rect">
            <a:avLst/>
          </a:prstGeom>
          <a:noFill/>
          <a:ln>
            <a:noFill/>
          </a:ln>
        </p:spPr>
        <p:txBody>
          <a:bodyPr anchorCtr="0" anchor="b" bIns="46950" lIns="93925" spcFirstLastPara="1" rIns="93925" wrap="square" tIns="469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pecodgreenguide.wordpress.com/bio-retention/"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sdlouky.org/aboutmsd/pdfs/RainGardenRev.pdf" TargetMode="External"/><Relationship Id="rId3" Type="http://schemas.openxmlformats.org/officeDocument/2006/relationships/hyperlink" Target="http://www2.ca.uky.edu/agcomm/pubs/HENV/HENV205/HENV205.pdf" TargetMode="External"/><Relationship Id="rId4" Type="http://schemas.openxmlformats.org/officeDocument/2006/relationships/hyperlink" Target="https://register.greenschoolsconference.org/uploads/GSCE2017/HANDOUTS/KEY_14036551/RainGardenManualForSchools.compressed.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ky.edu/bae/sites/www.uky.edu.bae/files/ID-215_0.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3.epa.gov/npdes/pubs/pondmgmtguide.pdf"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hesapeakestormwater.net/wp-content/uploads/downloads/2012/02/DCR-BMP-Spec-No-12_FILTERING-PRACTICES_Final-Draft_v1-8_03012011.pdf"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gky.org/files/t2CToz3Z.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SWPARethinkingBasin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ouisvillemsd.org/sites/default/files/inline-files/Chapter18_GreenInfrastructureDesignManual_Rev062016_0.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ouisvillemsd.org/sites/default/files/inline-files/Chapter18_GreenInfrastructureDesignManual_Rev062016_0.pdf"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ggreensource.org/what-you-can-do/water-quality-conservation/rain-barrel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tereysea.org/wp-content/uploads/2017/05/HomeDrainageGuide.v25.pdf"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umanesociety.org/resources/limit-goose-flock-growth-addling-eggs"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cwater.org/pdf/WinterMaintenanceBMPs.pdf"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sites/production/files/2015-11/documents/esc_guide_0.pdf" TargetMode="External"/><Relationship Id="rId3" Type="http://schemas.openxmlformats.org/officeDocument/2006/relationships/hyperlink" Target="https://www.lexingtonky.gov/sites/default/files/2018-07/Slide%20Presentation%20Conducting%20Erosion%20and%20Sediment%20Control%20Inspections.pdf"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sites/production/files/2015-11/documents/esc_guide_0.pdf"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rmwater.pca.state.mn.us/index.php/Better_site_design"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3.epa.gov/npdes/pubs/pondmgmtguide.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182" name="Google Shape;182;p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269" name="Google Shape;269;p1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BMPs can be categorized many ways, one of which is whether they are structural or non-structural measures.  Other comparisons are source controls vs treatment controls and point vs nonpoint source controls.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We will consider these stormwater BMPs according to whether they are structural or non-structural.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majority of the BMPs we will discuss in this module are </a:t>
            </a:r>
            <a:r>
              <a:rPr b="1" lang="en-US"/>
              <a:t>structural practices</a:t>
            </a:r>
            <a:r>
              <a:rPr lang="en-US"/>
              <a:t>, or built facilities that capture runoff, treat it and discharge it.  These practices require construction, installation, and maintenance.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Most </a:t>
            </a:r>
            <a:r>
              <a:rPr b="1" lang="en-US"/>
              <a:t>non-structural BMPs </a:t>
            </a:r>
            <a:r>
              <a:rPr lang="en-US"/>
              <a:t>relate to policy or educational initiatives to encourage human behaviors that minimize impacts.  These can include erosion and sediment control planning and related ordinances, public information about fertilizer management, pet waste pick up, and septic system care.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Other </a:t>
            </a:r>
            <a:r>
              <a:rPr b="1" lang="en-US"/>
              <a:t>non-structural measures </a:t>
            </a:r>
            <a:r>
              <a:rPr lang="en-US"/>
              <a:t>are aimed at reducing imperviousness or connections to impervious areas and increasing open space and natural systems (such as wetland areas or riparian buffers).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Sources: StormwaterPennsylvania (stormwaterpa.org)</a:t>
            </a:r>
            <a:endParaRPr/>
          </a:p>
          <a:p>
            <a:pPr indent="0" lvl="0" marL="0" rtl="0" algn="l">
              <a:spcBef>
                <a:spcPts val="0"/>
              </a:spcBef>
              <a:spcAft>
                <a:spcPts val="0"/>
              </a:spcAft>
              <a:buNone/>
            </a:pPr>
            <a:r>
              <a:rPr lang="en-US"/>
              <a:t>USEPA Handbook for Developing Watershed Plans to Restore and Protect Our Waters</a:t>
            </a:r>
            <a:endParaRPr/>
          </a:p>
        </p:txBody>
      </p:sp>
      <p:sp>
        <p:nvSpPr>
          <p:cNvPr id="276" name="Google Shape;276;p1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2: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This slide shows the format that will be used to describe each of the following stormwater BMPs.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b="1" lang="en-US"/>
              <a:t>title </a:t>
            </a:r>
            <a:r>
              <a:rPr lang="en-US"/>
              <a:t>will name the practice and label it as structural or non-structural.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a:t>
            </a:r>
            <a:r>
              <a:rPr b="1" lang="en-US"/>
              <a:t>short description </a:t>
            </a:r>
            <a:r>
              <a:rPr lang="en-US"/>
              <a:t>with pros and cons will be provided.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b="1" lang="en-US"/>
              <a:t>pollutants addressed</a:t>
            </a:r>
            <a:r>
              <a:rPr lang="en-US"/>
              <a:t> will list the contaminants typically removed by the practice.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three symbols are used for </a:t>
            </a:r>
            <a:r>
              <a:rPr b="1" lang="en-US"/>
              <a:t>relative ratings of low, medium or high for Cost, Maintenance Needs and Treatment Effectiveness</a:t>
            </a:r>
            <a:r>
              <a:rPr lang="en-US"/>
              <a:t>.</a:t>
            </a:r>
            <a:endParaRPr/>
          </a:p>
        </p:txBody>
      </p:sp>
      <p:sp>
        <p:nvSpPr>
          <p:cNvPr id="285" name="Google Shape;285;p1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We will begin with a review of several of the structural BMPs used to manage and treat stormwater runoff.</a:t>
            </a:r>
            <a:endParaRPr/>
          </a:p>
        </p:txBody>
      </p:sp>
      <p:sp>
        <p:nvSpPr>
          <p:cNvPr id="298" name="Google Shape;298;p1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Bioretention cells are similar in concept to rain gardens, which many people have heard about.  They may also be called tree pits or curb extensions, and may be placed in parking lots, along roads, medians, or even off-line from grassy swales.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name gives away how these practices function.  Bio- indicating that it is the biological micro-organisms in the filter media that are working to achieve water quality improvements and – retention indicating that they hold water for a period of time. The filtration media of bioretention cells help remove pollutants, especially sediments and nitrogen, before the water percolates out of the retention cell.  This process of using soil, plants and associated microorganisms to remove pollutants is called “bioremediation.”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runoff flows into these areas through a pretreatment area – often a forebay (a small depression) – or graded entryway.  The water then flows onto </a:t>
            </a:r>
            <a:endParaRPr/>
          </a:p>
          <a:p>
            <a:pPr indent="0" lvl="0" marL="0" marR="0" rtl="0" algn="l">
              <a:lnSpc>
                <a:spcPct val="100000"/>
              </a:lnSpc>
              <a:spcBef>
                <a:spcPts val="0"/>
              </a:spcBef>
              <a:spcAft>
                <a:spcPts val="0"/>
              </a:spcAft>
              <a:buClr>
                <a:schemeClr val="dk1"/>
              </a:buClr>
              <a:buSzPts val="1200"/>
              <a:buFont typeface="Calibri"/>
              <a:buNone/>
            </a:pPr>
            <a:r>
              <a:rPr lang="en-US"/>
              <a:t>soil media -a mixture of sand or gravel, soil, and mulch is planted with water-tolerant woody and herbaceous plants.  This area maximizes infiltration and pollutant removal.  The runoff is temporarily stored in these areas where it infiltrates into the soil.  If the soil infiltration rate is too slow, an underdrain may be installed underneath and connected to the stormwater system.  An overflow pipe and or emergency spillway is installed to allow for a bypass when capacity is exceeded.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these cells are created during construction, they are inexpensive and easy to install. They can be sized to suit many areas from suburban, commercial and industrial settings and can minimize costs of associated curb and gutter or other stormwater drainage systems.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sz="1200">
                <a:solidFill>
                  <a:schemeClr val="lt1"/>
                </a:solidFill>
                <a:latin typeface="Calibri"/>
                <a:ea typeface="Calibri"/>
                <a:cs typeface="Calibri"/>
                <a:sym typeface="Calibri"/>
              </a:rPr>
              <a:t>Relative Cost Rating: </a:t>
            </a:r>
            <a:r>
              <a:rPr lang="en-US" sz="1200">
                <a:solidFill>
                  <a:schemeClr val="lt1"/>
                </a:solidFill>
                <a:latin typeface="Calibri"/>
                <a:ea typeface="Calibri"/>
                <a:cs typeface="Calibri"/>
                <a:sym typeface="Calibri"/>
              </a:rPr>
              <a:t>Medium</a:t>
            </a:r>
            <a:endParaRPr/>
          </a:p>
          <a:p>
            <a:pPr indent="0" lvl="0" marL="0" rtl="0" algn="l">
              <a:spcBef>
                <a:spcPts val="0"/>
              </a:spcBef>
              <a:spcAft>
                <a:spcPts val="0"/>
              </a:spcAft>
              <a:buNone/>
            </a:pPr>
            <a:r>
              <a:rPr b="1" lang="en-US" sz="800">
                <a:solidFill>
                  <a:schemeClr val="lt1"/>
                </a:solidFill>
                <a:latin typeface="Calibri"/>
                <a:ea typeface="Calibri"/>
                <a:cs typeface="Calibri"/>
                <a:sym typeface="Calibri"/>
              </a:rPr>
              <a:t>M</a:t>
            </a:r>
            <a:r>
              <a:rPr b="1" lang="en-US" sz="1200">
                <a:solidFill>
                  <a:schemeClr val="lt1"/>
                </a:solidFill>
                <a:latin typeface="Calibri"/>
                <a:ea typeface="Calibri"/>
                <a:cs typeface="Calibri"/>
                <a:sym typeface="Calibri"/>
              </a:rPr>
              <a:t>aintenance: </a:t>
            </a:r>
            <a:r>
              <a:rPr lang="en-US" sz="1200">
                <a:solidFill>
                  <a:schemeClr val="lt1"/>
                </a:solidFill>
                <a:latin typeface="Calibri"/>
                <a:ea typeface="Calibri"/>
                <a:cs typeface="Calibri"/>
                <a:sym typeface="Calibri"/>
              </a:rPr>
              <a:t>Medium</a:t>
            </a:r>
            <a:endParaRPr/>
          </a:p>
          <a:p>
            <a:pPr indent="0" lvl="0" marL="0" marR="0" rtl="0" algn="l">
              <a:lnSpc>
                <a:spcPct val="100000"/>
              </a:lnSpc>
              <a:spcBef>
                <a:spcPts val="0"/>
              </a:spcBef>
              <a:spcAft>
                <a:spcPts val="0"/>
              </a:spcAft>
              <a:buClr>
                <a:schemeClr val="lt1"/>
              </a:buClr>
              <a:buSzPts val="1200"/>
              <a:buFont typeface="Calibri"/>
              <a:buNone/>
            </a:pPr>
            <a:r>
              <a:rPr b="1" lang="en-US" sz="1200">
                <a:solidFill>
                  <a:schemeClr val="lt1"/>
                </a:solidFill>
                <a:latin typeface="Calibri"/>
                <a:ea typeface="Calibri"/>
                <a:cs typeface="Calibri"/>
                <a:sym typeface="Calibri"/>
              </a:rPr>
              <a:t>Effectiveness: </a:t>
            </a:r>
            <a:r>
              <a:rPr lang="en-US" sz="1200">
                <a:solidFill>
                  <a:schemeClr val="lt1"/>
                </a:solidFill>
                <a:latin typeface="Calibri"/>
                <a:ea typeface="Calibri"/>
                <a:cs typeface="Calibri"/>
                <a:sym typeface="Calibri"/>
              </a:rPr>
              <a:t>Medium</a:t>
            </a:r>
            <a:endParaRPr/>
          </a:p>
          <a:p>
            <a:pPr indent="0" lvl="0" marL="0" rtl="0" algn="l">
              <a:spcBef>
                <a:spcPts val="0"/>
              </a:spcBef>
              <a:spcAft>
                <a:spcPts val="0"/>
              </a:spcAft>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a:t>
            </a:r>
            <a:r>
              <a:rPr lang="en-US" u="sng">
                <a:solidFill>
                  <a:schemeClr val="hlink"/>
                </a:solidFill>
                <a:hlinkClick r:id="rId2"/>
              </a:rPr>
              <a:t>https://capecodgreenguide.wordpress.com/bio-retention/</a:t>
            </a:r>
            <a:endParaRPr/>
          </a:p>
        </p:txBody>
      </p:sp>
      <p:sp>
        <p:nvSpPr>
          <p:cNvPr id="304" name="Google Shape;304;p1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Bioretention cells both reduce stormwater volumes and extend the duration of stormwater discharge.  By controlling these two hydrologic processes, peak flows of stormwater events are reduced and the energy of the discharges is decreased.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slides shows several of the pros and cons of bioretention cells.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 of Bioretention maintenance issues that may be found:</a:t>
            </a:r>
            <a:endParaRPr/>
          </a:p>
          <a:p>
            <a:pPr indent="-171450" lvl="0" marL="171450" rtl="0" algn="l">
              <a:spcBef>
                <a:spcPts val="0"/>
              </a:spcBef>
              <a:spcAft>
                <a:spcPts val="0"/>
              </a:spcAft>
              <a:buClr>
                <a:schemeClr val="dk1"/>
              </a:buClr>
              <a:buSzPts val="1200"/>
              <a:buFont typeface="Arial"/>
              <a:buChar char="•"/>
            </a:pPr>
            <a:r>
              <a:rPr lang="en-US"/>
              <a:t>Erosion at inflows</a:t>
            </a:r>
            <a:endParaRPr/>
          </a:p>
          <a:p>
            <a:pPr indent="-171450" lvl="0" marL="171450" rtl="0" algn="l">
              <a:spcBef>
                <a:spcPts val="0"/>
              </a:spcBef>
              <a:spcAft>
                <a:spcPts val="0"/>
              </a:spcAft>
              <a:buClr>
                <a:schemeClr val="dk1"/>
              </a:buClr>
              <a:buSzPts val="1200"/>
              <a:buFont typeface="Arial"/>
              <a:buChar char="•"/>
            </a:pPr>
            <a:r>
              <a:rPr lang="en-US"/>
              <a:t>Soil media may be clogged by algae, may not be dewatering as designed</a:t>
            </a:r>
            <a:endParaRPr/>
          </a:p>
          <a:p>
            <a:pPr indent="-171450" lvl="0" marL="171450" rtl="0" algn="l">
              <a:spcBef>
                <a:spcPts val="0"/>
              </a:spcBef>
              <a:spcAft>
                <a:spcPts val="0"/>
              </a:spcAft>
              <a:buClr>
                <a:schemeClr val="dk1"/>
              </a:buClr>
              <a:buSzPts val="1200"/>
              <a:buFont typeface="Arial"/>
              <a:buChar char="•"/>
            </a:pPr>
            <a:r>
              <a:rPr lang="en-US"/>
              <a:t>Too many weeds, choking out desirable vegetation</a:t>
            </a:r>
            <a:endParaRPr/>
          </a:p>
          <a:p>
            <a:pPr indent="-171450" lvl="0" marL="171450" rtl="0" algn="l">
              <a:spcBef>
                <a:spcPts val="0"/>
              </a:spcBef>
              <a:spcAft>
                <a:spcPts val="0"/>
              </a:spcAft>
              <a:buClr>
                <a:schemeClr val="dk1"/>
              </a:buClr>
              <a:buSzPts val="1200"/>
              <a:buFont typeface="Arial"/>
              <a:buChar char="•"/>
            </a:pPr>
            <a:r>
              <a:rPr lang="en-US"/>
              <a:t>Slope too steep, need to prevent erosion</a:t>
            </a:r>
            <a:endParaRPr/>
          </a:p>
          <a:p>
            <a:pPr indent="-171450" lvl="0" marL="171450" rtl="0" algn="l">
              <a:spcBef>
                <a:spcPts val="0"/>
              </a:spcBef>
              <a:spcAft>
                <a:spcPts val="0"/>
              </a:spcAft>
              <a:buClr>
                <a:schemeClr val="dk1"/>
              </a:buClr>
              <a:buSzPts val="1200"/>
              <a:buFont typeface="Arial"/>
              <a:buChar char="•"/>
            </a:pPr>
            <a:r>
              <a:rPr lang="en-US"/>
              <a:t>Too little or too much mulch (2 – 3“)</a:t>
            </a:r>
            <a:endParaRPr/>
          </a:p>
          <a:p>
            <a:pPr indent="0" lvl="0" marL="0" rtl="0" algn="l">
              <a:spcBef>
                <a:spcPts val="0"/>
              </a:spcBef>
              <a:spcAft>
                <a:spcPts val="0"/>
              </a:spcAft>
              <a:buNone/>
            </a:pPr>
            <a:r>
              <a:t/>
            </a:r>
            <a:endParaRPr/>
          </a:p>
        </p:txBody>
      </p:sp>
      <p:sp>
        <p:nvSpPr>
          <p:cNvPr id="317" name="Google Shape;317;p1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Both photos show bioretention cells in medians with curb inlets to allow stormwater inflow.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on left: Parking lot retention cell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on right: bioretention cell at a hospital in Maryland (photo courtesy of Ecological Landscape Alliance)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Graphic shows </a:t>
            </a:r>
            <a:r>
              <a:rPr b="1" lang="en-US"/>
              <a:t>mulch, soil, sand and gravel layers with perforated pipe and overflow outlet.</a:t>
            </a:r>
            <a:endParaRPr/>
          </a:p>
        </p:txBody>
      </p:sp>
      <p:sp>
        <p:nvSpPr>
          <p:cNvPr id="329" name="Google Shape;329;p1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7: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7: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Rain gardens are simply smaller bioretention cells, which are vegetated depressions that store and treat runoff from nearby roofs, pavement or other hard structures.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are designed to accommodate the amount of stormwater you expect to capture and drain within 48 hours.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center of the raingarden should be planted with vegetation that can tolerate periodic ponded water or wet conditions.  Sedges and rushes are usually ideal for these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you move outward from the center, you can use plants that can tolerate both wet and drier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is suggested that rain gardens should be planted at least 10 feet from the house and 40 feet from septic systems or steep slopes.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Weeding and watering are critical in the first few months of installation to help plants become established.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Annual pruning and mulching are recommended, and some irrigation may be needed during drought periods.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use of native vegetation reduces maintenance needs, including the use of fertilizers and pesticides.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Resources:</a:t>
            </a:r>
            <a:endParaRPr/>
          </a:p>
          <a:p>
            <a:pPr indent="0" lvl="0" marL="0" rtl="0" algn="l">
              <a:spcBef>
                <a:spcPts val="0"/>
              </a:spcBef>
              <a:spcAft>
                <a:spcPts val="0"/>
              </a:spcAft>
              <a:buNone/>
            </a:pPr>
            <a:r>
              <a:rPr lang="en-US"/>
              <a:t>A How-To Guide for Building Your Own Rain Garden, Louisville MSD, </a:t>
            </a:r>
            <a:r>
              <a:rPr lang="en-US" u="sng">
                <a:solidFill>
                  <a:schemeClr val="hlink"/>
                </a:solidFill>
                <a:hlinkClick r:id="rId2"/>
              </a:rPr>
              <a:t>http://www.msdlouky.org/aboutmsd/pdfs/RainGardenRev.pdf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Residential Rain Gardens: Design, Construction and Maintenance, UK Cooperative Extension Service, </a:t>
            </a:r>
            <a:r>
              <a:rPr lang="en-US" u="sng">
                <a:solidFill>
                  <a:schemeClr val="hlink"/>
                </a:solidFill>
                <a:hlinkClick r:id="rId3"/>
              </a:rPr>
              <a:t>http://www2.ca.uky.edu/agcomm/pubs/HENV/HENV205/HENV205.pdf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Rain Garden Manual for Schools: A How-To Manual for Fayette County Public Schools, </a:t>
            </a:r>
            <a:r>
              <a:rPr lang="en-US" u="sng">
                <a:solidFill>
                  <a:schemeClr val="hlink"/>
                </a:solidFill>
                <a:hlinkClick r:id="rId4"/>
              </a:rPr>
              <a:t>https://register.greenschoolsconference.org/uploads/GSCE2017/HANDOUTS/KEY_14036551/RainGardenManualForSchools.compressed.pdf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9" name="Google Shape;339;p1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8: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348" name="Google Shape;348;p1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9: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Stormwater wetlands are constructed systems that mimic the functions of natural wetlands and use physical, chemical and biological processes to treat stormwater pollution.  In these wetlands, the microorganisms can eat the E.coli and other bacteria, the nitrogen is broken down by the anoxic conditions, and the phosphorus is taken up by the plant 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stormwater wetland example, the flow enters at the left and flows into a forebay (a slow water pool area) where some of the sediments can settle out.  It then flows through water levels of various heights to allow for different plants to grow – some submerged – some emergent - providing a variety of habitats and filtration through the dense rooted vegetation.  There is as a shallow micropool to provide some retention prior to flowing out.  There are also features such as safety bench – to maintain water within the feature, and a primary outlet and an emergency spillway to allow for bypass when capacity is reached.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Other items such as trash rakes or a series of pools and wetlands can be added to increase habitat and variation.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Resource: Stormwater Wetlands publication ID-215, UK College of Agriculture, Food and Environment</a:t>
            </a:r>
            <a:endParaRPr/>
          </a:p>
          <a:p>
            <a:pPr indent="0" lvl="0" marL="0" rtl="0" algn="l">
              <a:spcBef>
                <a:spcPts val="0"/>
              </a:spcBef>
              <a:spcAft>
                <a:spcPts val="0"/>
              </a:spcAft>
              <a:buNone/>
            </a:pPr>
            <a:r>
              <a:rPr lang="en-US" u="sng">
                <a:solidFill>
                  <a:schemeClr val="hlink"/>
                </a:solidFill>
                <a:hlinkClick r:id="rId2"/>
              </a:rPr>
              <a:t>https://www.uky.edu/bae/sites/www.uky.edu.bae/files/ID-215_0.pdf</a:t>
            </a:r>
            <a:endParaRPr/>
          </a:p>
        </p:txBody>
      </p:sp>
      <p:sp>
        <p:nvSpPr>
          <p:cNvPr id="360" name="Google Shape;360;p1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2: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Urban stormwater BMPs are intended to reduce the listed pollutants, as well as:</a:t>
            </a:r>
            <a:endParaRPr/>
          </a:p>
          <a:p>
            <a:pPr indent="0" lvl="0" marL="0" rtl="0" algn="l">
              <a:spcBef>
                <a:spcPts val="0"/>
              </a:spcBef>
              <a:spcAft>
                <a:spcPts val="0"/>
              </a:spcAft>
              <a:buNone/>
            </a:pPr>
            <a:r>
              <a:t/>
            </a:r>
            <a:endParaRPr/>
          </a:p>
          <a:p>
            <a:pPr indent="-176131" lvl="0" marL="176131" rtl="0" algn="l">
              <a:spcBef>
                <a:spcPts val="0"/>
              </a:spcBef>
              <a:spcAft>
                <a:spcPts val="0"/>
              </a:spcAft>
              <a:buClr>
                <a:schemeClr val="dk1"/>
              </a:buClr>
              <a:buSzPts val="1200"/>
              <a:buFont typeface="Calibri"/>
              <a:buChar char="-"/>
            </a:pPr>
            <a:r>
              <a:rPr lang="en-US"/>
              <a:t>Helping to slow runoff and regulate streamflows, which subsequently improves stream quality as well as reduces flooding and its associated human impacts</a:t>
            </a:r>
            <a:endParaRPr/>
          </a:p>
          <a:p>
            <a:pPr indent="-176131" lvl="0" marL="176131" rtl="0" algn="l">
              <a:spcBef>
                <a:spcPts val="0"/>
              </a:spcBef>
              <a:spcAft>
                <a:spcPts val="0"/>
              </a:spcAft>
              <a:buClr>
                <a:schemeClr val="dk1"/>
              </a:buClr>
              <a:buSzPts val="1200"/>
              <a:buFont typeface="Calibri"/>
              <a:buChar char="-"/>
            </a:pPr>
            <a:r>
              <a:rPr lang="en-US"/>
              <a:t>Improving riparian habitat</a:t>
            </a:r>
            <a:endParaRPr/>
          </a:p>
          <a:p>
            <a:pPr indent="-176131" lvl="0" marL="176131" rtl="0" algn="l">
              <a:spcBef>
                <a:spcPts val="0"/>
              </a:spcBef>
              <a:spcAft>
                <a:spcPts val="0"/>
              </a:spcAft>
              <a:buClr>
                <a:schemeClr val="dk1"/>
              </a:buClr>
              <a:buSzPts val="1200"/>
              <a:buFont typeface="Calibri"/>
              <a:buChar char="-"/>
            </a:pPr>
            <a:r>
              <a:rPr lang="en-US"/>
              <a:t>Improving the aesthetics of stream corridors</a:t>
            </a:r>
            <a:endParaRPr/>
          </a:p>
        </p:txBody>
      </p:sp>
      <p:sp>
        <p:nvSpPr>
          <p:cNvPr id="189" name="Google Shape;189;p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367" name="Google Shape;367;p2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Resource:  Stormwater Wet Pond and Wetland Management Guidebook, USEPA, February 2009</a:t>
            </a:r>
            <a:endParaRPr/>
          </a:p>
          <a:p>
            <a:pPr indent="0" lvl="0" marL="0" rtl="0" algn="l">
              <a:spcBef>
                <a:spcPts val="0"/>
              </a:spcBef>
              <a:spcAft>
                <a:spcPts val="0"/>
              </a:spcAft>
              <a:buNone/>
            </a:pPr>
            <a:r>
              <a:rPr lang="en-US" u="sng">
                <a:solidFill>
                  <a:schemeClr val="hlink"/>
                </a:solidFill>
                <a:hlinkClick r:id="rId2"/>
              </a:rPr>
              <a:t>https://www3.epa.gov/npdes/pubs/pondmgmtguide.pdf</a:t>
            </a:r>
            <a:endParaRPr/>
          </a:p>
        </p:txBody>
      </p:sp>
      <p:sp>
        <p:nvSpPr>
          <p:cNvPr id="380" name="Google Shape;380;p2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2: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2: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marR="0" rtl="0" algn="l">
              <a:lnSpc>
                <a:spcPct val="100000"/>
              </a:lnSpc>
              <a:spcBef>
                <a:spcPts val="0"/>
              </a:spcBef>
              <a:spcAft>
                <a:spcPts val="0"/>
              </a:spcAft>
              <a:buClr>
                <a:schemeClr val="dk1"/>
              </a:buClr>
              <a:buSzPts val="1200"/>
              <a:buFont typeface="Calibri"/>
              <a:buNone/>
            </a:pPr>
            <a:r>
              <a:rPr lang="en-US"/>
              <a:t>Floodplain, streamside, bankfull or benchfull wetlands are different names for the same feature.  They refer to wetlands located in the floodplains are adjacent to streams.  When water flows over the banks of the stream, it is stored in these wetlands for a prolonged period.  This practice has a high potential to treat large volumes of polluted water by routing overbank stream flows through large off-line wetland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Ideal candidates for the creation of bankfull wetlands include large, low-lying swaths of land adjacent to the channel and publicly-owned lands improve feasibility.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Reference: Gunpowder Creek Watershed-Based Plan</a:t>
            </a:r>
            <a:endParaRPr/>
          </a:p>
          <a:p>
            <a:pPr indent="0" lvl="0" marL="0" rtl="0" algn="l">
              <a:spcBef>
                <a:spcPts val="0"/>
              </a:spcBef>
              <a:spcAft>
                <a:spcPts val="0"/>
              </a:spcAft>
              <a:buNone/>
            </a:pPr>
            <a:r>
              <a:rPr lang="en-US"/>
              <a:t>Gunpowder Creek Example: </a:t>
            </a:r>
            <a:r>
              <a:rPr b="0" i="0" lang="en-US" sz="1200" cap="none">
                <a:solidFill>
                  <a:schemeClr val="dk1"/>
                </a:solidFill>
                <a:latin typeface="Calibri"/>
                <a:ea typeface="Calibri"/>
                <a:cs typeface="Calibri"/>
                <a:sym typeface="Calibri"/>
              </a:rPr>
              <a:t>YMCA BANKFULL WETLAND</a:t>
            </a:r>
            <a:endParaRPr/>
          </a:p>
          <a:p>
            <a:pPr indent="0" lvl="0" marL="0" rtl="0" algn="l">
              <a:spcBef>
                <a:spcPts val="0"/>
              </a:spcBef>
              <a:spcAft>
                <a:spcPts val="0"/>
              </a:spcAft>
              <a:buNone/>
            </a:pPr>
            <a:r>
              <a:rPr b="0" i="0" lang="en-US" sz="1200" cap="none">
                <a:solidFill>
                  <a:schemeClr val="dk1"/>
                </a:solidFill>
                <a:latin typeface="Calibri"/>
                <a:ea typeface="Calibri"/>
                <a:cs typeface="Calibri"/>
                <a:sym typeface="Calibri"/>
              </a:rPr>
              <a:t>BOONE COUNTY CONSERVATION DISTRICT - BURLINGTON, KY</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~7-acre-ft floodplain wetland provides hydrologic restoration to Gunpowder Creek while also improving habitat conditions, water quality benefits, and serving as an educational feature for YMCA programming.</a:t>
            </a:r>
            <a:endParaRPr/>
          </a:p>
          <a:p>
            <a:pPr indent="0" lvl="0" marL="0" rtl="0" algn="l">
              <a:spcBef>
                <a:spcPts val="0"/>
              </a:spcBef>
              <a:spcAft>
                <a:spcPts val="0"/>
              </a:spcAft>
              <a:buNone/>
            </a:pPr>
            <a:r>
              <a:t/>
            </a:r>
            <a:endParaRPr/>
          </a:p>
        </p:txBody>
      </p:sp>
      <p:sp>
        <p:nvSpPr>
          <p:cNvPr id="392" name="Google Shape;392;p2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Bioswales can be thought of as a linear bioretention area.</a:t>
            </a:r>
            <a:endParaRPr/>
          </a:p>
        </p:txBody>
      </p:sp>
      <p:sp>
        <p:nvSpPr>
          <p:cNvPr id="406" name="Google Shape;406;p2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420" name="Google Shape;420;p2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These filtration devices are not effective at reducing runoff volumes.  Also, they are not applicable in karst areas, due to the potential for underground mis-routing to nearby waterways or aquifers.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Resource: </a:t>
            </a:r>
            <a:r>
              <a:rPr lang="en-US" u="sng">
                <a:solidFill>
                  <a:schemeClr val="hlink"/>
                </a:solidFill>
                <a:hlinkClick r:id="rId2"/>
              </a:rPr>
              <a:t>http://chesapeakestormwater.net/wp-content/uploads/downloads/2012/02/DCR-BMP-Spec-No-12_FILTERING-PRACTICES_Final-Draft_v1-8_03012011.pdf</a:t>
            </a:r>
            <a:endParaRPr/>
          </a:p>
          <a:p>
            <a:pPr indent="0" lvl="0" marL="0" rtl="0" algn="l">
              <a:spcBef>
                <a:spcPts val="0"/>
              </a:spcBef>
              <a:spcAft>
                <a:spcPts val="0"/>
              </a:spcAft>
              <a:buNone/>
            </a:pPr>
            <a:r>
              <a:t/>
            </a:r>
            <a:endParaRPr/>
          </a:p>
        </p:txBody>
      </p:sp>
      <p:sp>
        <p:nvSpPr>
          <p:cNvPr id="432" name="Google Shape;432;p2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b="1" lang="en-US"/>
              <a:t>Retention or Wet Detention Basins</a:t>
            </a:r>
            <a:r>
              <a:rPr b="0" lang="en-US"/>
              <a:t> (also called stormwater ponds) </a:t>
            </a:r>
            <a:r>
              <a:rPr lang="en-US"/>
              <a:t>create a permanent pool for water quality treatment and some additional capacity for temporary runoff storage.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Detention or Dry Detention Basins </a:t>
            </a:r>
            <a:r>
              <a:rPr lang="en-US"/>
              <a:t>are depressions or basins created by excavation or berm construction that temporarily store runoff and release it slowly via surface flow or groundwater infiltration following storms. </a:t>
            </a:r>
            <a:endParaRPr/>
          </a:p>
        </p:txBody>
      </p:sp>
      <p:sp>
        <p:nvSpPr>
          <p:cNvPr id="446" name="Google Shape;446;p2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7: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27: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Retention basins are better at improving water quality (especially total suspended solids) than reducing runoff volumes.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should include a forebay area that traps coarse sediment and eases maintenance procedures.  The perimeter should be covered by dense emergent wetland vegetation.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require an adequate source of inflow to maintain the permanent pool and are sometimes called “stormwater ponds.”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Pennsylvania Stormwater Best Management Practices Manual</a:t>
            </a:r>
            <a:endParaRPr/>
          </a:p>
        </p:txBody>
      </p:sp>
      <p:sp>
        <p:nvSpPr>
          <p:cNvPr id="459" name="Google Shape;459;p2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28: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471" name="Google Shape;471;p2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29: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Dry detention basins are surface depressions that provide temporary storage of stormwater runoff.  They release the flow slowly over a period of a few days and are normally dry between events.  They represent one of the most common stormwater BMPs since the 1970s and have helped control runoff peaks, as well as some level of suspended solids.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Although they are effective at providing flood protection by </a:t>
            </a:r>
            <a:r>
              <a:rPr lang="en-US" u="sng"/>
              <a:t>volume control</a:t>
            </a:r>
            <a:r>
              <a:rPr lang="en-US"/>
              <a:t>, they provide very limited </a:t>
            </a:r>
            <a:r>
              <a:rPr lang="en-US" u="sng"/>
              <a:t>water quality </a:t>
            </a:r>
            <a:r>
              <a:rPr lang="en-US"/>
              <a:t>controls.  When water quality control is needed, they should be utilized in a treatment train approach with other helpful BMPs. The vegetation that grows in the bottom of these basins may enhance pollutant removal through biological uptake, followed by maintenance removal of the vegetation.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dry detention basin is a typical stormwater BMP used in residential and commercial areas.  They are usually less costly than retention basins since they require less excavation.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Bowling Green Stormwater  BMP Manual, October 2011</a:t>
            </a:r>
            <a:endParaRPr/>
          </a:p>
          <a:p>
            <a:pPr indent="0" lvl="0" marL="0" rtl="0" algn="l">
              <a:spcBef>
                <a:spcPts val="0"/>
              </a:spcBef>
              <a:spcAft>
                <a:spcPts val="0"/>
              </a:spcAft>
              <a:buNone/>
            </a:pPr>
            <a:r>
              <a:rPr lang="en-US" u="sng">
                <a:solidFill>
                  <a:schemeClr val="hlink"/>
                </a:solidFill>
                <a:hlinkClick r:id="rId2"/>
              </a:rPr>
              <a:t>https://www.bgky.org/files/t2CToz3Z.pdf</a:t>
            </a:r>
            <a:endParaRPr/>
          </a:p>
        </p:txBody>
      </p:sp>
      <p:sp>
        <p:nvSpPr>
          <p:cNvPr id="482" name="Google Shape;482;p2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There are endless resources available on the topic of urban stormwater best practices.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example, Bowling Green, Louisville and Lexington have very in-depth manuals and websites that offer a lot of helpful guidance for practice selection and implementation.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information presented in this module will only touch the surface of this topic, but hopefully, it will give you some foundational information to work from.</a:t>
            </a:r>
            <a:endParaRPr/>
          </a:p>
        </p:txBody>
      </p:sp>
      <p:sp>
        <p:nvSpPr>
          <p:cNvPr id="197" name="Google Shape;197;p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3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94" name="Google Shape;494;p3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There has been a push to retrofit old detention basins that were designed mainly for flood prevention.  These retrofits can improve their overall effectiveness of treating both volume and pollutant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speed of stormwater movement through the basin channel carried trash, sediment and pollutants quickly through the channel.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Turf grass did little to slow water movement and was not effective at soaking up or filtering the stormwater.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Additional water entered the basin at its edges.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 outlets were designed to move water out of the basin quickly and into receiving streams—causing erosion and water quality problems.</a:t>
            </a:r>
            <a:endParaRPr/>
          </a:p>
        </p:txBody>
      </p:sp>
      <p:sp>
        <p:nvSpPr>
          <p:cNvPr id="505" name="Google Shape;505;p3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2: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2: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 retrofit of a dry basin can better enable natural processes to help stormwater soak into the ground or reenter the atmosphere.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retrofits may include:</a:t>
            </a:r>
            <a:endParaRPr/>
          </a:p>
          <a:p>
            <a:pPr indent="0" lvl="0" marL="0" rtl="0" algn="l">
              <a:spcBef>
                <a:spcPts val="0"/>
              </a:spcBef>
              <a:spcAft>
                <a:spcPts val="0"/>
              </a:spcAft>
              <a:buNone/>
            </a:pPr>
            <a:r>
              <a:rPr lang="en-US"/>
              <a:t>A </a:t>
            </a:r>
            <a:r>
              <a:rPr b="1" lang="en-US"/>
              <a:t>forebay</a:t>
            </a:r>
            <a:r>
              <a:rPr lang="en-US"/>
              <a:t> that slows stormwater after it enters through the inlet, allowing some sediment to settle out.</a:t>
            </a:r>
            <a:endParaRPr/>
          </a:p>
          <a:p>
            <a:pPr indent="0" lvl="0" marL="0" rtl="0" algn="l">
              <a:spcBef>
                <a:spcPts val="0"/>
              </a:spcBef>
              <a:spcAft>
                <a:spcPts val="0"/>
              </a:spcAft>
              <a:buNone/>
            </a:pPr>
            <a:r>
              <a:rPr lang="en-US"/>
              <a:t>A </a:t>
            </a:r>
            <a:r>
              <a:rPr b="1" lang="en-US"/>
              <a:t>berm</a:t>
            </a:r>
            <a:r>
              <a:rPr b="0" lang="en-US"/>
              <a:t> or energy dissipater that forces water to disperse to either side of it, slowing and spreading the flow.</a:t>
            </a:r>
            <a:endParaRPr/>
          </a:p>
          <a:p>
            <a:pPr indent="0" lvl="0" marL="0" rtl="0" algn="l">
              <a:spcBef>
                <a:spcPts val="0"/>
              </a:spcBef>
              <a:spcAft>
                <a:spcPts val="0"/>
              </a:spcAft>
              <a:buNone/>
            </a:pPr>
            <a:r>
              <a:rPr b="0" lang="en-US"/>
              <a:t>Added </a:t>
            </a:r>
            <a:r>
              <a:rPr b="1" lang="en-US"/>
              <a:t>meanders</a:t>
            </a:r>
            <a:r>
              <a:rPr b="0" lang="en-US"/>
              <a:t> to the flow path, further slowing and spreading the flow.</a:t>
            </a:r>
            <a:endParaRPr/>
          </a:p>
          <a:p>
            <a:pPr indent="0" lvl="0" marL="0" rtl="0" algn="l">
              <a:spcBef>
                <a:spcPts val="0"/>
              </a:spcBef>
              <a:spcAft>
                <a:spcPts val="0"/>
              </a:spcAft>
              <a:buNone/>
            </a:pPr>
            <a:r>
              <a:rPr b="0" lang="en-US"/>
              <a:t>Additional </a:t>
            </a:r>
            <a:r>
              <a:rPr b="1" lang="en-US"/>
              <a:t>plantings</a:t>
            </a:r>
            <a:r>
              <a:rPr b="0" lang="en-US"/>
              <a:t> that help absorb some of the water and encourage it to soak into the ground.</a:t>
            </a:r>
            <a:endParaRPr/>
          </a:p>
          <a:p>
            <a:pPr indent="0" lvl="0" marL="0" rtl="0" algn="l">
              <a:spcBef>
                <a:spcPts val="0"/>
              </a:spcBef>
              <a:spcAft>
                <a:spcPts val="0"/>
              </a:spcAft>
              <a:buNone/>
            </a:pPr>
            <a:r>
              <a:rPr b="0" lang="en-US"/>
              <a:t>Possibly, a </a:t>
            </a:r>
            <a:r>
              <a:rPr b="1" lang="en-US"/>
              <a:t>rain garden pocket</a:t>
            </a:r>
            <a:r>
              <a:rPr b="0" lang="en-US"/>
              <a:t>, that provides a concentrated area of stormwater treatment.</a:t>
            </a:r>
            <a:endParaRPr/>
          </a:p>
          <a:p>
            <a:pPr indent="0" lvl="0" marL="0" rtl="0" algn="l">
              <a:spcBef>
                <a:spcPts val="0"/>
              </a:spcBef>
              <a:spcAft>
                <a:spcPts val="0"/>
              </a:spcAft>
              <a:buNone/>
            </a:pPr>
            <a:r>
              <a:rPr b="0" lang="en-US"/>
              <a:t>And, and </a:t>
            </a:r>
            <a:r>
              <a:rPr b="1" lang="en-US"/>
              <a:t>outlet and outflow </a:t>
            </a:r>
            <a:r>
              <a:rPr b="0" lang="en-US"/>
              <a:t>that better control the amount and timing of water releases.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Video at </a:t>
            </a: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http://bit.ly/SWPARethinkingBasins</a:t>
            </a:r>
            <a:endParaRPr/>
          </a:p>
        </p:txBody>
      </p:sp>
      <p:sp>
        <p:nvSpPr>
          <p:cNvPr id="515" name="Google Shape;515;p3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Some underground storage systems also allow the stormwater to infiltrate into the soil, provided they have the necessary permeability.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systems are typically constructed of concrete, steel or plastic.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water quality improvements are needed, they should be used in conjunction with other practices or pretreatment devices.</a:t>
            </a:r>
            <a:endParaRPr/>
          </a:p>
        </p:txBody>
      </p:sp>
      <p:sp>
        <p:nvSpPr>
          <p:cNvPr id="524" name="Google Shape;524;p3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3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Underground detention structures are typically used in a variety of ultra-urban areas from high-density residential to commercial and industrial.  They are helpful when land is not available or is too expensive.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structures need to be constructed so that gravity helps water flow into and out of the system, with a slope of no more than 2%.</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should be located in areas that can be excavated if needed for maintenance or repairs.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Louisville MSD Green Infrastructure Manual</a:t>
            </a:r>
            <a:endParaRPr/>
          </a:p>
          <a:p>
            <a:pPr indent="0" lvl="0" marL="0" rtl="0" algn="l">
              <a:spcBef>
                <a:spcPts val="0"/>
              </a:spcBef>
              <a:spcAft>
                <a:spcPts val="0"/>
              </a:spcAft>
              <a:buNone/>
            </a:pPr>
            <a:r>
              <a:rPr lang="en-US" u="sng">
                <a:solidFill>
                  <a:schemeClr val="hlink"/>
                </a:solidFill>
                <a:hlinkClick r:id="rId2"/>
              </a:rPr>
              <a:t>https://louisvillemsd.org/sites/default/files/inline-files/Chapter18_GreenInfrastructureDesignManual_Rev062016_0.pdf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6" name="Google Shape;536;p3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3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547" name="Google Shape;547;p3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3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These work well in treatment trains because they trap sediments and prevent clogs in subsequent structures.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0" name="Google Shape;560;p3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7: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37: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These units provide water quality improvement at stormwater inlets and are generally underground structures.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often enable a swirling motion which helps sediments and particulates to settle out.  A chamber captures floatables, such as oil and grease.</a:t>
            </a:r>
            <a:endParaRPr/>
          </a:p>
        </p:txBody>
      </p:sp>
      <p:sp>
        <p:nvSpPr>
          <p:cNvPr id="571" name="Google Shape;571;p3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38: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Maintenance frequency dependent on size of structure and quantity of flow and pollutants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Sources: Bowling Green Stormwater BMP Manual and Louisville Green Infrastructure Design Manual</a:t>
            </a:r>
            <a:endParaRPr/>
          </a:p>
        </p:txBody>
      </p:sp>
      <p:sp>
        <p:nvSpPr>
          <p:cNvPr id="583" name="Google Shape;583;p3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9: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 wider the buffer, the more benefits it provides.  But some buffer is better than no buffer!</a:t>
            </a:r>
            <a:endParaRPr/>
          </a:p>
        </p:txBody>
      </p:sp>
      <p:sp>
        <p:nvSpPr>
          <p:cNvPr id="594" name="Google Shape;594;p3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As there are a myriad of land uses in urban areas, there are also a wide variety of pollutants that need to be captured and treated in the runoff water.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table shows an overview of the common contaminants (or pollutants) previously mentioned, as well as some of their potential 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Floatables include litter, with parking lots being a major source.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Organic materials include grass clippings and leaves gathered from lawns.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Nitrogen and phosphorus can be contributed by human sewage, cleaning products can contribute nitrogen, and detergents are contributors of phosphorus.</a:t>
            </a:r>
            <a:endParaRPr/>
          </a:p>
        </p:txBody>
      </p:sp>
      <p:sp>
        <p:nvSpPr>
          <p:cNvPr id="207" name="Google Shape;207;p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606" name="Google Shape;606;p4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4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Porous pavement is an alternative to conventional paving materials (concrete and asphalt) that allows stormwater to infiltrate through void spaces.  Common uses are for parking lots, sidewalks and multi-use paths.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Stormwater can then infiltrate the soil or be detained underground and released.</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Options include permeable pavers, porous asphalt, pervious concrete, or reinforced turf.</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Permeable pavers create hard surfaces that allow infiltration of stormwater through gaps between the paving components.  They can be used in block or grid-systems and are aesthetically pleasing.  They are also compliant with Americans with Disabilities (ADA) regulations.</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Pervious concrete is a permeable pavement that allows water to infiltrate into the subsoil through the pavement surface and base layers.  It is designed without any fine material, resulting in a mixture that has high void space.  Pervious concrete should be used over soils that allow sufficient infiltration rates.  Louisville’s Stormwater BMP manual recommends subsoils with a permeability of at least 0.5 in/hr.</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Porous asphalt also allows water to infiltrate into the subsoil through the pavement surface and a stone reservoir.  It is developed with a single aggregate size that allows for a “gap-graded mixture and high void space.”  In addition to the subsoil requirements for pervious concrete, it is important to ensure that the high water table is at least 3 feet below the subsoil’s surface.</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Source: Louisville MSD Green Infrastructure Design Manual</a:t>
            </a:r>
            <a:endParaRPr/>
          </a:p>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hlinkClick r:id="rId2"/>
              </a:rPr>
              <a:t>https://louisvillemsd.org/sites/default/files/inline-files/Chapter18_GreenInfrastructureDesignManual_Rev062016_0.pdf</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17" name="Google Shape;617;p4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2: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42: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Not applicable for all site conditions, such as in roadways or under tree canopy, which may cause excessive clogging from fallen leaves.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Specialized knowledge is required for proper site evaluation, design and installation.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Arial"/>
              <a:buNone/>
            </a:pPr>
            <a:r>
              <a:rPr lang="en-US"/>
              <a:t>EXAMPLE of Permeable Pavement issues that may be found:</a:t>
            </a:r>
            <a:endParaRPr/>
          </a:p>
          <a:p>
            <a:pPr indent="-171450" lvl="0" marL="171450" rtl="0" algn="l">
              <a:spcBef>
                <a:spcPts val="0"/>
              </a:spcBef>
              <a:spcAft>
                <a:spcPts val="0"/>
              </a:spcAft>
              <a:buClr>
                <a:schemeClr val="dk1"/>
              </a:buClr>
              <a:buSzPts val="1200"/>
              <a:buFont typeface="Arial"/>
              <a:buChar char="•"/>
            </a:pPr>
            <a:r>
              <a:rPr lang="en-US"/>
              <a:t>Pavers may require debris removal, vacuuming and stone reinstallation</a:t>
            </a:r>
            <a:endParaRPr/>
          </a:p>
          <a:p>
            <a:pPr indent="-171450" lvl="0" marL="171450" rtl="0" algn="l">
              <a:spcBef>
                <a:spcPts val="0"/>
              </a:spcBef>
              <a:spcAft>
                <a:spcPts val="0"/>
              </a:spcAft>
              <a:buClr>
                <a:schemeClr val="dk1"/>
              </a:buClr>
              <a:buSzPts val="1200"/>
              <a:buFont typeface="Arial"/>
              <a:buChar char="•"/>
            </a:pPr>
            <a:r>
              <a:rPr lang="en-US"/>
              <a:t>Permeable concrete or pavement only needs to be periodically vacuumed</a:t>
            </a:r>
            <a:endParaRPr/>
          </a:p>
          <a:p>
            <a:pPr indent="0" lvl="0" marL="0" rtl="0" algn="l">
              <a:spcBef>
                <a:spcPts val="0"/>
              </a:spcBef>
              <a:spcAft>
                <a:spcPts val="0"/>
              </a:spcAft>
              <a:buNone/>
            </a:pPr>
            <a:r>
              <a:t/>
            </a:r>
            <a:endParaRPr/>
          </a:p>
        </p:txBody>
      </p:sp>
      <p:sp>
        <p:nvSpPr>
          <p:cNvPr id="633" name="Google Shape;633;p4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4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b="1" lang="en-US"/>
              <a:t>Rainwater harvesting through the use of rain barrels or larger rain cisterns slows water down </a:t>
            </a:r>
            <a:r>
              <a:rPr lang="en-US"/>
              <a:t>by temporarily storing rooftop runoff that is channeled through gutters to the downspout and into the device.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Widespread use in an urban area could help reduce runoff volumes and subsequent pollutant loading from the runoff itself.  These practices do not capture and treat pollutants; they are only meant to capture and prevent stormwater from running offsite.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the water is not used for beneficial purposes (watering plants, washing cars, etc) or gradually released, it will not provide the stormwater capture benefits.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Captured rainwater can be used for watering plants (irrigation) or other non-potable uses.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Advantages of rain barrels are that they take up little space, are inexpensive and are easy to install.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Mesh screens can prevent debris from clogging the barrel’s faucet and mosquito breeding.  You can also use natural mosquito dunks to prevent mosquito larvae from hatching.</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latin typeface="Calibri"/>
                <a:ea typeface="Calibri"/>
                <a:cs typeface="Calibri"/>
                <a:sym typeface="Calibri"/>
              </a:rPr>
              <a:t>Empty your rain barrel no more than a week after a rain event to prevent the water from becoming stagnant.</a:t>
            </a:r>
            <a:endParaRPr/>
          </a:p>
          <a:p>
            <a:pPr indent="0" lvl="0" marL="0" marR="0" rtl="0" algn="l">
              <a:lnSpc>
                <a:spcPct val="100000"/>
              </a:lnSpc>
              <a:spcBef>
                <a:spcPts val="0"/>
              </a:spcBef>
              <a:spcAft>
                <a:spcPts val="0"/>
              </a:spcAft>
              <a:buClr>
                <a:schemeClr val="dk1"/>
              </a:buClr>
              <a:buSzPts val="1200"/>
              <a:buFont typeface="Calibri"/>
              <a:buNone/>
            </a:pPr>
            <a:r>
              <a:t/>
            </a:r>
            <a:endParaRPr b="0"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latin typeface="Calibri"/>
                <a:ea typeface="Calibri"/>
                <a:cs typeface="Calibri"/>
                <a:sym typeface="Calibri"/>
              </a:rPr>
              <a:t>Resource:  Bluegrass Greensource, </a:t>
            </a:r>
            <a:r>
              <a:rPr lang="en-US" u="sng">
                <a:solidFill>
                  <a:schemeClr val="hlink"/>
                </a:solidFill>
                <a:hlinkClick r:id="rId2"/>
              </a:rPr>
              <a:t>https://bggreensource.org/what-you-can-do/water-quality-conservation/rain-barrels/</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4" name="Google Shape;644;p4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4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If used properly, rain barrels or cisterns can enable sustainable use of stormwater, reducing water bills.  And, if used widely or on a larger scale, such as through the use of multiple cisterns at a commercial or industrial facility, they can significantly reduce runoff volumes and impacts.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order to maintain their effectiveness, the captured water in barrels or cisterns need to be used or emptied between rain events.  So, they should be located as close to the irrigation area as possible and at a height that allows the water to drain through gravity.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system overflows should be routed to a pervious location that will not be easily eroded from concentrated flows.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grated inlet to the container can prevent leaves and other debris from entering, and a fine mesh screen can prevent mosquito access.</a:t>
            </a:r>
            <a:endParaRPr/>
          </a:p>
        </p:txBody>
      </p:sp>
      <p:sp>
        <p:nvSpPr>
          <p:cNvPr id="658" name="Google Shape;658;p4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4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 major benefit of green rooftops is their ability to absorb stormwater and release it over a prolonged time period.  They have been shown to retain 60 – 100% of stormwater received.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roofing system is made up of multiple layers, including a waterproof layer (protecting the roof), a drainage system, engineered soils and vegetation.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Extensive green roofs have a soil layer of six inches or less that supports dense, low growing, drought-tolerant plants.  Intensive green roofs have deeper soils greater than 6 inches in depth that can support larger plants, shrubs and trees.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selection of the soil material will effect the quality of effluent from a vegetated roof.  Typically, non-organic, high-mineral content soils are recommended.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Resource: Water Environment Research Foundation, Liveable Communities, Sustainable Stormwater BMPs</a:t>
            </a:r>
            <a:endParaRPr/>
          </a:p>
        </p:txBody>
      </p:sp>
      <p:sp>
        <p:nvSpPr>
          <p:cNvPr id="669" name="Google Shape;669;p4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4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marR="0" rtl="0" algn="l">
              <a:lnSpc>
                <a:spcPct val="100000"/>
              </a:lnSpc>
              <a:spcBef>
                <a:spcPts val="0"/>
              </a:spcBef>
              <a:spcAft>
                <a:spcPts val="0"/>
              </a:spcAft>
              <a:buClr>
                <a:schemeClr val="dk1"/>
              </a:buClr>
              <a:buSzPts val="1200"/>
              <a:buFont typeface="Calibri"/>
              <a:buNone/>
            </a:pPr>
            <a:r>
              <a:rPr lang="en-US"/>
              <a:t>Vegetated roofs can prolong the roof structure’s lifespan by protecting the roof from ultraviolet radiation and extreme temperature fluctuations.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Green roofs can increase nutrient runoff due to nutrients present in the soil.  For this reason, typically, non-organic, high mineral content soils are recommended.  Also, if birds and other wildlife are attracted to the roof, they can be a source of bacteria runoff.</a:t>
            </a:r>
            <a:endParaRPr/>
          </a:p>
          <a:p>
            <a:pPr indent="0" lvl="0" marL="0" rtl="0" algn="l">
              <a:spcBef>
                <a:spcPts val="0"/>
              </a:spcBef>
              <a:spcAft>
                <a:spcPts val="0"/>
              </a:spcAft>
              <a:buNone/>
            </a:pPr>
            <a:r>
              <a:t/>
            </a:r>
            <a:endParaRPr/>
          </a:p>
        </p:txBody>
      </p:sp>
      <p:sp>
        <p:nvSpPr>
          <p:cNvPr id="681" name="Google Shape;681;p4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7: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47: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Now, we will focus on non-structural BMPs that focus on educational or policy approaches to changes behaviors that can help limit urban runoff pollution.</a:t>
            </a:r>
            <a:endParaRPr/>
          </a:p>
        </p:txBody>
      </p:sp>
      <p:sp>
        <p:nvSpPr>
          <p:cNvPr id="692" name="Google Shape;692;p4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48: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marR="0" rtl="0" algn="l">
              <a:lnSpc>
                <a:spcPct val="100000"/>
              </a:lnSpc>
              <a:spcBef>
                <a:spcPts val="0"/>
              </a:spcBef>
              <a:spcAft>
                <a:spcPts val="0"/>
              </a:spcAft>
              <a:buClr>
                <a:schemeClr val="dk1"/>
              </a:buClr>
              <a:buSzPts val="1200"/>
              <a:buFont typeface="Calibri"/>
              <a:buNone/>
            </a:pPr>
            <a:r>
              <a:rPr lang="en-US"/>
              <a:t>Due to the broad community audience and the huge range of stormwater runoff sources, public education is critical and should be ongoing!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Raising awareness about stormwater pollution and the different contributors and solutions is critical to achieving success.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example, a simple education campaign is being used to illustrate how homeowners should responsibly get rid of leaves in the fall.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City pick up or composting are good options, since leaving them on the street can cause storm drain blockage and flooding and disposing of them in the creek can harm wildlife.</a:t>
            </a:r>
            <a:endParaRPr/>
          </a:p>
        </p:txBody>
      </p:sp>
      <p:sp>
        <p:nvSpPr>
          <p:cNvPr id="698" name="Google Shape;698;p4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49: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Also, most people do not know that stormwater captured in storm sewer infrastructure is directed straight to a natural waterbody without being pre-treated.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Thus, </a:t>
            </a:r>
            <a:r>
              <a:rPr b="1" lang="en-US"/>
              <a:t>storm drain stenciling campaigns </a:t>
            </a:r>
            <a:r>
              <a:rPr lang="en-US"/>
              <a:t>are one important way to help educate people of this fact and help them understand that dumping something down on a storm drain is effectively dumping it in a stream.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photo was taken from Bluegrass Greensouce’s website.  This central Kentucky organization helps organize and provide the materials for local storm drain stenciling efforts.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05" name="Google Shape;705;p4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sz="1000"/>
              <a:t>“Slow it, spread it, sink it” is the mantra of urban stormwater management.</a:t>
            </a:r>
            <a:endParaRPr/>
          </a:p>
          <a:p>
            <a:pPr indent="0" lvl="0" marL="0" rtl="0" algn="l">
              <a:spcBef>
                <a:spcPts val="0"/>
              </a:spcBef>
              <a:spcAft>
                <a:spcPts val="0"/>
              </a:spcAft>
              <a:buNone/>
            </a:pPr>
            <a:r>
              <a:t/>
            </a:r>
            <a:endParaRPr sz="1000"/>
          </a:p>
          <a:p>
            <a:pPr indent="0" lvl="0" marL="0" rtl="0" algn="l">
              <a:spcBef>
                <a:spcPts val="0"/>
              </a:spcBef>
              <a:spcAft>
                <a:spcPts val="0"/>
              </a:spcAft>
              <a:buNone/>
            </a:pPr>
            <a:r>
              <a:rPr lang="en-US" sz="1000"/>
              <a:t>You could also add “Settle Out” for a 4</a:t>
            </a:r>
            <a:r>
              <a:rPr baseline="30000" lang="en-US" sz="1000"/>
              <a:t>th</a:t>
            </a:r>
            <a:r>
              <a:rPr lang="en-US" sz="1000"/>
              <a:t> “S” word, since these measures often allow pollutants to settle out before the water moves away.</a:t>
            </a:r>
            <a:endParaRPr/>
          </a:p>
          <a:p>
            <a:pPr indent="0" lvl="0" marL="0" rtl="0" algn="l">
              <a:spcBef>
                <a:spcPts val="0"/>
              </a:spcBef>
              <a:spcAft>
                <a:spcPts val="0"/>
              </a:spcAft>
              <a:buNone/>
            </a:pPr>
            <a:r>
              <a:t/>
            </a:r>
            <a:endParaRPr sz="1000"/>
          </a:p>
          <a:p>
            <a:pPr indent="0" lvl="0" marL="0" rtl="0" algn="l">
              <a:spcBef>
                <a:spcPts val="0"/>
              </a:spcBef>
              <a:spcAft>
                <a:spcPts val="0"/>
              </a:spcAft>
              <a:buNone/>
            </a:pPr>
            <a:r>
              <a:rPr lang="en-US" sz="1000"/>
              <a:t>Many urban stormwater BMPs will use these concepts to manage large stormwater volumes in order to minimize flooding and pollution impacts.</a:t>
            </a:r>
            <a:endParaRPr/>
          </a:p>
          <a:p>
            <a:pPr indent="0" lvl="0" marL="0" rtl="0" algn="l">
              <a:spcBef>
                <a:spcPts val="0"/>
              </a:spcBef>
              <a:spcAft>
                <a:spcPts val="0"/>
              </a:spcAft>
              <a:buNone/>
            </a:pPr>
            <a:r>
              <a:t/>
            </a:r>
            <a:endParaRPr sz="1000"/>
          </a:p>
          <a:p>
            <a:pPr indent="0" lvl="0" marL="0" rtl="0" algn="l">
              <a:spcBef>
                <a:spcPts val="0"/>
              </a:spcBef>
              <a:spcAft>
                <a:spcPts val="0"/>
              </a:spcAft>
              <a:buNone/>
            </a:pPr>
            <a:r>
              <a:rPr lang="en-US" sz="1000"/>
              <a:t>This graphic shows how homeowners can also apply these concepts at a smaller scale on their own properties by:</a:t>
            </a:r>
            <a:endParaRPr/>
          </a:p>
          <a:p>
            <a:pPr indent="-176131" lvl="0" marL="176131" rtl="0" algn="l">
              <a:spcBef>
                <a:spcPts val="0"/>
              </a:spcBef>
              <a:spcAft>
                <a:spcPts val="0"/>
              </a:spcAft>
              <a:buClr>
                <a:schemeClr val="dk1"/>
              </a:buClr>
              <a:buSzPts val="1000"/>
              <a:buFont typeface="Arial"/>
              <a:buChar char="•"/>
            </a:pPr>
            <a:r>
              <a:rPr b="1" lang="en-US" sz="1000"/>
              <a:t>Slowing</a:t>
            </a:r>
            <a:r>
              <a:rPr lang="en-US" sz="1000"/>
              <a:t> the runoff from roofs, sidewalks and driveways. (CLICK)</a:t>
            </a:r>
            <a:endParaRPr/>
          </a:p>
          <a:p>
            <a:pPr indent="-176131" lvl="0" marL="176131" rtl="0" algn="l">
              <a:spcBef>
                <a:spcPts val="0"/>
              </a:spcBef>
              <a:spcAft>
                <a:spcPts val="0"/>
              </a:spcAft>
              <a:buClr>
                <a:schemeClr val="dk1"/>
              </a:buClr>
              <a:buSzPts val="1000"/>
              <a:buFont typeface="Arial"/>
              <a:buChar char="•"/>
            </a:pPr>
            <a:r>
              <a:rPr b="1" lang="en-US" sz="1000"/>
              <a:t>Spreading</a:t>
            </a:r>
            <a:r>
              <a:rPr lang="en-US" sz="1000"/>
              <a:t> it out in planters, gardens, or over other pervious surfaces, rather than confining runoff to pipes. (CLICK)</a:t>
            </a:r>
            <a:endParaRPr/>
          </a:p>
          <a:p>
            <a:pPr indent="-176131" lvl="0" marL="176131" rtl="0" algn="l">
              <a:spcBef>
                <a:spcPts val="0"/>
              </a:spcBef>
              <a:spcAft>
                <a:spcPts val="0"/>
              </a:spcAft>
              <a:buClr>
                <a:schemeClr val="dk1"/>
              </a:buClr>
              <a:buSzPts val="1000"/>
              <a:buFont typeface="Arial"/>
              <a:buChar char="•"/>
            </a:pPr>
            <a:r>
              <a:rPr lang="en-US" sz="1000"/>
              <a:t>And, creating landscaped areas that help the water </a:t>
            </a:r>
            <a:r>
              <a:rPr b="1" lang="en-US" sz="1000"/>
              <a:t>sink</a:t>
            </a:r>
            <a:r>
              <a:rPr lang="en-US" sz="1000"/>
              <a:t> back into the ground.</a:t>
            </a:r>
            <a:endParaRPr/>
          </a:p>
          <a:p>
            <a:pPr indent="0" lvl="0" marL="0" rtl="0" algn="l">
              <a:spcBef>
                <a:spcPts val="0"/>
              </a:spcBef>
              <a:spcAft>
                <a:spcPts val="0"/>
              </a:spcAft>
              <a:buNone/>
            </a:pPr>
            <a:r>
              <a:t/>
            </a:r>
            <a:endParaRPr sz="1000"/>
          </a:p>
          <a:p>
            <a:pPr indent="0" lvl="0" marL="0" rtl="0" algn="l">
              <a:spcBef>
                <a:spcPts val="0"/>
              </a:spcBef>
              <a:spcAft>
                <a:spcPts val="0"/>
              </a:spcAft>
              <a:buNone/>
            </a:pPr>
            <a:r>
              <a:rPr lang="en-US" sz="1000"/>
              <a:t>Source: </a:t>
            </a:r>
            <a:r>
              <a:rPr lang="en-US" sz="1000" u="sng">
                <a:solidFill>
                  <a:schemeClr val="hlink"/>
                </a:solidFill>
                <a:hlinkClick r:id="rId2"/>
              </a:rPr>
              <a:t>http://montereysea.org/wp-content/uploads/2017/05/HomeDrainageGuide.v25.pdf</a:t>
            </a:r>
            <a:r>
              <a:rPr lang="en-US" sz="1000"/>
              <a:t>, Resource Conservation District of Santa Cruz County, CA</a:t>
            </a:r>
            <a:endParaRPr/>
          </a:p>
        </p:txBody>
      </p:sp>
      <p:sp>
        <p:nvSpPr>
          <p:cNvPr id="214" name="Google Shape;214;p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5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There are many education and outreach resources available from a wide variety of organizations and government agencies.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effort to protect the Chesapeake Bay has produced some of the best examples of outreach materials, such as this poster about “Rainscaping” to reduce runoff pollution.</a:t>
            </a:r>
            <a:endParaRPr/>
          </a:p>
        </p:txBody>
      </p:sp>
      <p:sp>
        <p:nvSpPr>
          <p:cNvPr id="714" name="Google Shape;714;p5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5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Rainscaping suggests simple measures for the homeowner such as:</a:t>
            </a:r>
            <a:endParaRPr/>
          </a:p>
          <a:p>
            <a:pPr indent="-176131" lvl="0" marL="176131" rtl="0" algn="l">
              <a:spcBef>
                <a:spcPts val="0"/>
              </a:spcBef>
              <a:spcAft>
                <a:spcPts val="0"/>
              </a:spcAft>
              <a:buClr>
                <a:schemeClr val="dk1"/>
              </a:buClr>
              <a:buSzPts val="1200"/>
              <a:buFont typeface="Calibri"/>
              <a:buChar char="-"/>
            </a:pPr>
            <a:r>
              <a:rPr lang="en-US"/>
              <a:t>Redirecting roof downspouts to planting beds to help with infiltration</a:t>
            </a:r>
            <a:endParaRPr/>
          </a:p>
          <a:p>
            <a:pPr indent="-176131" lvl="0" marL="176131" rtl="0" algn="l">
              <a:spcBef>
                <a:spcPts val="0"/>
              </a:spcBef>
              <a:spcAft>
                <a:spcPts val="0"/>
              </a:spcAft>
              <a:buClr>
                <a:schemeClr val="dk1"/>
              </a:buClr>
              <a:buSzPts val="1200"/>
              <a:buFont typeface="Calibri"/>
              <a:buChar char="-"/>
            </a:pPr>
            <a:r>
              <a:rPr lang="en-US"/>
              <a:t>Installing rain gardens to manage onsite runoff and rain barrels to capture roof runoff for irrigation or other needs</a:t>
            </a:r>
            <a:endParaRPr/>
          </a:p>
          <a:p>
            <a:pPr indent="-176131" lvl="0" marL="176131" rtl="0" algn="l">
              <a:spcBef>
                <a:spcPts val="0"/>
              </a:spcBef>
              <a:spcAft>
                <a:spcPts val="0"/>
              </a:spcAft>
              <a:buClr>
                <a:schemeClr val="dk1"/>
              </a:buClr>
              <a:buSzPts val="1200"/>
              <a:buFont typeface="Calibri"/>
              <a:buChar char="-"/>
            </a:pPr>
            <a:r>
              <a:rPr lang="en-US"/>
              <a:t>Planting native trees and shrubs that require less chemicals and watering</a:t>
            </a:r>
            <a:endParaRPr/>
          </a:p>
          <a:p>
            <a:pPr indent="-176131" lvl="0" marL="176131" rtl="0" algn="l">
              <a:spcBef>
                <a:spcPts val="0"/>
              </a:spcBef>
              <a:spcAft>
                <a:spcPts val="0"/>
              </a:spcAft>
              <a:buClr>
                <a:schemeClr val="dk1"/>
              </a:buClr>
              <a:buSzPts val="1200"/>
              <a:buFont typeface="Calibri"/>
              <a:buChar char="-"/>
            </a:pPr>
            <a:r>
              <a:rPr lang="en-US"/>
              <a:t>And minimizing paved surfaces in favor of permeable options, such as permeable pavers or concrete driveways</a:t>
            </a:r>
            <a:endParaRPr/>
          </a:p>
          <a:p>
            <a:pPr indent="-99931" lvl="0" marL="176131"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This campaign also promotes more complex and larger scale measures, such as bioretention areas or green roofs.</a:t>
            </a:r>
            <a:endParaRPr/>
          </a:p>
        </p:txBody>
      </p:sp>
      <p:sp>
        <p:nvSpPr>
          <p:cNvPr id="722" name="Google Shape;722;p5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2:notes"/>
          <p:cNvSpPr/>
          <p:nvPr>
            <p:ph idx="2" type="sldImg"/>
          </p:nvPr>
        </p:nvSpPr>
        <p:spPr>
          <a:xfrm>
            <a:off x="2719388" y="393700"/>
            <a:ext cx="1638300" cy="920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52:notes"/>
          <p:cNvSpPr txBox="1"/>
          <p:nvPr>
            <p:ph idx="1" type="body"/>
          </p:nvPr>
        </p:nvSpPr>
        <p:spPr>
          <a:xfrm>
            <a:off x="707708" y="1418493"/>
            <a:ext cx="5661660" cy="8599998"/>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Urban behavioral management focuses on </a:t>
            </a:r>
            <a:r>
              <a:rPr b="1" lang="en-US"/>
              <a:t>promoting practices among local residents that benefit water quality</a:t>
            </a:r>
            <a:r>
              <a:rPr lang="en-US"/>
              <a:t>.  </a:t>
            </a:r>
            <a:r>
              <a:rPr b="1" lang="en-US"/>
              <a:t>Widespread adoption</a:t>
            </a:r>
            <a:r>
              <a:rPr lang="en-US"/>
              <a:t> of these practices can have a large impact on water quality because of the </a:t>
            </a:r>
            <a:r>
              <a:rPr b="1" lang="en-US"/>
              <a:t>collective impact</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it can be difficult to convince people to alter their habits and behaviors through messaging alone.  </a:t>
            </a:r>
            <a:r>
              <a:rPr b="1" lang="en-US"/>
              <a:t>Finding effective incentives or alerting people to associated costs savings can help motivate </a:t>
            </a:r>
            <a:r>
              <a:rPr lang="en-US"/>
              <a:t>people to adopt these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Lawn fertilizer </a:t>
            </a:r>
            <a:r>
              <a:rPr lang="en-US"/>
              <a:t>– When people overapply fertilizer or apply it at the wrong times, the nutrients in the fertilizers can wash off into streams and cause water quality problems.  So, it is important to provide education about </a:t>
            </a:r>
            <a:r>
              <a:rPr b="1" lang="en-US"/>
              <a:t>appropriate amounts, timing and frequency for lawn fertilization</a:t>
            </a:r>
            <a:r>
              <a:rPr lang="en-US"/>
              <a:t>.  Encouraging use of free soil sampling at county extension offices is another helpful suggestion, since it allows residents to fine tune their fertilizer needs.  In Kentucky, additional phosphorus is rarely needed, due to high levels already present in the soils.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Yard trimmings</a:t>
            </a:r>
            <a:r>
              <a:rPr b="0" lang="en-US"/>
              <a:t> – When yard trimmings are left in places that are vulnerable to storm runoff, rains can wash them into storm drains and into local streams.  They become a source of excess nutrients, leading to water quality problems.  </a:t>
            </a:r>
            <a:endParaRPr/>
          </a:p>
          <a:p>
            <a:pPr indent="0" lvl="0" marL="0" rtl="0" algn="l">
              <a:spcBef>
                <a:spcPts val="0"/>
              </a:spcBef>
              <a:spcAft>
                <a:spcPts val="0"/>
              </a:spcAft>
              <a:buNone/>
            </a:pPr>
            <a:r>
              <a:t/>
            </a:r>
            <a:endParaRPr b="0"/>
          </a:p>
          <a:p>
            <a:pPr indent="0" lvl="0" marL="0" rtl="0" algn="l">
              <a:spcBef>
                <a:spcPts val="0"/>
              </a:spcBef>
              <a:spcAft>
                <a:spcPts val="0"/>
              </a:spcAft>
              <a:buNone/>
            </a:pPr>
            <a:r>
              <a:rPr b="1" lang="en-US"/>
              <a:t>Composting</a:t>
            </a:r>
            <a:r>
              <a:rPr b="0" lang="en-US"/>
              <a:t> – Instead of sending it to a landfill or allowing it to be washed away, composted yard waste can provide a valuable organic fertilizer for gardens and lawns.</a:t>
            </a:r>
            <a:endParaRPr/>
          </a:p>
          <a:p>
            <a:pPr indent="0" lvl="0" marL="0" rtl="0" algn="l">
              <a:spcBef>
                <a:spcPts val="0"/>
              </a:spcBef>
              <a:spcAft>
                <a:spcPts val="0"/>
              </a:spcAft>
              <a:buNone/>
            </a:pPr>
            <a:r>
              <a:t/>
            </a:r>
            <a:endParaRPr b="0"/>
          </a:p>
          <a:p>
            <a:pPr indent="0" lvl="0" marL="0" rtl="0" algn="l">
              <a:spcBef>
                <a:spcPts val="0"/>
              </a:spcBef>
              <a:spcAft>
                <a:spcPts val="0"/>
              </a:spcAft>
              <a:buNone/>
            </a:pPr>
            <a:r>
              <a:rPr b="1" lang="en-US"/>
              <a:t>Pet litter</a:t>
            </a:r>
            <a:r>
              <a:rPr b="0" lang="en-US"/>
              <a:t> – By picking up pet waste and disposing of it in a trash can, people can reduce the amount that washes down storm drains and into nearby waterways.  Pet litter contains high amounts of nutrients, bacteria and organic matter, all of which contribute to water quality problems.  Public awareness campaigns can help residents understand the importance of picking up after their pets, and convenient bag/trash stations make it more convenient.</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Car washing</a:t>
            </a:r>
            <a:r>
              <a:rPr b="0" lang="en-US"/>
              <a:t> – Car detergents can contain high levels of phosphates and other nutrients, and soap suds can harm aquatic life.  Rather than washing cars in driveways, where these substances can flow to the nearest waterbody, it is recommended that people wash their cars at commercial car washes which capture the runoff for treatment.  If a commercial car wash is not available, washing on the grass is better than on a driveway or road.</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Conservative watering</a:t>
            </a:r>
            <a:r>
              <a:rPr b="0" lang="en-US"/>
              <a:t> – Overwatering lawns can result in unnecessary runoff, possibly carrying fertilizer or excess nutrients with it.  Water efficient landscaping using native plants and grasses can also help cut water use.</a:t>
            </a:r>
            <a:endParaRPr/>
          </a:p>
          <a:p>
            <a:pPr indent="0" lvl="0" marL="0" rtl="0" algn="l">
              <a:spcBef>
                <a:spcPts val="0"/>
              </a:spcBef>
              <a:spcAft>
                <a:spcPts val="0"/>
              </a:spcAft>
              <a:buNone/>
            </a:pPr>
            <a:r>
              <a:t/>
            </a:r>
            <a:endParaRPr b="0"/>
          </a:p>
          <a:p>
            <a:pPr indent="0" lvl="0" marL="0" rtl="0" algn="l">
              <a:spcBef>
                <a:spcPts val="0"/>
              </a:spcBef>
              <a:spcAft>
                <a:spcPts val="0"/>
              </a:spcAft>
              <a:buNone/>
            </a:pPr>
            <a:r>
              <a:rPr b="1" lang="en-US"/>
              <a:t>Downspout redirection </a:t>
            </a:r>
            <a:r>
              <a:rPr b="0" lang="en-US"/>
              <a:t>– This refers to the </a:t>
            </a:r>
            <a:r>
              <a:rPr lang="en-US"/>
              <a:t>disconnection of the gutter downspout to a pipe or paved area and its redirection to a rain barrel or to a lawn or garden where water can soak into the ground. </a:t>
            </a:r>
            <a:endParaRPr/>
          </a:p>
          <a:p>
            <a:pPr indent="0" lvl="0" marL="0" rtl="0" algn="l">
              <a:spcBef>
                <a:spcPts val="0"/>
              </a:spcBef>
              <a:spcAft>
                <a:spcPts val="0"/>
              </a:spcAft>
              <a:buNone/>
            </a:pPr>
            <a:r>
              <a:rPr lang="en-US"/>
              <a:t>Redirecting downspouts to a landscaped area is a great way to help reduce runoff from a property.</a:t>
            </a:r>
            <a:endParaRPr b="1"/>
          </a:p>
        </p:txBody>
      </p:sp>
      <p:sp>
        <p:nvSpPr>
          <p:cNvPr id="731" name="Google Shape;731;p5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5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5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In comparison to a traditional curb and gutter system, the photo on the right includes curb cuts allowing water to flow into planters with trees.  This photo also shows a crosswalk using permeable pavers to allow additional stormwater infiltration.</a:t>
            </a:r>
            <a:endParaRPr/>
          </a:p>
        </p:txBody>
      </p:sp>
      <p:sp>
        <p:nvSpPr>
          <p:cNvPr id="741" name="Google Shape;741;p5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5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With proper equipment and program design and scheduling, </a:t>
            </a:r>
            <a:r>
              <a:rPr b="1" lang="en-US"/>
              <a:t>street sweeping can significantly reduced total suspended solid and nutrient contributions (especially phosphorus) in stormwater runoff.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Parking prohibitions and other program factors help with this BMP’s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Pennsylvania BMP Manual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Source: Potential Reductions of Street Solids and Phosphorus in Urban Watersheds from Street Cleaning, Cambridge, Massachusetts, 2009-11</a:t>
            </a:r>
            <a:endParaRPr/>
          </a:p>
          <a:p>
            <a:pPr indent="0" lvl="0" marL="0" rtl="0" algn="l">
              <a:spcBef>
                <a:spcPts val="0"/>
              </a:spcBef>
              <a:spcAft>
                <a:spcPts val="0"/>
              </a:spcAft>
              <a:buNone/>
            </a:pPr>
            <a:r>
              <a:t/>
            </a:r>
            <a:endParaRPr/>
          </a:p>
        </p:txBody>
      </p:sp>
      <p:sp>
        <p:nvSpPr>
          <p:cNvPr id="755" name="Google Shape;755;p5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5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Waterfowl, such as geese and ducks, are often attracted to stormwater ponds and can overgraze vegetative protections or cause high fecal coliform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Approaches to addressing an overabundance of waterfowl include:</a:t>
            </a:r>
            <a:endParaRPr/>
          </a:p>
          <a:p>
            <a:pPr indent="-176131" lvl="0" marL="176131" rtl="0" algn="l">
              <a:spcBef>
                <a:spcPts val="0"/>
              </a:spcBef>
              <a:spcAft>
                <a:spcPts val="0"/>
              </a:spcAft>
              <a:buClr>
                <a:schemeClr val="dk1"/>
              </a:buClr>
              <a:buSzPts val="1200"/>
              <a:buFont typeface="Calibri"/>
              <a:buChar char="-"/>
            </a:pPr>
            <a:r>
              <a:rPr lang="en-US"/>
              <a:t>Maintaining tall shoreline vegetation, likely requiring no-mow zones</a:t>
            </a:r>
            <a:endParaRPr/>
          </a:p>
          <a:p>
            <a:pPr indent="-176131" lvl="0" marL="176131" rtl="0" algn="l">
              <a:spcBef>
                <a:spcPts val="0"/>
              </a:spcBef>
              <a:spcAft>
                <a:spcPts val="0"/>
              </a:spcAft>
              <a:buClr>
                <a:schemeClr val="dk1"/>
              </a:buClr>
              <a:buSzPts val="1200"/>
              <a:buFont typeface="Calibri"/>
              <a:buChar char="-"/>
            </a:pPr>
            <a:r>
              <a:rPr lang="en-US"/>
              <a:t>Addling eggs to make them non-viable.  The Humane Society even has guidance on this practice and involves either coating the eggs in corn oil or simply removing fresh eggs from nests.</a:t>
            </a:r>
            <a:endParaRPr/>
          </a:p>
          <a:p>
            <a:pPr indent="-176131" lvl="0" marL="176131" rtl="0" algn="l">
              <a:spcBef>
                <a:spcPts val="0"/>
              </a:spcBef>
              <a:spcAft>
                <a:spcPts val="0"/>
              </a:spcAft>
              <a:buClr>
                <a:schemeClr val="dk1"/>
              </a:buClr>
              <a:buSzPts val="1200"/>
              <a:buFont typeface="Calibri"/>
              <a:buChar char="-"/>
            </a:pPr>
            <a:r>
              <a:rPr lang="en-US"/>
              <a:t>Introducing predators, such as snapping turtles, which may not be so acceptable if the pond is used for recreation.</a:t>
            </a:r>
            <a:endParaRPr/>
          </a:p>
          <a:p>
            <a:pPr indent="-176131" lvl="0" marL="176131" rtl="0" algn="l">
              <a:spcBef>
                <a:spcPts val="0"/>
              </a:spcBef>
              <a:spcAft>
                <a:spcPts val="0"/>
              </a:spcAft>
              <a:buClr>
                <a:schemeClr val="dk1"/>
              </a:buClr>
              <a:buSzPts val="1200"/>
              <a:buFont typeface="Calibri"/>
              <a:buChar char="-"/>
            </a:pPr>
            <a:r>
              <a:rPr lang="en-US"/>
              <a:t>And, of course, discouraging people from feeding the birds, which may be easier said than done!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humane way to limit flock growth and stabilize goose populations is to keep eggs from hatching, in a process known as “addling.” It can be done by treating eggs with corn oil or by removing the eggs from the nest, which is humane if done at the earliest stages of development.  It limits the number of geese in places people don’t want more. And it frees adult geese from tending flightless goslings, so they can be encouraged to move elsewhere before summer conflicts are greatest.  In order to addle, there have to be nests. Some properties have goose issues but no nests. – The Humane Society of the United States (</a:t>
            </a:r>
            <a:r>
              <a:rPr lang="en-US" u="sng">
                <a:solidFill>
                  <a:schemeClr val="hlink"/>
                </a:solidFill>
                <a:hlinkClick r:id="rId2"/>
              </a:rPr>
              <a:t>https://www.humanesociety.org/resources/limit-goose-flock-growth-addling-eggs</a:t>
            </a:r>
            <a:r>
              <a:rPr lang="en-US"/>
              <a:t>)</a:t>
            </a:r>
            <a:endParaRPr/>
          </a:p>
        </p:txBody>
      </p:sp>
      <p:sp>
        <p:nvSpPr>
          <p:cNvPr id="764" name="Google Shape;764;p5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5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b="1" lang="en-US"/>
              <a:t>The use of road salt to ensure safe winter driving conditions can raise the levels of chlorides and salinity in surface and groundwater, potentially harming aquatic life.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US"/>
              <a:t>Cities and towns should develop and implement maintenance practices for handling road salt and other deicing agents, such as calibrating application equipment to apply only the amount needed and properly storing salt stockpiles to prevent runoff.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also other ways to manage icy roads, such as using a brine solution and snow fences to block blowing snow in areas where it tends to be a problem.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Road salt management and other municipal stormwater management needs are addressed in Stormwater Permits, or MS4 permits (Municipal Separate Storm Sewer System).  These are required for many communities by the Kentucky Division of Water.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Quick Resource Guide for Winter Maintenance BMPs, Pennsylvania DEP and Southwestern Pennsylvania Commission Water Resource Center</a:t>
            </a:r>
            <a:endParaRPr/>
          </a:p>
          <a:p>
            <a:pPr indent="0" lvl="0" marL="0" rtl="0" algn="l">
              <a:spcBef>
                <a:spcPts val="0"/>
              </a:spcBef>
              <a:spcAft>
                <a:spcPts val="0"/>
              </a:spcAft>
              <a:buNone/>
            </a:pPr>
            <a:r>
              <a:rPr lang="en-US" u="sng">
                <a:solidFill>
                  <a:schemeClr val="hlink"/>
                </a:solidFill>
                <a:hlinkClick r:id="rId2"/>
              </a:rPr>
              <a:t>https://spcwater.org/pdf/WinterMaintenanceBMPs.pdf</a:t>
            </a:r>
            <a:endParaRPr/>
          </a:p>
          <a:p>
            <a:pPr indent="0" lvl="0" marL="0" rtl="0" algn="l">
              <a:spcBef>
                <a:spcPts val="0"/>
              </a:spcBef>
              <a:spcAft>
                <a:spcPts val="0"/>
              </a:spcAft>
              <a:buNone/>
            </a:pPr>
            <a:r>
              <a:t/>
            </a:r>
            <a:endParaRPr/>
          </a:p>
        </p:txBody>
      </p:sp>
      <p:sp>
        <p:nvSpPr>
          <p:cNvPr id="774" name="Google Shape;774;p5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7:notes"/>
          <p:cNvSpPr/>
          <p:nvPr>
            <p:ph idx="2" type="sldImg"/>
          </p:nvPr>
        </p:nvSpPr>
        <p:spPr>
          <a:xfrm>
            <a:off x="2047875" y="538163"/>
            <a:ext cx="2981325" cy="167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57:notes"/>
          <p:cNvSpPr txBox="1"/>
          <p:nvPr>
            <p:ph idx="1" type="body"/>
          </p:nvPr>
        </p:nvSpPr>
        <p:spPr>
          <a:xfrm>
            <a:off x="707708" y="2446103"/>
            <a:ext cx="5661660" cy="6530745"/>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MS4 permits include 6 minimum control measures for all Phase I and Phase II permitted communities.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of these MCMs is worthy of a separate discussion. For this presentation, we will just make sure that you are aware of these requirements.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 </a:t>
            </a:r>
            <a:r>
              <a:rPr b="1" lang="en-US"/>
              <a:t>MCMs 1 and 2 </a:t>
            </a:r>
            <a:r>
              <a:rPr lang="en-US"/>
              <a:t>- The first two relate to much of the work that watershed and basin coordinators help with on a regular basis to make sure that people are aware of stormwater runoff impacts and many of the BMPs that have been described today.  Municipalities with permits are required to do this as well.</a:t>
            </a:r>
            <a:endParaRPr/>
          </a:p>
          <a:p>
            <a:pPr indent="0" lvl="0" marL="0" rtl="0" algn="l">
              <a:spcBef>
                <a:spcPts val="0"/>
              </a:spcBef>
              <a:spcAft>
                <a:spcPts val="0"/>
              </a:spcAft>
              <a:buNone/>
            </a:pPr>
            <a:br>
              <a:rPr lang="en-US"/>
            </a:br>
            <a:r>
              <a:rPr lang="en-US"/>
              <a:t>(CLICK) </a:t>
            </a:r>
            <a:r>
              <a:rPr b="1" lang="en-US"/>
              <a:t>MCM 3</a:t>
            </a:r>
            <a:r>
              <a:rPr lang="en-US"/>
              <a:t> - </a:t>
            </a:r>
            <a:r>
              <a:rPr b="1" lang="en-US"/>
              <a:t>Illicit discharge detection and elimination </a:t>
            </a:r>
            <a:r>
              <a:rPr lang="en-US"/>
              <a:t>addresses the need to find and remove dry weather discharges to storm sewer systems.  These can include illegal wastewater connections from homes or businesses and improper disposal of wastes into storm drains.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 </a:t>
            </a:r>
            <a:r>
              <a:rPr b="1" lang="en-US"/>
              <a:t>MCM 4 </a:t>
            </a:r>
            <a:r>
              <a:rPr lang="en-US"/>
              <a:t>- </a:t>
            </a:r>
            <a:r>
              <a:rPr b="1" lang="en-US"/>
              <a:t>construction site stormwater runoff control</a:t>
            </a:r>
            <a:r>
              <a:rPr lang="en-US"/>
              <a:t> mainly addresses soil and sediment pollution. We will spend a little more time on this measure in the upcoming slides.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 </a:t>
            </a:r>
            <a:r>
              <a:rPr b="1" lang="en-US"/>
              <a:t>MCM 5 - Post-Construction in New Development and Redevelopment </a:t>
            </a:r>
            <a:r>
              <a:rPr lang="en-US"/>
              <a:t>– this applies to projects that disturb an acre or greater, or smaller lot sizes that are part of a larger development project.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 </a:t>
            </a:r>
            <a:r>
              <a:rPr b="1" lang="en-US"/>
              <a:t>MCM 6 - Pollution Prevention and Good Housekeeping for Municipal Operations </a:t>
            </a:r>
            <a:r>
              <a:rPr lang="en-US"/>
              <a:t>– this requires permittees to implement an Operations &amp; Maintenance Program to prevent or reduce polluted runoff from municipal operations.  It includes employee training on pollution prevention measures and techniques, such as street sweeping or detention basin cleaning and the previously mentioned ways to handle road salt deicers.</a:t>
            </a:r>
            <a:endParaRPr/>
          </a:p>
        </p:txBody>
      </p:sp>
      <p:sp>
        <p:nvSpPr>
          <p:cNvPr id="783" name="Google Shape;783;p5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5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58:notes"/>
          <p:cNvSpPr txBox="1"/>
          <p:nvPr>
            <p:ph idx="1" type="body"/>
          </p:nvPr>
        </p:nvSpPr>
        <p:spPr>
          <a:xfrm>
            <a:off x="707708" y="4505980"/>
            <a:ext cx="5661660" cy="4169097"/>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Minimum Control Measure #4 requires erosion and prevention control measures to be used on construction sites.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2001 USEPA 319h grant was used to create the Kentucky Erosion Prevention and Sediment Control Field Guide.  This guide outlines the pre-project planning and operational activities, and describes the related erosion prevention and sediment control measures that should be utilized in communities with Stormwater (MS4) Permits.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paying attention to the construction-related activities that enable greater erosion (in yellow box), it is easier to understand what is needed to help with erosion prevention.  You need to try to avoid or do the opposite of what is listed!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Kentucky Erosion Prevention and Sediment Control Field Guide, USEPA 319h-funded publication, </a:t>
            </a:r>
            <a:endParaRPr/>
          </a:p>
          <a:p>
            <a:pPr indent="0" lvl="0" marL="0" rtl="0" algn="l">
              <a:spcBef>
                <a:spcPts val="0"/>
              </a:spcBef>
              <a:spcAft>
                <a:spcPts val="0"/>
              </a:spcAft>
              <a:buNone/>
            </a:pPr>
            <a:r>
              <a:rPr lang="en-US" u="sng">
                <a:solidFill>
                  <a:schemeClr val="hlink"/>
                </a:solidFill>
                <a:hlinkClick r:id="rId2"/>
              </a:rPr>
              <a:t>https://www.epa.gov/sites/production/files/2015-11/documents/esc_guide_0.pdf</a:t>
            </a:r>
            <a:endParaRPr/>
          </a:p>
          <a:p>
            <a:pPr indent="0" lvl="0" marL="0" rtl="0" algn="l">
              <a:spcBef>
                <a:spcPts val="0"/>
              </a:spcBef>
              <a:spcAft>
                <a:spcPts val="0"/>
              </a:spcAft>
              <a:buNone/>
            </a:pPr>
            <a:r>
              <a:rPr lang="en-US"/>
              <a:t>LFUCG/Tetra Tech Presentation:</a:t>
            </a:r>
            <a:br>
              <a:rPr lang="en-US"/>
            </a:br>
            <a:r>
              <a:rPr lang="en-US"/>
              <a:t>Construction Site Erosion, Sediment and Stormwater Management</a:t>
            </a:r>
            <a:endParaRPr/>
          </a:p>
          <a:p>
            <a:pPr indent="0" lvl="0" marL="0" rtl="0" algn="l">
              <a:spcBef>
                <a:spcPts val="0"/>
              </a:spcBef>
              <a:spcAft>
                <a:spcPts val="0"/>
              </a:spcAft>
              <a:buNone/>
            </a:pPr>
            <a:r>
              <a:rPr lang="en-US" u="sng">
                <a:solidFill>
                  <a:schemeClr val="hlink"/>
                </a:solidFill>
                <a:hlinkClick r:id="rId3"/>
              </a:rPr>
              <a:t>https://www.lexingtonky.gov/sites/default/files/2018-07/Slide%20Presentation%20Conducting%20Erosion%20and%20Sediment%20Control%20Inspections.pdf</a:t>
            </a:r>
            <a:endParaRPr/>
          </a:p>
          <a:p>
            <a:pPr indent="0" lvl="0" marL="0" rtl="0" algn="l">
              <a:spcBef>
                <a:spcPts val="0"/>
              </a:spcBef>
              <a:spcAft>
                <a:spcPts val="0"/>
              </a:spcAft>
              <a:buNone/>
            </a:pPr>
            <a:r>
              <a:t/>
            </a:r>
            <a:endParaRPr/>
          </a:p>
        </p:txBody>
      </p:sp>
      <p:sp>
        <p:nvSpPr>
          <p:cNvPr id="790" name="Google Shape;790;p5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59: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This graphic shows the basic concepts covered in the manual.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Instead of removing vegetation – try to preserve as much of it as you can, especially near waterbodies (CLICK) and seed and mulch bare soil as quickly as possible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bare soil must be left exposed – divert upland runoff around it. (CLICK)</a:t>
            </a:r>
            <a:endParaRPr/>
          </a:p>
          <a:p>
            <a:pPr indent="0" lvl="0" marL="0" rtl="0" algn="l">
              <a:spcBef>
                <a:spcPts val="0"/>
              </a:spcBef>
              <a:spcAft>
                <a:spcPts val="0"/>
              </a:spcAft>
              <a:buNone/>
            </a:pPr>
            <a:r>
              <a:rPr lang="en-US"/>
              <a:t>Example - Bermed soil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Use sediment barriers to prevent soil from running off of the construction site. (CLICK)</a:t>
            </a:r>
            <a:endParaRPr/>
          </a:p>
          <a:p>
            <a:pPr indent="0" lvl="0" marL="0" rtl="0" algn="l">
              <a:spcBef>
                <a:spcPts val="0"/>
              </a:spcBef>
              <a:spcAft>
                <a:spcPts val="0"/>
              </a:spcAft>
              <a:buNone/>
            </a:pPr>
            <a:r>
              <a:rPr lang="en-US"/>
              <a:t>Example - Silt fencing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Protect slopes from gully formation. (CLICK)</a:t>
            </a:r>
            <a:endParaRPr/>
          </a:p>
          <a:p>
            <a:pPr indent="0" lvl="0" marL="0" rtl="0" algn="l">
              <a:spcBef>
                <a:spcPts val="0"/>
              </a:spcBef>
              <a:spcAft>
                <a:spcPts val="0"/>
              </a:spcAft>
              <a:buNone/>
            </a:pPr>
            <a:r>
              <a:rPr lang="en-US"/>
              <a:t>Example – Erosion control mats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use sediment traps and settling basins to catch soil that does escape. (CLICK)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publication begins with these introductory concepts, then provides detailed guidance on ways to address silt and sediment sources from upland to streambank.</a:t>
            </a:r>
            <a:endParaRPr/>
          </a:p>
        </p:txBody>
      </p:sp>
      <p:sp>
        <p:nvSpPr>
          <p:cNvPr id="799" name="Google Shape;799;p5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The Gray to Green Movement refers to the effort to transition from traditional urban stormwater solutions to plant and soil-based solutions.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Traditional </a:t>
            </a:r>
            <a:r>
              <a:rPr b="1" lang="en-US"/>
              <a:t>gray infrastructure </a:t>
            </a:r>
            <a:r>
              <a:rPr lang="en-US"/>
              <a:t>is designed to move stormwater away from the built environment and includes the curbs, gutters, drains, piping and collection systems that we have become familiar with.  Generally, these systems collect and convey stormwater from impervious surfaces, such as parking lots, roads and rooftops, into a piped system that ultimately discharges directly into a local water body.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Green infrastructure </a:t>
            </a:r>
            <a:r>
              <a:rPr lang="en-US"/>
              <a:t>is designed to mimic nature and capture rainwater where it falls.  It reduces runoff and treats stormwater at its source while providing many other economic, environmental and community benefits.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graphic above shows how the landscape can be used as a filter rather than using it as a funnel directing untreated stormwater through piped systems to a receiving waterbody.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Sources: USEPA and New Jersey Green Infrastructure Municipal Toolkit</a:t>
            </a:r>
            <a:endParaRPr/>
          </a:p>
          <a:p>
            <a:pPr indent="0" lvl="0" marL="0" rtl="0" algn="l">
              <a:spcBef>
                <a:spcPts val="0"/>
              </a:spcBef>
              <a:spcAft>
                <a:spcPts val="0"/>
              </a:spcAft>
              <a:buNone/>
            </a:pPr>
            <a:r>
              <a:t/>
            </a:r>
            <a:endParaRPr/>
          </a:p>
        </p:txBody>
      </p:sp>
      <p:sp>
        <p:nvSpPr>
          <p:cNvPr id="234" name="Google Shape;234;p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6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6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 course on the topic of erosion and sediment control is worthy of a full day in and of itself, but it is </a:t>
            </a:r>
            <a:r>
              <a:rPr b="1" lang="en-US"/>
              <a:t>helpful to at least be familiar with the basic concepts and stages of planning through final site stabilization</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includes the need for a stormwater pollution prevention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are encouraged to look more closely at the publication, which is available online.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Kentucky Erosion Prevention and Sediment Control Field Guide, USEPA 319h-funded publication</a:t>
            </a:r>
            <a:endParaRPr/>
          </a:p>
          <a:p>
            <a:pPr indent="0" lvl="0" marL="0" rtl="0" algn="l">
              <a:spcBef>
                <a:spcPts val="0"/>
              </a:spcBef>
              <a:spcAft>
                <a:spcPts val="0"/>
              </a:spcAft>
              <a:buNone/>
            </a:pPr>
            <a:r>
              <a:rPr lang="en-US" u="sng">
                <a:solidFill>
                  <a:schemeClr val="hlink"/>
                </a:solidFill>
                <a:hlinkClick r:id="rId2"/>
              </a:rPr>
              <a:t>https://www.epa.gov/sites/production/files/2015-11/documents/esc_guide_0.pdf</a:t>
            </a:r>
            <a:endParaRPr/>
          </a:p>
        </p:txBody>
      </p:sp>
      <p:sp>
        <p:nvSpPr>
          <p:cNvPr id="814" name="Google Shape;814;p6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6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6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 lot of guidance and examples are provided for the installation and maintenance of silt fence and other silt barrier methods.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Instruction with helpful graphics are combined with photographs of good and poor examples.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poor example, the developer has not done an effective job of keeping soil on the construction site.  The straw bales and silt fencing have not been installed properly, allowing soil to escape to the adjacent roadway.  The stormwater inlet along the curb is not protected from soil entering.  It is noted that this site does have good seed application with a protective cover of grass already in place.</a:t>
            </a:r>
            <a:endParaRPr/>
          </a:p>
        </p:txBody>
      </p:sp>
      <p:sp>
        <p:nvSpPr>
          <p:cNvPr id="827" name="Google Shape;827;p6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2: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62: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Once the construction phase is complete, temporary controls, such as sediment fences, can be removed.  But, permanent erosion and sediment controls need to be inspected and maintained for future effectiveness.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the site is one acre or larger and covered under a KPDES or MS4 permit, contractors are required to submit a Notice of Termination to the Kentucky Division of Water when the project is complete.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Permit violations or other legal liabilities may result if temporary sediment traps or basins are not filled, graded and seeded or silt fences, check dams or other controls are not removed.  The KPDES permit will provide the complete list of post-construction closeout requirements.</a:t>
            </a:r>
            <a:endParaRPr/>
          </a:p>
          <a:p>
            <a:pPr indent="0" lvl="0" marL="0" rtl="0" algn="l">
              <a:spcBef>
                <a:spcPts val="0"/>
              </a:spcBef>
              <a:spcAft>
                <a:spcPts val="0"/>
              </a:spcAft>
              <a:buNone/>
            </a:pPr>
            <a:r>
              <a:t/>
            </a:r>
            <a:endParaRPr/>
          </a:p>
        </p:txBody>
      </p:sp>
      <p:sp>
        <p:nvSpPr>
          <p:cNvPr id="836" name="Google Shape;836;p62: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3: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63: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Additionally, land protections approaches can be used to identify, map and prioritize these key features—floodplains, wetlands, riparian areas, drainage ways and steep slopes with highly erodible soils.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Community planners and leaders can help protect these features from future development, possibly with local ordinances or by purchasing the land and attaching conservation easements.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preventative measure can greatly enhance both water quantity and quality management.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an example of this practice, Lexington has a Greenways Program that is created and managed by the city.  These serve as corridors for wildlife and people and often include trails.  Some are designated as Conservation Greenways with the primary purpose of providing water quality and wildlife habitat.  Private landowners with property bordering these greenways are instructed not to mow or alter them and not to install personal property within them without an encroachment agreement with the city.</a:t>
            </a:r>
            <a:endParaRPr/>
          </a:p>
        </p:txBody>
      </p:sp>
      <p:sp>
        <p:nvSpPr>
          <p:cNvPr id="845" name="Google Shape;845;p63: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64:notes"/>
          <p:cNvSpPr/>
          <p:nvPr>
            <p:ph idx="2" type="sldImg"/>
          </p:nvPr>
        </p:nvSpPr>
        <p:spPr>
          <a:xfrm>
            <a:off x="1938338" y="360363"/>
            <a:ext cx="2922587" cy="1644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64:notes"/>
          <p:cNvSpPr txBox="1"/>
          <p:nvPr>
            <p:ph idx="1" type="body"/>
          </p:nvPr>
        </p:nvSpPr>
        <p:spPr>
          <a:xfrm>
            <a:off x="566166" y="2110154"/>
            <a:ext cx="5944743" cy="6866693"/>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Sustainable development approaches are promoted to encourage economic growth while also protecting the natural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b="1" lang="en-US"/>
              <a:t>Center’s Better Site Design handbook includes 22 model development principles </a:t>
            </a:r>
            <a:r>
              <a:rPr lang="en-US"/>
              <a:t>for ways to </a:t>
            </a:r>
            <a:r>
              <a:rPr lang="en-US" u="sng"/>
              <a:t>reduce impervious cover</a:t>
            </a:r>
            <a:r>
              <a:rPr lang="en-US"/>
              <a:t>, </a:t>
            </a:r>
            <a:r>
              <a:rPr lang="en-US" u="sng"/>
              <a:t>conserve natural areas</a:t>
            </a:r>
            <a:r>
              <a:rPr lang="en-US"/>
              <a:t>, </a:t>
            </a:r>
            <a:r>
              <a:rPr lang="en-US" u="sng"/>
              <a:t>reduce stormwater pollution from new development</a:t>
            </a:r>
            <a:r>
              <a:rPr lang="en-US"/>
              <a:t>, and </a:t>
            </a:r>
            <a:r>
              <a:rPr lang="en-US" u="sng"/>
              <a:t>lower the overall cost of development</a:t>
            </a:r>
            <a:r>
              <a:rPr lang="en-US"/>
              <a:t>.  These practices </a:t>
            </a:r>
            <a:r>
              <a:rPr lang="en-US" u="sng"/>
              <a:t>can also work to enhance quality of life for local neighborhoods</a:t>
            </a:r>
            <a:r>
              <a:rPr lang="en-US"/>
              <a:t>, such as more open space for recreation, safer streets and a sense of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principles apply to what the Center refers to as the </a:t>
            </a:r>
            <a:r>
              <a:rPr b="1" lang="en-US"/>
              <a:t>three “habitats of the suburban landscape</a:t>
            </a:r>
            <a:r>
              <a:rPr lang="en-US"/>
              <a:t>.”</a:t>
            </a:r>
            <a:endParaRPr/>
          </a:p>
          <a:p>
            <a:pPr indent="-176131" lvl="0" marL="176131" rtl="0" algn="l">
              <a:spcBef>
                <a:spcPts val="0"/>
              </a:spcBef>
              <a:spcAft>
                <a:spcPts val="0"/>
              </a:spcAft>
              <a:buClr>
                <a:schemeClr val="dk1"/>
              </a:buClr>
              <a:buSzPts val="1200"/>
              <a:buFont typeface="Calibri"/>
              <a:buChar char="-"/>
            </a:pPr>
            <a:r>
              <a:rPr b="1" lang="en-US"/>
              <a:t>Residential Streets and Parking Lots</a:t>
            </a:r>
            <a:r>
              <a:rPr lang="en-US"/>
              <a:t>, or the </a:t>
            </a:r>
            <a:r>
              <a:rPr lang="en-US" u="sng"/>
              <a:t>habitat for automobiles</a:t>
            </a:r>
            <a:endParaRPr/>
          </a:p>
          <a:p>
            <a:pPr indent="0" lvl="0" marL="0" rtl="0" algn="l">
              <a:spcBef>
                <a:spcPts val="0"/>
              </a:spcBef>
              <a:spcAft>
                <a:spcPts val="0"/>
              </a:spcAft>
              <a:buNone/>
            </a:pPr>
            <a:r>
              <a:rPr lang="en-US"/>
              <a:t>	EXAMPLE: ways to minimize street widths</a:t>
            </a:r>
            <a:endParaRPr/>
          </a:p>
          <a:p>
            <a:pPr indent="-176131" lvl="0" marL="176131" rtl="0" algn="l">
              <a:spcBef>
                <a:spcPts val="0"/>
              </a:spcBef>
              <a:spcAft>
                <a:spcPts val="0"/>
              </a:spcAft>
              <a:buClr>
                <a:schemeClr val="dk1"/>
              </a:buClr>
              <a:buSzPts val="1200"/>
              <a:buFont typeface="Calibri"/>
              <a:buChar char="-"/>
            </a:pPr>
            <a:r>
              <a:rPr b="1" lang="en-US"/>
              <a:t>Lots (Yards and Homes), </a:t>
            </a:r>
            <a:r>
              <a:rPr lang="en-US"/>
              <a:t>or the </a:t>
            </a:r>
            <a:r>
              <a:rPr lang="en-US" u="sng"/>
              <a:t>habitat for where people live and work </a:t>
            </a:r>
            <a:r>
              <a:rPr lang="en-US"/>
              <a:t>– principles focus on the regulations that determine lot size and shape, housing density and overall design of neighborhoods</a:t>
            </a:r>
            <a:endParaRPr/>
          </a:p>
          <a:p>
            <a:pPr indent="0" lvl="0" marL="0" rtl="0" algn="l">
              <a:spcBef>
                <a:spcPts val="0"/>
              </a:spcBef>
              <a:spcAft>
                <a:spcPts val="0"/>
              </a:spcAft>
              <a:buNone/>
            </a:pPr>
            <a:r>
              <a:rPr lang="en-US"/>
              <a:t>	EXAMPLE: Prince George’s County, Maryland conservation subdivision with 	condensed housing and large open space areas (see graphic with smaller lot size, 	reduced roads and larger green space)</a:t>
            </a:r>
            <a:endParaRPr/>
          </a:p>
          <a:p>
            <a:pPr indent="-176131" lvl="0" marL="176131" rtl="0" algn="l">
              <a:spcBef>
                <a:spcPts val="0"/>
              </a:spcBef>
              <a:spcAft>
                <a:spcPts val="0"/>
              </a:spcAft>
              <a:buClr>
                <a:schemeClr val="dk1"/>
              </a:buClr>
              <a:buSzPts val="1200"/>
              <a:buFont typeface="Calibri"/>
              <a:buChar char="-"/>
            </a:pPr>
            <a:r>
              <a:rPr b="1" lang="en-US"/>
              <a:t>Natural Areas (Open Spaces), </a:t>
            </a:r>
            <a:r>
              <a:rPr lang="en-US"/>
              <a:t>or the </a:t>
            </a:r>
            <a:r>
              <a:rPr lang="en-US" u="sng"/>
              <a:t>habitat for wildlife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Unfortunately, many local codes and ordinances actually work against or even prohibit these approaches—such as requiring unnecessarily wide residential streets, expansive parking lots, curb and gutter roadsides, or the clearing and grading of large areas of land.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Center for Watershed Protection has developed detailed guidance that helps communities work through these development requirements and better tailor them in ways that allow and may even encourage smarter, more protective development practices.</a:t>
            </a:r>
            <a:endParaRPr/>
          </a:p>
          <a:p>
            <a:pPr indent="0" lvl="0" marL="0" rtl="0" algn="l">
              <a:spcBef>
                <a:spcPts val="0"/>
              </a:spcBef>
              <a:spcAft>
                <a:spcPts val="0"/>
              </a:spcAft>
              <a:buNone/>
            </a:pPr>
            <a:r>
              <a:t/>
            </a:r>
            <a:endParaRPr/>
          </a:p>
          <a:p>
            <a:pPr indent="-99931" lvl="0" marL="176131"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The handbook, available for download on the Center’s website, provide a Codes and Ordinances Worksheet to help local groups evaluate development regulations based on these model development principles.  This process can help local workgroups identify and pursue strategic code changes that can help them achieve better, more sustainable development that helps protect water quality.</a:t>
            </a:r>
            <a:endParaRPr/>
          </a:p>
          <a:p>
            <a:pPr indent="0" lvl="0" marL="0" rtl="0" algn="l">
              <a:spcBef>
                <a:spcPts val="0"/>
              </a:spcBef>
              <a:spcAft>
                <a:spcPts val="0"/>
              </a:spcAft>
              <a:buNone/>
            </a:pPr>
            <a:r>
              <a:rPr lang="en-US"/>
              <a:t>Graphic: </a:t>
            </a:r>
            <a:r>
              <a:rPr lang="en-US" u="sng">
                <a:solidFill>
                  <a:schemeClr val="hlink"/>
                </a:solidFill>
                <a:hlinkClick r:id="rId2"/>
              </a:rPr>
              <a:t>https://stormwater.pca.state.mn.us/index.php/Better_site_design</a:t>
            </a:r>
            <a:endParaRPr/>
          </a:p>
        </p:txBody>
      </p:sp>
      <p:sp>
        <p:nvSpPr>
          <p:cNvPr id="854" name="Google Shape;854;p6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6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868" name="Google Shape;868;p6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7: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Green Infrastructure is a critical concept for current urban stormwater BMPs.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listing provides some of the fundamental concepts and advantages of greener approaches.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reality, a combination of some traditional gray infrastructure and retrofits or new additions of green infrastructure will best address flooding and water quality impacts.</a:t>
            </a:r>
            <a:endParaRPr/>
          </a:p>
          <a:p>
            <a:pPr indent="0" lvl="0" marL="0" rtl="0" algn="l">
              <a:spcBef>
                <a:spcPts val="0"/>
              </a:spcBef>
              <a:spcAft>
                <a:spcPts val="0"/>
              </a:spcAft>
              <a:buNone/>
            </a:pPr>
            <a:r>
              <a:t/>
            </a:r>
            <a:endParaRPr/>
          </a:p>
        </p:txBody>
      </p:sp>
      <p:sp>
        <p:nvSpPr>
          <p:cNvPr id="243" name="Google Shape;243;p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8: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lang="en-US"/>
              <a:t>It’s also worth reiterating importance of the </a:t>
            </a:r>
            <a:r>
              <a:rPr b="1" lang="en-US"/>
              <a:t>combined effect of some stormwater BMPs—in this case, a rain garden—removing BOTH pollutant amounts and runoff water volume.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US"/>
              <a:t>Using this practice, the </a:t>
            </a:r>
            <a:r>
              <a:rPr b="1" lang="en-US"/>
              <a:t>pollutant concentration is reduced by half </a:t>
            </a:r>
            <a:r>
              <a:rPr i="1" lang="en-US"/>
              <a:t>(100 mg/L to 50 mg/L) </a:t>
            </a:r>
            <a:r>
              <a:rPr lang="en-US" u="sng"/>
              <a:t>AND</a:t>
            </a:r>
            <a:r>
              <a:rPr lang="en-US"/>
              <a:t> the </a:t>
            </a:r>
            <a:r>
              <a:rPr b="1" lang="en-US"/>
              <a:t>runoff water volume is reduced by half </a:t>
            </a:r>
            <a:r>
              <a:rPr lang="en-US"/>
              <a:t>as the water percolates into the ground below the rain garden.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result is an </a:t>
            </a:r>
            <a:r>
              <a:rPr b="1" lang="en-US"/>
              <a:t>overall 75% reduction of the total load of the pollutant running off the land</a:t>
            </a:r>
            <a:r>
              <a:rPr lang="en-US"/>
              <a:t> (from 100 kg to 25 kg in this example).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providing these dual services, stormwater BMPs can create </a:t>
            </a:r>
            <a:r>
              <a:rPr b="1" lang="en-US"/>
              <a:t>“collaborative benefits” (or “co-benefits”) when implemented</a:t>
            </a:r>
            <a:r>
              <a:rPr lang="en-US"/>
              <a:t>.</a:t>
            </a:r>
            <a:endParaRPr/>
          </a:p>
        </p:txBody>
      </p:sp>
      <p:sp>
        <p:nvSpPr>
          <p:cNvPr id="251" name="Google Shape;251;p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p:nvPr>
            <p:ph idx="2" type="sldImg"/>
          </p:nvPr>
        </p:nvSpPr>
        <p:spPr>
          <a:xfrm>
            <a:off x="1503363" y="714375"/>
            <a:ext cx="4070350" cy="2289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9:notes"/>
          <p:cNvSpPr txBox="1"/>
          <p:nvPr>
            <p:ph idx="1" type="body"/>
          </p:nvPr>
        </p:nvSpPr>
        <p:spPr>
          <a:xfrm>
            <a:off x="707708" y="3476042"/>
            <a:ext cx="5661660" cy="5535918"/>
          </a:xfrm>
          <a:prstGeom prst="rect">
            <a:avLst/>
          </a:prstGeom>
          <a:noFill/>
          <a:ln>
            <a:noFill/>
          </a:ln>
        </p:spPr>
        <p:txBody>
          <a:bodyPr anchorCtr="0" anchor="t" bIns="46950" lIns="93925" spcFirstLastPara="1" rIns="93925" wrap="square" tIns="46950">
            <a:noAutofit/>
          </a:bodyPr>
          <a:lstStyle/>
          <a:p>
            <a:pPr indent="0" lvl="0" marL="0" rtl="0" algn="l">
              <a:spcBef>
                <a:spcPts val="0"/>
              </a:spcBef>
              <a:spcAft>
                <a:spcPts val="0"/>
              </a:spcAft>
              <a:buNone/>
            </a:pPr>
            <a:r>
              <a:rPr b="1" lang="en-US"/>
              <a:t>There are also some drawbacks to transitioning away from gray and toward green infrastructure.</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Maintenance</a:t>
            </a:r>
            <a:r>
              <a:rPr lang="en-US"/>
              <a:t> is critical to ensure the longevity and continued effectiveness of green infrastructure practices. Routine maintenance on vegetated practices is similar to general landscape maintenance: removing trash, leaf litter, and debris; keeping plants healthy; and cleaning out accumulated sediment and pollutants. Regular inspections will indicate if the practices are not functioning properly.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b="1" lang="en-US"/>
              <a:t>initial up-front cost of some green practices may be more than those of traditional infrastructure.  </a:t>
            </a:r>
            <a:r>
              <a:rPr lang="en-US"/>
              <a:t>But, the costs can also offset the added costs of further stormwater controls that would be needed.  For example, the use of permeable pavement may eliminate the need for a stormwater detention basin adjacent to a parking area.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While </a:t>
            </a:r>
            <a:r>
              <a:rPr b="1" lang="en-US"/>
              <a:t>aesthetics</a:t>
            </a:r>
            <a:r>
              <a:rPr b="0" lang="en-US"/>
              <a:t> can be considered an advantage of well-maintained green infrastructures features, the installations </a:t>
            </a:r>
            <a:r>
              <a:rPr b="1" lang="en-US"/>
              <a:t>can also be judged as unkempt or weedy when not adequately managed and maintained</a:t>
            </a:r>
            <a:r>
              <a:rPr b="0" lang="en-US"/>
              <a:t>.  Some people see damp, weedy areas as mosquito breeding grounds and they may be opposed for that reason.</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While gray infrastructure can largely be buried underground, green practices </a:t>
            </a:r>
            <a:r>
              <a:rPr b="1" lang="en-US"/>
              <a:t>require more land surface and it may be more difficult to find adequate space to install them.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Stormwater Wet Pond and Wetland Management Guidebook, USEPA, February 2009</a:t>
            </a:r>
            <a:endParaRPr/>
          </a:p>
          <a:p>
            <a:pPr indent="0" lvl="0" marL="0" rtl="0" algn="l">
              <a:spcBef>
                <a:spcPts val="0"/>
              </a:spcBef>
              <a:spcAft>
                <a:spcPts val="0"/>
              </a:spcAft>
              <a:buNone/>
            </a:pPr>
            <a:r>
              <a:rPr lang="en-US" u="sng">
                <a:solidFill>
                  <a:schemeClr val="hlink"/>
                </a:solidFill>
                <a:hlinkClick r:id="rId2"/>
              </a:rPr>
              <a:t>https://www3.epa.gov/npdes/pubs/pondmgmtguide.pdf</a:t>
            </a:r>
            <a:endParaRPr/>
          </a:p>
        </p:txBody>
      </p:sp>
      <p:sp>
        <p:nvSpPr>
          <p:cNvPr id="259" name="Google Shape;259;p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gif"/><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descr="River 3D: catchment River 3D: catchment symbol,vector,illustration,diagram,template,base,ecosystem,aquatic,freshwater,marine,mountains river,streams,creeks,springs,water,table" id="13" name="Google Shape;13;p67"/>
          <p:cNvPicPr preferRelativeResize="0"/>
          <p:nvPr/>
        </p:nvPicPr>
        <p:blipFill rotWithShape="1">
          <a:blip r:embed="rId2">
            <a:alphaModFix/>
          </a:blip>
          <a:srcRect b="0" l="0" r="0" t="0"/>
          <a:stretch/>
        </p:blipFill>
        <p:spPr>
          <a:xfrm>
            <a:off x="914400" y="1966822"/>
            <a:ext cx="10363199" cy="3750183"/>
          </a:xfrm>
          <a:prstGeom prst="rect">
            <a:avLst/>
          </a:prstGeom>
          <a:noFill/>
          <a:ln>
            <a:noFill/>
          </a:ln>
          <a:effectLst>
            <a:outerShdw blurRad="50800" rotWithShape="0" algn="ctr" dir="5400000" dist="50800">
              <a:schemeClr val="lt1"/>
            </a:outerShdw>
          </a:effectLst>
        </p:spPr>
      </p:pic>
      <p:sp>
        <p:nvSpPr>
          <p:cNvPr id="14" name="Google Shape;14;p67"/>
          <p:cNvSpPr txBox="1"/>
          <p:nvPr>
            <p:ph type="ctrTitle"/>
          </p:nvPr>
        </p:nvSpPr>
        <p:spPr>
          <a:xfrm>
            <a:off x="914400" y="2865438"/>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67"/>
          <p:cNvSpPr txBox="1"/>
          <p:nvPr>
            <p:ph idx="1" type="subTitle"/>
          </p:nvPr>
        </p:nvSpPr>
        <p:spPr>
          <a:xfrm>
            <a:off x="1830404" y="4610670"/>
            <a:ext cx="8534400" cy="1106334"/>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dk2"/>
              </a:buClr>
              <a:buSzPts val="3200"/>
              <a:buNone/>
              <a:defRPr>
                <a:solidFill>
                  <a:schemeClr val="dk2"/>
                </a:solidFill>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pic>
        <p:nvPicPr>
          <p:cNvPr id="16" name="Google Shape;16;p67"/>
          <p:cNvPicPr preferRelativeResize="0"/>
          <p:nvPr/>
        </p:nvPicPr>
        <p:blipFill rotWithShape="1">
          <a:blip r:embed="rId3">
            <a:alphaModFix/>
          </a:blip>
          <a:srcRect b="0" l="0" r="0" t="0"/>
          <a:stretch/>
        </p:blipFill>
        <p:spPr>
          <a:xfrm>
            <a:off x="439661" y="287843"/>
            <a:ext cx="7726329" cy="1036673"/>
          </a:xfrm>
          <a:prstGeom prst="rect">
            <a:avLst/>
          </a:prstGeom>
          <a:noFill/>
          <a:ln>
            <a:noFill/>
          </a:ln>
        </p:spPr>
      </p:pic>
      <p:pic>
        <p:nvPicPr>
          <p:cNvPr descr="Image result for KDOW logo" id="17" name="Google Shape;17;p67"/>
          <p:cNvPicPr preferRelativeResize="0"/>
          <p:nvPr/>
        </p:nvPicPr>
        <p:blipFill rotWithShape="1">
          <a:blip r:embed="rId4">
            <a:alphaModFix/>
          </a:blip>
          <a:srcRect b="0" l="0" r="0" t="0"/>
          <a:stretch/>
        </p:blipFill>
        <p:spPr>
          <a:xfrm>
            <a:off x="10050449" y="287843"/>
            <a:ext cx="1227151" cy="1065275"/>
          </a:xfrm>
          <a:prstGeom prst="rect">
            <a:avLst/>
          </a:prstGeom>
          <a:noFill/>
          <a:ln>
            <a:noFill/>
          </a:ln>
        </p:spPr>
      </p:pic>
      <p:pic>
        <p:nvPicPr>
          <p:cNvPr descr="Image result for EPA logo" id="18" name="Google Shape;18;p67"/>
          <p:cNvPicPr preferRelativeResize="0"/>
          <p:nvPr/>
        </p:nvPicPr>
        <p:blipFill rotWithShape="1">
          <a:blip r:embed="rId5">
            <a:alphaModFix/>
          </a:blip>
          <a:srcRect b="0" l="0" r="0" t="0"/>
          <a:stretch/>
        </p:blipFill>
        <p:spPr>
          <a:xfrm>
            <a:off x="473848" y="6129863"/>
            <a:ext cx="440553" cy="327111"/>
          </a:xfrm>
          <a:prstGeom prst="rect">
            <a:avLst/>
          </a:prstGeom>
          <a:noFill/>
          <a:ln>
            <a:noFill/>
          </a:ln>
        </p:spPr>
      </p:pic>
      <p:sp>
        <p:nvSpPr>
          <p:cNvPr id="19" name="Google Shape;19;p67"/>
          <p:cNvSpPr txBox="1"/>
          <p:nvPr/>
        </p:nvSpPr>
        <p:spPr>
          <a:xfrm>
            <a:off x="914401" y="6193392"/>
            <a:ext cx="10997967"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700" u="none" cap="none" strike="noStrike">
                <a:solidFill>
                  <a:schemeClr val="dk1"/>
                </a:solidFill>
                <a:latin typeface="Avenir"/>
                <a:ea typeface="Avenir"/>
                <a:cs typeface="Avenir"/>
                <a:sym typeface="Avenir"/>
              </a:rPr>
              <a:t>Watershed Academy Training Series was funded in part by a grant from the U.S. Environmental Protection Agency under §319(h) of the Clean Water Act through the Kentucky Division of Water to the Kentucky Water Resources Research Institute (Grant # PPG BG 00D21416).</a:t>
            </a:r>
            <a:endParaRPr sz="700">
              <a:solidFill>
                <a:schemeClr val="dk1"/>
              </a:solidFill>
              <a:latin typeface="Avenir"/>
              <a:ea typeface="Avenir"/>
              <a:cs typeface="Avenir"/>
              <a:sym typeface="Avenir"/>
            </a:endParaRPr>
          </a:p>
        </p:txBody>
      </p:sp>
      <p:sp>
        <p:nvSpPr>
          <p:cNvPr id="20" name="Google Shape;20;p67"/>
          <p:cNvSpPr/>
          <p:nvPr/>
        </p:nvSpPr>
        <p:spPr>
          <a:xfrm>
            <a:off x="802547" y="5655116"/>
            <a:ext cx="3534207"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dk1"/>
                </a:solidFill>
                <a:latin typeface="Avenir"/>
                <a:ea typeface="Avenir"/>
                <a:cs typeface="Avenir"/>
                <a:sym typeface="Avenir"/>
              </a:rPr>
              <a:t>Watershed image via</a:t>
            </a:r>
            <a:r>
              <a:rPr lang="en-US" sz="700">
                <a:solidFill>
                  <a:schemeClr val="dk1"/>
                </a:solidFill>
                <a:latin typeface="Avenir"/>
                <a:ea typeface="Avenir"/>
                <a:cs typeface="Avenir"/>
                <a:sym typeface="Avenir"/>
              </a:rPr>
              <a:t> </a:t>
            </a:r>
            <a:r>
              <a:rPr lang="en-US" sz="700">
                <a:solidFill>
                  <a:schemeClr val="dk1"/>
                </a:solidFill>
                <a:latin typeface="Avenir"/>
                <a:ea typeface="Avenir"/>
                <a:cs typeface="Avenir"/>
                <a:sym typeface="Avenir"/>
              </a:rPr>
              <a:t>http://ian.umces.edu</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2" name="Shape 82"/>
        <p:cNvGrpSpPr/>
        <p:nvPr/>
      </p:nvGrpSpPr>
      <p:grpSpPr>
        <a:xfrm>
          <a:off x="0" y="0"/>
          <a:ext cx="0" cy="0"/>
          <a:chOff x="0" y="0"/>
          <a:chExt cx="0" cy="0"/>
        </a:xfrm>
      </p:grpSpPr>
      <p:pic>
        <p:nvPicPr>
          <p:cNvPr descr="Standard-Slide-1.jpg" id="83" name="Google Shape;83;p7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4" name="Google Shape;84;p76"/>
          <p:cNvSpPr txBox="1"/>
          <p:nvPr>
            <p:ph type="ctrTitle"/>
          </p:nvPr>
        </p:nvSpPr>
        <p:spPr>
          <a:xfrm>
            <a:off x="914400" y="1612638"/>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4000"/>
              <a:buFont typeface="Avenir"/>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76"/>
          <p:cNvSpPr txBox="1"/>
          <p:nvPr>
            <p:ph idx="1" type="subTitle"/>
          </p:nvPr>
        </p:nvSpPr>
        <p:spPr>
          <a:xfrm>
            <a:off x="1828800" y="3279666"/>
            <a:ext cx="8534400" cy="1106334"/>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accent3"/>
              </a:buClr>
              <a:buSzPts val="3200"/>
              <a:buNone/>
              <a:defRPr>
                <a:solidFill>
                  <a:schemeClr val="accent3"/>
                </a:solidFill>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6" name="Shape 86"/>
        <p:cNvGrpSpPr/>
        <p:nvPr/>
      </p:nvGrpSpPr>
      <p:grpSpPr>
        <a:xfrm>
          <a:off x="0" y="0"/>
          <a:ext cx="0" cy="0"/>
          <a:chOff x="0" y="0"/>
          <a:chExt cx="0" cy="0"/>
        </a:xfrm>
      </p:grpSpPr>
      <p:pic>
        <p:nvPicPr>
          <p:cNvPr descr="Standard-Slide-14.jpg" id="87" name="Google Shape;87;p7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8" name="Google Shape;88;p77"/>
          <p:cNvSpPr txBox="1"/>
          <p:nvPr>
            <p:ph type="title"/>
          </p:nvPr>
        </p:nvSpPr>
        <p:spPr>
          <a:xfrm>
            <a:off x="2345458" y="274638"/>
            <a:ext cx="9236941"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7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90" name="Shape 90"/>
        <p:cNvGrpSpPr/>
        <p:nvPr/>
      </p:nvGrpSpPr>
      <p:grpSpPr>
        <a:xfrm>
          <a:off x="0" y="0"/>
          <a:ext cx="0" cy="0"/>
          <a:chOff x="0" y="0"/>
          <a:chExt cx="0" cy="0"/>
        </a:xfrm>
      </p:grpSpPr>
      <p:pic>
        <p:nvPicPr>
          <p:cNvPr descr="Standard-Slide-14.jpg" id="91" name="Google Shape;91;p7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2" name="Google Shape;92;p78"/>
          <p:cNvSpPr txBox="1"/>
          <p:nvPr>
            <p:ph type="title"/>
          </p:nvPr>
        </p:nvSpPr>
        <p:spPr>
          <a:xfrm>
            <a:off x="2306529" y="274638"/>
            <a:ext cx="9275871"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7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4" name="Google Shape;94;p78"/>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95" name="Shape 95"/>
        <p:cNvGrpSpPr/>
        <p:nvPr/>
      </p:nvGrpSpPr>
      <p:grpSpPr>
        <a:xfrm>
          <a:off x="0" y="0"/>
          <a:ext cx="0" cy="0"/>
          <a:chOff x="0" y="0"/>
          <a:chExt cx="0" cy="0"/>
        </a:xfrm>
      </p:grpSpPr>
      <p:pic>
        <p:nvPicPr>
          <p:cNvPr descr="Standard-Slide-14.jpg" id="96" name="Google Shape;96;p7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7" name="Google Shape;97;p79"/>
          <p:cNvSpPr txBox="1"/>
          <p:nvPr>
            <p:ph type="title"/>
          </p:nvPr>
        </p:nvSpPr>
        <p:spPr>
          <a:xfrm>
            <a:off x="2296795" y="274638"/>
            <a:ext cx="9285604"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7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99" name="Google Shape;99;p7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00" name="Google Shape;100;p7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01" name="Google Shape;101;p7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02" name="Shape 102"/>
        <p:cNvGrpSpPr/>
        <p:nvPr/>
      </p:nvGrpSpPr>
      <p:grpSpPr>
        <a:xfrm>
          <a:off x="0" y="0"/>
          <a:ext cx="0" cy="0"/>
          <a:chOff x="0" y="0"/>
          <a:chExt cx="0" cy="0"/>
        </a:xfrm>
      </p:grpSpPr>
      <p:pic>
        <p:nvPicPr>
          <p:cNvPr descr="Standard-Slide-14.jpg" id="103" name="Google Shape;103;p8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4" name="Google Shape;104;p80"/>
          <p:cNvSpPr txBox="1"/>
          <p:nvPr>
            <p:ph type="title"/>
          </p:nvPr>
        </p:nvSpPr>
        <p:spPr>
          <a:xfrm>
            <a:off x="2199475" y="274638"/>
            <a:ext cx="9382925"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05" name="Shape 105"/>
        <p:cNvGrpSpPr/>
        <p:nvPr/>
      </p:nvGrpSpPr>
      <p:grpSpPr>
        <a:xfrm>
          <a:off x="0" y="0"/>
          <a:ext cx="0" cy="0"/>
          <a:chOff x="0" y="0"/>
          <a:chExt cx="0" cy="0"/>
        </a:xfrm>
      </p:grpSpPr>
      <p:pic>
        <p:nvPicPr>
          <p:cNvPr descr="Standard-Slide-14.jpg" id="106" name="Google Shape;106;p8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07" name="Shape 107"/>
        <p:cNvGrpSpPr/>
        <p:nvPr/>
      </p:nvGrpSpPr>
      <p:grpSpPr>
        <a:xfrm>
          <a:off x="0" y="0"/>
          <a:ext cx="0" cy="0"/>
          <a:chOff x="0" y="0"/>
          <a:chExt cx="0" cy="0"/>
        </a:xfrm>
      </p:grpSpPr>
      <p:pic>
        <p:nvPicPr>
          <p:cNvPr descr="Standard-Slide-14.jpg" id="108" name="Google Shape;108;p8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9" name="Google Shape;109;p82"/>
          <p:cNvSpPr txBox="1"/>
          <p:nvPr>
            <p:ph type="title"/>
          </p:nvPr>
        </p:nvSpPr>
        <p:spPr>
          <a:xfrm>
            <a:off x="609601" y="1572272"/>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8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11" name="Google Shape;111;p82"/>
          <p:cNvSpPr txBox="1"/>
          <p:nvPr>
            <p:ph idx="2" type="body"/>
          </p:nvPr>
        </p:nvSpPr>
        <p:spPr>
          <a:xfrm>
            <a:off x="609601" y="2734322"/>
            <a:ext cx="4011084" cy="339184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2"/>
              </a:buClr>
              <a:buSzPts val="1400"/>
              <a:buNone/>
              <a:defRPr sz="1400">
                <a:solidFill>
                  <a:schemeClr val="dk2"/>
                </a:solidFil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12" name="Shape 112"/>
        <p:cNvGrpSpPr/>
        <p:nvPr/>
      </p:nvGrpSpPr>
      <p:grpSpPr>
        <a:xfrm>
          <a:off x="0" y="0"/>
          <a:ext cx="0" cy="0"/>
          <a:chOff x="0" y="0"/>
          <a:chExt cx="0" cy="0"/>
        </a:xfrm>
      </p:grpSpPr>
      <p:pic>
        <p:nvPicPr>
          <p:cNvPr descr="Standard-Slide-14.jpg" id="113" name="Google Shape;113;p8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4" name="Google Shape;114;p8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83"/>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Play"/>
                <a:ea typeface="Play"/>
                <a:cs typeface="Play"/>
                <a:sym typeface="Play"/>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Play"/>
                <a:ea typeface="Play"/>
                <a:cs typeface="Play"/>
                <a:sym typeface="Play"/>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Play"/>
                <a:ea typeface="Play"/>
                <a:cs typeface="Play"/>
                <a:sym typeface="Play"/>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9pPr>
          </a:lstStyle>
          <a:p/>
        </p:txBody>
      </p:sp>
      <p:sp>
        <p:nvSpPr>
          <p:cNvPr id="116" name="Google Shape;116;p8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rgbClr val="0C377B"/>
              </a:buClr>
              <a:buSzPts val="1400"/>
              <a:buNone/>
              <a:defRPr sz="1400">
                <a:solidFill>
                  <a:srgbClr val="0C377B"/>
                </a:solidFil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17" name="Shape 117"/>
        <p:cNvGrpSpPr/>
        <p:nvPr/>
      </p:nvGrpSpPr>
      <p:grpSpPr>
        <a:xfrm>
          <a:off x="0" y="0"/>
          <a:ext cx="0" cy="0"/>
          <a:chOff x="0" y="0"/>
          <a:chExt cx="0" cy="0"/>
        </a:xfrm>
      </p:grpSpPr>
      <p:pic>
        <p:nvPicPr>
          <p:cNvPr descr="Standard-Slide-8.jpg" id="118" name="Google Shape;118;p8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9" name="Google Shape;119;p84"/>
          <p:cNvSpPr txBox="1"/>
          <p:nvPr>
            <p:ph type="title"/>
          </p:nvPr>
        </p:nvSpPr>
        <p:spPr>
          <a:xfrm>
            <a:off x="2545818" y="274638"/>
            <a:ext cx="903658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84"/>
          <p:cNvSpPr txBox="1"/>
          <p:nvPr>
            <p:ph idx="1" type="body"/>
          </p:nvPr>
        </p:nvSpPr>
        <p:spPr>
          <a:xfrm>
            <a:off x="2545819" y="1600200"/>
            <a:ext cx="9036580" cy="497484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21" name="Shape 121"/>
        <p:cNvGrpSpPr/>
        <p:nvPr/>
      </p:nvGrpSpPr>
      <p:grpSpPr>
        <a:xfrm>
          <a:off x="0" y="0"/>
          <a:ext cx="0" cy="0"/>
          <a:chOff x="0" y="0"/>
          <a:chExt cx="0" cy="0"/>
        </a:xfrm>
      </p:grpSpPr>
      <p:pic>
        <p:nvPicPr>
          <p:cNvPr descr="Standard-Slide-8.jpg" id="122" name="Google Shape;122;p8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85"/>
          <p:cNvSpPr txBox="1"/>
          <p:nvPr>
            <p:ph type="title"/>
          </p:nvPr>
        </p:nvSpPr>
        <p:spPr>
          <a:xfrm>
            <a:off x="2568863" y="274638"/>
            <a:ext cx="9094176"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85"/>
          <p:cNvSpPr txBox="1"/>
          <p:nvPr>
            <p:ph idx="1" type="body"/>
          </p:nvPr>
        </p:nvSpPr>
        <p:spPr>
          <a:xfrm>
            <a:off x="2649502" y="1600201"/>
            <a:ext cx="4262233"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5" name="Google Shape;125;p85"/>
          <p:cNvSpPr txBox="1"/>
          <p:nvPr>
            <p:ph idx="2" type="body"/>
          </p:nvPr>
        </p:nvSpPr>
        <p:spPr>
          <a:xfrm>
            <a:off x="7314912" y="1600201"/>
            <a:ext cx="4267488"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type="obj">
  <p:cSld name="OBJECT">
    <p:spTree>
      <p:nvGrpSpPr>
        <p:cNvPr id="21" name="Shape 21"/>
        <p:cNvGrpSpPr/>
        <p:nvPr/>
      </p:nvGrpSpPr>
      <p:grpSpPr>
        <a:xfrm>
          <a:off x="0" y="0"/>
          <a:ext cx="0" cy="0"/>
          <a:chOff x="0" y="0"/>
          <a:chExt cx="0" cy="0"/>
        </a:xfrm>
      </p:grpSpPr>
      <p:sp>
        <p:nvSpPr>
          <p:cNvPr id="22" name="Google Shape;22;p68"/>
          <p:cNvSpPr txBox="1"/>
          <p:nvPr>
            <p:ph type="title"/>
          </p:nvPr>
        </p:nvSpPr>
        <p:spPr>
          <a:xfrm>
            <a:off x="615295" y="274638"/>
            <a:ext cx="10967103"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0032A1"/>
              </a:buClr>
              <a:buSzPts val="4000"/>
              <a:buFont typeface="Calibri"/>
              <a:buNone/>
              <a:defRPr sz="4000">
                <a:solidFill>
                  <a:srgbClr val="0032A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8"/>
          <p:cNvSpPr txBox="1"/>
          <p:nvPr>
            <p:ph idx="1" type="body"/>
          </p:nvPr>
        </p:nvSpPr>
        <p:spPr>
          <a:xfrm>
            <a:off x="615297" y="1316053"/>
            <a:ext cx="10967103" cy="4854012"/>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a:latin typeface="Calibri"/>
                <a:ea typeface="Calibri"/>
                <a:cs typeface="Calibri"/>
                <a:sym typeface="Calibri"/>
              </a:defRPr>
            </a:lvl1pPr>
            <a:lvl2pPr indent="-406400" lvl="1" marL="914400" algn="l">
              <a:spcBef>
                <a:spcPts val="560"/>
              </a:spcBef>
              <a:spcAft>
                <a:spcPts val="0"/>
              </a:spcAft>
              <a:buClr>
                <a:schemeClr val="dk1"/>
              </a:buClr>
              <a:buSzPts val="2800"/>
              <a:buChar char="–"/>
              <a:defRPr>
                <a:latin typeface="Calibri"/>
                <a:ea typeface="Calibri"/>
                <a:cs typeface="Calibri"/>
                <a:sym typeface="Calibri"/>
              </a:defRPr>
            </a:lvl2pPr>
            <a:lvl3pPr indent="-381000" lvl="2" marL="1371600" algn="l">
              <a:spcBef>
                <a:spcPts val="480"/>
              </a:spcBef>
              <a:spcAft>
                <a:spcPts val="0"/>
              </a:spcAft>
              <a:buClr>
                <a:schemeClr val="dk1"/>
              </a:buClr>
              <a:buSzPts val="2400"/>
              <a:buChar char="•"/>
              <a:defRPr>
                <a:latin typeface="Calibri"/>
                <a:ea typeface="Calibri"/>
                <a:cs typeface="Calibri"/>
                <a:sym typeface="Calibri"/>
              </a:defRPr>
            </a:lvl3pPr>
            <a:lvl4pPr indent="-355600" lvl="3" marL="1828800" algn="l">
              <a:spcBef>
                <a:spcPts val="400"/>
              </a:spcBef>
              <a:spcAft>
                <a:spcPts val="0"/>
              </a:spcAft>
              <a:buClr>
                <a:schemeClr val="dk1"/>
              </a:buClr>
              <a:buSzPts val="2000"/>
              <a:buChar char="–"/>
              <a:defRPr>
                <a:latin typeface="Calibri"/>
                <a:ea typeface="Calibri"/>
                <a:cs typeface="Calibri"/>
                <a:sym typeface="Calibri"/>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4" name="Google Shape;24;p68"/>
          <p:cNvGrpSpPr/>
          <p:nvPr/>
        </p:nvGrpSpPr>
        <p:grpSpPr>
          <a:xfrm>
            <a:off x="0" y="6364487"/>
            <a:ext cx="12192001" cy="486561"/>
            <a:chOff x="0" y="6364486"/>
            <a:chExt cx="9144000" cy="486561"/>
          </a:xfrm>
        </p:grpSpPr>
        <p:grpSp>
          <p:nvGrpSpPr>
            <p:cNvPr id="25" name="Google Shape;25;p68"/>
            <p:cNvGrpSpPr/>
            <p:nvPr/>
          </p:nvGrpSpPr>
          <p:grpSpPr>
            <a:xfrm>
              <a:off x="0" y="6364486"/>
              <a:ext cx="9144000" cy="486561"/>
              <a:chOff x="0" y="6364486"/>
              <a:chExt cx="9144000" cy="486561"/>
            </a:xfrm>
          </p:grpSpPr>
          <p:sp>
            <p:nvSpPr>
              <p:cNvPr id="26" name="Google Shape;26;p68"/>
              <p:cNvSpPr/>
              <p:nvPr/>
            </p:nvSpPr>
            <p:spPr>
              <a:xfrm>
                <a:off x="0" y="6364486"/>
                <a:ext cx="9144000" cy="486561"/>
              </a:xfrm>
              <a:prstGeom prst="rect">
                <a:avLst/>
              </a:prstGeom>
              <a:solidFill>
                <a:srgbClr val="0033A1"/>
              </a:solidFill>
              <a:ln cap="flat" cmpd="sng" w="9525">
                <a:solidFill>
                  <a:srgbClr val="0032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descr="Image result for KDOW logo" id="27" name="Google Shape;27;p68"/>
              <p:cNvPicPr preferRelativeResize="0"/>
              <p:nvPr/>
            </p:nvPicPr>
            <p:blipFill rotWithShape="1">
              <a:blip r:embed="rId2">
                <a:alphaModFix/>
              </a:blip>
              <a:srcRect b="0" l="0" r="0" t="0"/>
              <a:stretch/>
            </p:blipFill>
            <p:spPr>
              <a:xfrm>
                <a:off x="8686799" y="6364486"/>
                <a:ext cx="377507" cy="476170"/>
              </a:xfrm>
              <a:prstGeom prst="rect">
                <a:avLst/>
              </a:prstGeom>
              <a:noFill/>
              <a:ln>
                <a:noFill/>
              </a:ln>
            </p:spPr>
          </p:pic>
          <p:pic>
            <p:nvPicPr>
              <p:cNvPr id="28" name="Google Shape;28;p68"/>
              <p:cNvPicPr preferRelativeResize="0"/>
              <p:nvPr/>
            </p:nvPicPr>
            <p:blipFill rotWithShape="1">
              <a:blip r:embed="rId3">
                <a:alphaModFix/>
              </a:blip>
              <a:srcRect b="0" l="0" r="0" t="0"/>
              <a:stretch/>
            </p:blipFill>
            <p:spPr>
              <a:xfrm>
                <a:off x="6390566" y="6392605"/>
                <a:ext cx="2296232" cy="448051"/>
              </a:xfrm>
              <a:prstGeom prst="rect">
                <a:avLst/>
              </a:prstGeom>
              <a:noFill/>
              <a:ln>
                <a:noFill/>
              </a:ln>
            </p:spPr>
          </p:pic>
        </p:grpSp>
        <p:sp>
          <p:nvSpPr>
            <p:cNvPr id="29" name="Google Shape;29;p68"/>
            <p:cNvSpPr txBox="1"/>
            <p:nvPr/>
          </p:nvSpPr>
          <p:spPr>
            <a:xfrm>
              <a:off x="371506" y="6429469"/>
              <a:ext cx="3070434"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spTree>
      <p:nvGrpSpPr>
        <p:cNvPr id="126" name="Shape 126"/>
        <p:cNvGrpSpPr/>
        <p:nvPr/>
      </p:nvGrpSpPr>
      <p:grpSpPr>
        <a:xfrm>
          <a:off x="0" y="0"/>
          <a:ext cx="0" cy="0"/>
          <a:chOff x="0" y="0"/>
          <a:chExt cx="0" cy="0"/>
        </a:xfrm>
      </p:grpSpPr>
      <p:pic>
        <p:nvPicPr>
          <p:cNvPr descr="Standard-Slide-8.jpg" id="127" name="Google Shape;127;p8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8" name="Google Shape;128;p86"/>
          <p:cNvSpPr txBox="1"/>
          <p:nvPr>
            <p:ph type="title"/>
          </p:nvPr>
        </p:nvSpPr>
        <p:spPr>
          <a:xfrm>
            <a:off x="2614938" y="274638"/>
            <a:ext cx="8967461"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86"/>
          <p:cNvSpPr txBox="1"/>
          <p:nvPr>
            <p:ph idx="1" type="body"/>
          </p:nvPr>
        </p:nvSpPr>
        <p:spPr>
          <a:xfrm>
            <a:off x="2591897" y="1535113"/>
            <a:ext cx="425706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0" name="Google Shape;130;p86"/>
          <p:cNvSpPr txBox="1"/>
          <p:nvPr>
            <p:ph idx="2" type="body"/>
          </p:nvPr>
        </p:nvSpPr>
        <p:spPr>
          <a:xfrm>
            <a:off x="2591898" y="2174875"/>
            <a:ext cx="425706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1" name="Google Shape;131;p86"/>
          <p:cNvSpPr txBox="1"/>
          <p:nvPr>
            <p:ph idx="3" type="body"/>
          </p:nvPr>
        </p:nvSpPr>
        <p:spPr>
          <a:xfrm>
            <a:off x="7314912" y="1535113"/>
            <a:ext cx="42674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2" name="Google Shape;132;p86"/>
          <p:cNvSpPr txBox="1"/>
          <p:nvPr>
            <p:ph idx="4" type="body"/>
          </p:nvPr>
        </p:nvSpPr>
        <p:spPr>
          <a:xfrm>
            <a:off x="7314912" y="2174875"/>
            <a:ext cx="42674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133" name="Shape 133"/>
        <p:cNvGrpSpPr/>
        <p:nvPr/>
      </p:nvGrpSpPr>
      <p:grpSpPr>
        <a:xfrm>
          <a:off x="0" y="0"/>
          <a:ext cx="0" cy="0"/>
          <a:chOff x="0" y="0"/>
          <a:chExt cx="0" cy="0"/>
        </a:xfrm>
      </p:grpSpPr>
      <p:pic>
        <p:nvPicPr>
          <p:cNvPr descr="Standard-Slide-8.jpg" id="134" name="Google Shape;134;p8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5" name="Google Shape;135;p87"/>
          <p:cNvSpPr txBox="1"/>
          <p:nvPr>
            <p:ph type="title"/>
          </p:nvPr>
        </p:nvSpPr>
        <p:spPr>
          <a:xfrm>
            <a:off x="2580379" y="274638"/>
            <a:ext cx="9261715"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36" name="Shape 136"/>
        <p:cNvGrpSpPr/>
        <p:nvPr/>
      </p:nvGrpSpPr>
      <p:grpSpPr>
        <a:xfrm>
          <a:off x="0" y="0"/>
          <a:ext cx="0" cy="0"/>
          <a:chOff x="0" y="0"/>
          <a:chExt cx="0" cy="0"/>
        </a:xfrm>
      </p:grpSpPr>
      <p:pic>
        <p:nvPicPr>
          <p:cNvPr descr="Standard-Slide-8.jpg" id="137" name="Google Shape;137;p8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38" name="Shape 138"/>
        <p:cNvGrpSpPr/>
        <p:nvPr/>
      </p:nvGrpSpPr>
      <p:grpSpPr>
        <a:xfrm>
          <a:off x="0" y="0"/>
          <a:ext cx="0" cy="0"/>
          <a:chOff x="0" y="0"/>
          <a:chExt cx="0" cy="0"/>
        </a:xfrm>
      </p:grpSpPr>
      <p:pic>
        <p:nvPicPr>
          <p:cNvPr descr="Standard-Slide-8.jpg" id="139" name="Google Shape;139;p8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0" name="Google Shape;140;p89"/>
          <p:cNvSpPr txBox="1"/>
          <p:nvPr>
            <p:ph type="title"/>
          </p:nvPr>
        </p:nvSpPr>
        <p:spPr>
          <a:xfrm>
            <a:off x="2545820" y="273050"/>
            <a:ext cx="2881264" cy="13253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89"/>
          <p:cNvSpPr txBox="1"/>
          <p:nvPr>
            <p:ph idx="1" type="body"/>
          </p:nvPr>
        </p:nvSpPr>
        <p:spPr>
          <a:xfrm>
            <a:off x="5713694" y="273050"/>
            <a:ext cx="6128399" cy="624151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42" name="Google Shape;142;p89"/>
          <p:cNvSpPr txBox="1"/>
          <p:nvPr>
            <p:ph idx="2" type="body"/>
          </p:nvPr>
        </p:nvSpPr>
        <p:spPr>
          <a:xfrm>
            <a:off x="2545820" y="1598400"/>
            <a:ext cx="2881264" cy="491616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rgbClr val="0C377B"/>
              </a:buClr>
              <a:buSzPts val="1400"/>
              <a:buNone/>
              <a:defRPr sz="1400">
                <a:solidFill>
                  <a:srgbClr val="0C377B"/>
                </a:solidFil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43" name="Shape 143"/>
        <p:cNvGrpSpPr/>
        <p:nvPr/>
      </p:nvGrpSpPr>
      <p:grpSpPr>
        <a:xfrm>
          <a:off x="0" y="0"/>
          <a:ext cx="0" cy="0"/>
          <a:chOff x="0" y="0"/>
          <a:chExt cx="0" cy="0"/>
        </a:xfrm>
      </p:grpSpPr>
      <p:pic>
        <p:nvPicPr>
          <p:cNvPr descr="Standard-Slide-8.jpg" id="144" name="Google Shape;144;p9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5" name="Google Shape;145;p90"/>
          <p:cNvSpPr txBox="1"/>
          <p:nvPr>
            <p:ph type="title"/>
          </p:nvPr>
        </p:nvSpPr>
        <p:spPr>
          <a:xfrm>
            <a:off x="338043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90"/>
          <p:cNvSpPr/>
          <p:nvPr>
            <p:ph idx="2" type="pic"/>
          </p:nvPr>
        </p:nvSpPr>
        <p:spPr>
          <a:xfrm>
            <a:off x="3380437" y="612775"/>
            <a:ext cx="73152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Play"/>
                <a:ea typeface="Play"/>
                <a:cs typeface="Play"/>
                <a:sym typeface="Play"/>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Play"/>
                <a:ea typeface="Play"/>
                <a:cs typeface="Play"/>
                <a:sym typeface="Play"/>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Play"/>
                <a:ea typeface="Play"/>
                <a:cs typeface="Play"/>
                <a:sym typeface="Play"/>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9pPr>
          </a:lstStyle>
          <a:p/>
        </p:txBody>
      </p:sp>
      <p:sp>
        <p:nvSpPr>
          <p:cNvPr id="147" name="Google Shape;147;p90"/>
          <p:cNvSpPr txBox="1"/>
          <p:nvPr>
            <p:ph idx="1" type="body"/>
          </p:nvPr>
        </p:nvSpPr>
        <p:spPr>
          <a:xfrm>
            <a:off x="338043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48" name="Shape 148"/>
        <p:cNvGrpSpPr/>
        <p:nvPr/>
      </p:nvGrpSpPr>
      <p:grpSpPr>
        <a:xfrm>
          <a:off x="0" y="0"/>
          <a:ext cx="0" cy="0"/>
          <a:chOff x="0" y="0"/>
          <a:chExt cx="0" cy="0"/>
        </a:xfrm>
      </p:grpSpPr>
      <p:pic>
        <p:nvPicPr>
          <p:cNvPr descr="Standard-Slide-16.jpg" id="149" name="Google Shape;149;p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0" name="Google Shape;150;p91"/>
          <p:cNvSpPr txBox="1"/>
          <p:nvPr>
            <p:ph type="title"/>
          </p:nvPr>
        </p:nvSpPr>
        <p:spPr>
          <a:xfrm>
            <a:off x="495343" y="274638"/>
            <a:ext cx="11087056"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91"/>
          <p:cNvSpPr txBox="1"/>
          <p:nvPr>
            <p:ph idx="1" type="body"/>
          </p:nvPr>
        </p:nvSpPr>
        <p:spPr>
          <a:xfrm>
            <a:off x="495341" y="1600200"/>
            <a:ext cx="11087059" cy="4707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spTree>
      <p:nvGrpSpPr>
        <p:cNvPr id="152" name="Shape 152"/>
        <p:cNvGrpSpPr/>
        <p:nvPr/>
      </p:nvGrpSpPr>
      <p:grpSpPr>
        <a:xfrm>
          <a:off x="0" y="0"/>
          <a:ext cx="0" cy="0"/>
          <a:chOff x="0" y="0"/>
          <a:chExt cx="0" cy="0"/>
        </a:xfrm>
      </p:grpSpPr>
      <p:pic>
        <p:nvPicPr>
          <p:cNvPr descr="Standard-Slide-16.jpg" id="153" name="Google Shape;153;p9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4" name="Google Shape;154;p92"/>
          <p:cNvSpPr txBox="1"/>
          <p:nvPr>
            <p:ph type="title"/>
          </p:nvPr>
        </p:nvSpPr>
        <p:spPr>
          <a:xfrm>
            <a:off x="368626" y="274638"/>
            <a:ext cx="11294413"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92"/>
          <p:cNvSpPr txBox="1"/>
          <p:nvPr>
            <p:ph idx="1" type="body"/>
          </p:nvPr>
        </p:nvSpPr>
        <p:spPr>
          <a:xfrm>
            <a:off x="368625" y="1600201"/>
            <a:ext cx="5483304"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6" name="Google Shape;156;p92"/>
          <p:cNvSpPr txBox="1"/>
          <p:nvPr>
            <p:ph idx="2" type="body"/>
          </p:nvPr>
        </p:nvSpPr>
        <p:spPr>
          <a:xfrm>
            <a:off x="6047762" y="1600201"/>
            <a:ext cx="5534639"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mparison">
  <p:cSld name="4_Comparison">
    <p:spTree>
      <p:nvGrpSpPr>
        <p:cNvPr id="157" name="Shape 157"/>
        <p:cNvGrpSpPr/>
        <p:nvPr/>
      </p:nvGrpSpPr>
      <p:grpSpPr>
        <a:xfrm>
          <a:off x="0" y="0"/>
          <a:ext cx="0" cy="0"/>
          <a:chOff x="0" y="0"/>
          <a:chExt cx="0" cy="0"/>
        </a:xfrm>
      </p:grpSpPr>
      <p:pic>
        <p:nvPicPr>
          <p:cNvPr descr="Standard-Slide-16.jpg" id="158" name="Google Shape;158;p9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9" name="Google Shape;159;p93"/>
          <p:cNvSpPr txBox="1"/>
          <p:nvPr>
            <p:ph type="title"/>
          </p:nvPr>
        </p:nvSpPr>
        <p:spPr>
          <a:xfrm>
            <a:off x="230391" y="274638"/>
            <a:ext cx="11352008"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93"/>
          <p:cNvSpPr txBox="1"/>
          <p:nvPr>
            <p:ph idx="1" type="body"/>
          </p:nvPr>
        </p:nvSpPr>
        <p:spPr>
          <a:xfrm>
            <a:off x="253388" y="1535113"/>
            <a:ext cx="5478136"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1" name="Google Shape;161;p93"/>
          <p:cNvSpPr txBox="1"/>
          <p:nvPr>
            <p:ph idx="2" type="body"/>
          </p:nvPr>
        </p:nvSpPr>
        <p:spPr>
          <a:xfrm>
            <a:off x="253388" y="2174875"/>
            <a:ext cx="5478136"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2" name="Google Shape;162;p93"/>
          <p:cNvSpPr txBox="1"/>
          <p:nvPr>
            <p:ph idx="3" type="body"/>
          </p:nvPr>
        </p:nvSpPr>
        <p:spPr>
          <a:xfrm>
            <a:off x="6105360" y="1535113"/>
            <a:ext cx="5477040"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3" name="Google Shape;163;p93"/>
          <p:cNvSpPr txBox="1"/>
          <p:nvPr>
            <p:ph idx="4" type="body"/>
          </p:nvPr>
        </p:nvSpPr>
        <p:spPr>
          <a:xfrm>
            <a:off x="6105360" y="2174875"/>
            <a:ext cx="5477040"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spTree>
      <p:nvGrpSpPr>
        <p:cNvPr id="164" name="Shape 164"/>
        <p:cNvGrpSpPr/>
        <p:nvPr/>
      </p:nvGrpSpPr>
      <p:grpSpPr>
        <a:xfrm>
          <a:off x="0" y="0"/>
          <a:ext cx="0" cy="0"/>
          <a:chOff x="0" y="0"/>
          <a:chExt cx="0" cy="0"/>
        </a:xfrm>
      </p:grpSpPr>
      <p:pic>
        <p:nvPicPr>
          <p:cNvPr descr="Standard-Slide-16.jpg" id="165" name="Google Shape;165;p9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6" name="Google Shape;166;p94"/>
          <p:cNvSpPr txBox="1"/>
          <p:nvPr>
            <p:ph type="title"/>
          </p:nvPr>
        </p:nvSpPr>
        <p:spPr>
          <a:xfrm>
            <a:off x="311029" y="274638"/>
            <a:ext cx="11531065"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167" name="Shape 167"/>
        <p:cNvGrpSpPr/>
        <p:nvPr/>
      </p:nvGrpSpPr>
      <p:grpSpPr>
        <a:xfrm>
          <a:off x="0" y="0"/>
          <a:ext cx="0" cy="0"/>
          <a:chOff x="0" y="0"/>
          <a:chExt cx="0" cy="0"/>
        </a:xfrm>
      </p:grpSpPr>
      <p:pic>
        <p:nvPicPr>
          <p:cNvPr descr="Standard-Slide-16.jpg" id="168" name="Google Shape;168;p9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type="blank">
  <p:cSld name="BLANK">
    <p:spTree>
      <p:nvGrpSpPr>
        <p:cNvPr id="30" name="Shape 30"/>
        <p:cNvGrpSpPr/>
        <p:nvPr/>
      </p:nvGrpSpPr>
      <p:grpSpPr>
        <a:xfrm>
          <a:off x="0" y="0"/>
          <a:ext cx="0" cy="0"/>
          <a:chOff x="0" y="0"/>
          <a:chExt cx="0" cy="0"/>
        </a:xfrm>
      </p:grpSpPr>
      <p:grpSp>
        <p:nvGrpSpPr>
          <p:cNvPr id="31" name="Google Shape;31;p69"/>
          <p:cNvGrpSpPr/>
          <p:nvPr/>
        </p:nvGrpSpPr>
        <p:grpSpPr>
          <a:xfrm>
            <a:off x="-16461" y="6366578"/>
            <a:ext cx="12192001" cy="486561"/>
            <a:chOff x="0" y="6364486"/>
            <a:chExt cx="9144000" cy="486561"/>
          </a:xfrm>
        </p:grpSpPr>
        <p:sp>
          <p:nvSpPr>
            <p:cNvPr id="32" name="Google Shape;32;p69"/>
            <p:cNvSpPr/>
            <p:nvPr/>
          </p:nvSpPr>
          <p:spPr>
            <a:xfrm>
              <a:off x="0" y="6364486"/>
              <a:ext cx="9144000" cy="486561"/>
            </a:xfrm>
            <a:prstGeom prst="rect">
              <a:avLst/>
            </a:prstGeom>
            <a:solidFill>
              <a:srgbClr val="0033A1"/>
            </a:solidFill>
            <a:ln cap="flat" cmpd="sng" w="9525">
              <a:solidFill>
                <a:srgbClr val="0032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descr="Image result for KDOW logo" id="33" name="Google Shape;33;p69"/>
            <p:cNvPicPr preferRelativeResize="0"/>
            <p:nvPr/>
          </p:nvPicPr>
          <p:blipFill rotWithShape="1">
            <a:blip r:embed="rId2">
              <a:alphaModFix/>
            </a:blip>
            <a:srcRect b="0" l="0" r="0" t="0"/>
            <a:stretch/>
          </p:blipFill>
          <p:spPr>
            <a:xfrm>
              <a:off x="8586133" y="6364486"/>
              <a:ext cx="478172" cy="476170"/>
            </a:xfrm>
            <a:prstGeom prst="rect">
              <a:avLst/>
            </a:prstGeom>
            <a:noFill/>
            <a:ln>
              <a:noFill/>
            </a:ln>
          </p:spPr>
        </p:pic>
        <p:pic>
          <p:nvPicPr>
            <p:cNvPr id="34" name="Google Shape;34;p69"/>
            <p:cNvPicPr preferRelativeResize="0"/>
            <p:nvPr/>
          </p:nvPicPr>
          <p:blipFill rotWithShape="1">
            <a:blip r:embed="rId3">
              <a:alphaModFix/>
            </a:blip>
            <a:srcRect b="0" l="0" r="0" t="0"/>
            <a:stretch/>
          </p:blipFill>
          <p:spPr>
            <a:xfrm>
              <a:off x="5545124" y="6394208"/>
              <a:ext cx="2994870" cy="448051"/>
            </a:xfrm>
            <a:prstGeom prst="rect">
              <a:avLst/>
            </a:prstGeom>
            <a:noFill/>
            <a:ln>
              <a:noFill/>
            </a:ln>
          </p:spPr>
        </p:pic>
      </p:grpSp>
      <p:sp>
        <p:nvSpPr>
          <p:cNvPr id="35" name="Google Shape;35;p69"/>
          <p:cNvSpPr txBox="1"/>
          <p:nvPr/>
        </p:nvSpPr>
        <p:spPr>
          <a:xfrm>
            <a:off x="495341" y="6429469"/>
            <a:ext cx="4093912"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 with Caption">
  <p:cSld name="4_Content with Caption">
    <p:spTree>
      <p:nvGrpSpPr>
        <p:cNvPr id="169" name="Shape 169"/>
        <p:cNvGrpSpPr/>
        <p:nvPr/>
      </p:nvGrpSpPr>
      <p:grpSpPr>
        <a:xfrm>
          <a:off x="0" y="0"/>
          <a:ext cx="0" cy="0"/>
          <a:chOff x="0" y="0"/>
          <a:chExt cx="0" cy="0"/>
        </a:xfrm>
      </p:grpSpPr>
      <p:pic>
        <p:nvPicPr>
          <p:cNvPr descr="Standard-Slide-16.jpg" id="170" name="Google Shape;170;p9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1" name="Google Shape;171;p96"/>
          <p:cNvSpPr txBox="1"/>
          <p:nvPr>
            <p:ph type="title"/>
          </p:nvPr>
        </p:nvSpPr>
        <p:spPr>
          <a:xfrm>
            <a:off x="575977" y="273050"/>
            <a:ext cx="3651696" cy="127876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96"/>
          <p:cNvSpPr txBox="1"/>
          <p:nvPr>
            <p:ph idx="1" type="body"/>
          </p:nvPr>
        </p:nvSpPr>
        <p:spPr>
          <a:xfrm>
            <a:off x="4538702" y="273050"/>
            <a:ext cx="7303391" cy="606871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73" name="Google Shape;173;p96"/>
          <p:cNvSpPr txBox="1"/>
          <p:nvPr>
            <p:ph idx="2" type="body"/>
          </p:nvPr>
        </p:nvSpPr>
        <p:spPr>
          <a:xfrm>
            <a:off x="575977" y="1598400"/>
            <a:ext cx="3651696" cy="474336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rgbClr val="0C377B"/>
              </a:buClr>
              <a:buSzPts val="1400"/>
              <a:buNone/>
              <a:defRPr sz="1400">
                <a:solidFill>
                  <a:srgbClr val="0C377B"/>
                </a:solidFil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icture with Caption">
  <p:cSld name="4_Picture with Caption">
    <p:spTree>
      <p:nvGrpSpPr>
        <p:cNvPr id="174" name="Shape 174"/>
        <p:cNvGrpSpPr/>
        <p:nvPr/>
      </p:nvGrpSpPr>
      <p:grpSpPr>
        <a:xfrm>
          <a:off x="0" y="0"/>
          <a:ext cx="0" cy="0"/>
          <a:chOff x="0" y="0"/>
          <a:chExt cx="0" cy="0"/>
        </a:xfrm>
      </p:grpSpPr>
      <p:pic>
        <p:nvPicPr>
          <p:cNvPr descr="Standard-Slide-16.jpg" id="175" name="Google Shape;175;p9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6" name="Google Shape;176;p97"/>
          <p:cNvSpPr txBox="1"/>
          <p:nvPr>
            <p:ph type="title"/>
          </p:nvPr>
        </p:nvSpPr>
        <p:spPr>
          <a:xfrm>
            <a:off x="2493432"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97"/>
          <p:cNvSpPr/>
          <p:nvPr>
            <p:ph idx="2" type="pic"/>
          </p:nvPr>
        </p:nvSpPr>
        <p:spPr>
          <a:xfrm>
            <a:off x="2493432" y="612775"/>
            <a:ext cx="73152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Play"/>
                <a:ea typeface="Play"/>
                <a:cs typeface="Play"/>
                <a:sym typeface="Play"/>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Play"/>
                <a:ea typeface="Play"/>
                <a:cs typeface="Play"/>
                <a:sym typeface="Play"/>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Play"/>
                <a:ea typeface="Play"/>
                <a:cs typeface="Play"/>
                <a:sym typeface="Play"/>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9pPr>
          </a:lstStyle>
          <a:p/>
        </p:txBody>
      </p:sp>
      <p:sp>
        <p:nvSpPr>
          <p:cNvPr id="178" name="Google Shape;178;p97"/>
          <p:cNvSpPr txBox="1"/>
          <p:nvPr>
            <p:ph idx="1" type="body"/>
          </p:nvPr>
        </p:nvSpPr>
        <p:spPr>
          <a:xfrm>
            <a:off x="2493432"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type="twoObj">
  <p:cSld name="TWO_OBJECTS">
    <p:spTree>
      <p:nvGrpSpPr>
        <p:cNvPr id="36" name="Shape 36"/>
        <p:cNvGrpSpPr/>
        <p:nvPr/>
      </p:nvGrpSpPr>
      <p:grpSpPr>
        <a:xfrm>
          <a:off x="0" y="0"/>
          <a:ext cx="0" cy="0"/>
          <a:chOff x="0" y="0"/>
          <a:chExt cx="0" cy="0"/>
        </a:xfrm>
      </p:grpSpPr>
      <p:sp>
        <p:nvSpPr>
          <p:cNvPr id="37" name="Google Shape;37;p70"/>
          <p:cNvSpPr txBox="1"/>
          <p:nvPr>
            <p:ph type="title"/>
          </p:nvPr>
        </p:nvSpPr>
        <p:spPr>
          <a:xfrm>
            <a:off x="368626" y="274638"/>
            <a:ext cx="11294413"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0"/>
          <p:cNvSpPr txBox="1"/>
          <p:nvPr>
            <p:ph idx="1" type="body"/>
          </p:nvPr>
        </p:nvSpPr>
        <p:spPr>
          <a:xfrm>
            <a:off x="368625" y="1600201"/>
            <a:ext cx="5483304"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70"/>
          <p:cNvSpPr txBox="1"/>
          <p:nvPr>
            <p:ph idx="2" type="body"/>
          </p:nvPr>
        </p:nvSpPr>
        <p:spPr>
          <a:xfrm>
            <a:off x="6047762" y="1600201"/>
            <a:ext cx="5534639"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grpSp>
        <p:nvGrpSpPr>
          <p:cNvPr id="40" name="Google Shape;40;p70"/>
          <p:cNvGrpSpPr/>
          <p:nvPr/>
        </p:nvGrpSpPr>
        <p:grpSpPr>
          <a:xfrm>
            <a:off x="0" y="6364487"/>
            <a:ext cx="12192001" cy="486561"/>
            <a:chOff x="0" y="6364486"/>
            <a:chExt cx="9144000" cy="486561"/>
          </a:xfrm>
        </p:grpSpPr>
        <p:sp>
          <p:nvSpPr>
            <p:cNvPr id="41" name="Google Shape;41;p70"/>
            <p:cNvSpPr/>
            <p:nvPr/>
          </p:nvSpPr>
          <p:spPr>
            <a:xfrm>
              <a:off x="0" y="6364486"/>
              <a:ext cx="9144000" cy="486561"/>
            </a:xfrm>
            <a:prstGeom prst="rect">
              <a:avLst/>
            </a:prstGeom>
            <a:solidFill>
              <a:srgbClr val="0033A1"/>
            </a:solidFill>
            <a:ln cap="flat" cmpd="sng" w="9525">
              <a:solidFill>
                <a:srgbClr val="0032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descr="Image result for KDOW logo" id="42" name="Google Shape;42;p70"/>
            <p:cNvPicPr preferRelativeResize="0"/>
            <p:nvPr/>
          </p:nvPicPr>
          <p:blipFill rotWithShape="1">
            <a:blip r:embed="rId2">
              <a:alphaModFix/>
            </a:blip>
            <a:srcRect b="0" l="0" r="0" t="0"/>
            <a:stretch/>
          </p:blipFill>
          <p:spPr>
            <a:xfrm>
              <a:off x="8586133" y="6364486"/>
              <a:ext cx="478172" cy="476170"/>
            </a:xfrm>
            <a:prstGeom prst="rect">
              <a:avLst/>
            </a:prstGeom>
            <a:noFill/>
            <a:ln>
              <a:noFill/>
            </a:ln>
          </p:spPr>
        </p:pic>
        <p:pic>
          <p:nvPicPr>
            <p:cNvPr id="43" name="Google Shape;43;p70"/>
            <p:cNvPicPr preferRelativeResize="0"/>
            <p:nvPr/>
          </p:nvPicPr>
          <p:blipFill rotWithShape="1">
            <a:blip r:embed="rId3">
              <a:alphaModFix/>
            </a:blip>
            <a:srcRect b="0" l="0" r="0" t="0"/>
            <a:stretch/>
          </p:blipFill>
          <p:spPr>
            <a:xfrm>
              <a:off x="5545124" y="6394208"/>
              <a:ext cx="2994870" cy="448051"/>
            </a:xfrm>
            <a:prstGeom prst="rect">
              <a:avLst/>
            </a:prstGeom>
            <a:noFill/>
            <a:ln>
              <a:noFill/>
            </a:ln>
          </p:spPr>
        </p:pic>
      </p:grpSp>
      <p:sp>
        <p:nvSpPr>
          <p:cNvPr id="44" name="Google Shape;44;p70"/>
          <p:cNvSpPr txBox="1"/>
          <p:nvPr/>
        </p:nvSpPr>
        <p:spPr>
          <a:xfrm>
            <a:off x="495341" y="6429469"/>
            <a:ext cx="4093912"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mparison" type="twoTxTwoObj">
  <p:cSld name="TWO_OBJECTS_WITH_TEXT">
    <p:spTree>
      <p:nvGrpSpPr>
        <p:cNvPr id="45" name="Shape 45"/>
        <p:cNvGrpSpPr/>
        <p:nvPr/>
      </p:nvGrpSpPr>
      <p:grpSpPr>
        <a:xfrm>
          <a:off x="0" y="0"/>
          <a:ext cx="0" cy="0"/>
          <a:chOff x="0" y="0"/>
          <a:chExt cx="0" cy="0"/>
        </a:xfrm>
      </p:grpSpPr>
      <p:sp>
        <p:nvSpPr>
          <p:cNvPr id="46" name="Google Shape;46;p71"/>
          <p:cNvSpPr txBox="1"/>
          <p:nvPr>
            <p:ph type="title"/>
          </p:nvPr>
        </p:nvSpPr>
        <p:spPr>
          <a:xfrm>
            <a:off x="230391" y="274638"/>
            <a:ext cx="11352008"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1"/>
          <p:cNvSpPr txBox="1"/>
          <p:nvPr>
            <p:ph idx="1" type="body"/>
          </p:nvPr>
        </p:nvSpPr>
        <p:spPr>
          <a:xfrm>
            <a:off x="253388" y="1535113"/>
            <a:ext cx="5478136"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71"/>
          <p:cNvSpPr txBox="1"/>
          <p:nvPr>
            <p:ph idx="2" type="body"/>
          </p:nvPr>
        </p:nvSpPr>
        <p:spPr>
          <a:xfrm>
            <a:off x="253388" y="2174875"/>
            <a:ext cx="5478136"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71"/>
          <p:cNvSpPr txBox="1"/>
          <p:nvPr>
            <p:ph idx="3" type="body"/>
          </p:nvPr>
        </p:nvSpPr>
        <p:spPr>
          <a:xfrm>
            <a:off x="6105360" y="1535113"/>
            <a:ext cx="5477040"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None/>
              <a:defRPr b="1" i="0" sz="2000">
                <a:latin typeface="Avenir"/>
                <a:ea typeface="Avenir"/>
                <a:cs typeface="Avenir"/>
                <a:sym typeface="Avenir"/>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71"/>
          <p:cNvSpPr txBox="1"/>
          <p:nvPr>
            <p:ph idx="4" type="body"/>
          </p:nvPr>
        </p:nvSpPr>
        <p:spPr>
          <a:xfrm>
            <a:off x="6105360" y="2174875"/>
            <a:ext cx="5477040"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grpSp>
        <p:nvGrpSpPr>
          <p:cNvPr id="51" name="Google Shape;51;p71"/>
          <p:cNvGrpSpPr/>
          <p:nvPr/>
        </p:nvGrpSpPr>
        <p:grpSpPr>
          <a:xfrm>
            <a:off x="-16461" y="6366578"/>
            <a:ext cx="12192001" cy="486561"/>
            <a:chOff x="0" y="6364486"/>
            <a:chExt cx="9144000" cy="486561"/>
          </a:xfrm>
        </p:grpSpPr>
        <p:sp>
          <p:nvSpPr>
            <p:cNvPr id="52" name="Google Shape;52;p71"/>
            <p:cNvSpPr/>
            <p:nvPr/>
          </p:nvSpPr>
          <p:spPr>
            <a:xfrm>
              <a:off x="0" y="6364486"/>
              <a:ext cx="9144000" cy="486561"/>
            </a:xfrm>
            <a:prstGeom prst="rect">
              <a:avLst/>
            </a:prstGeom>
            <a:solidFill>
              <a:srgbClr val="0033A1"/>
            </a:solidFill>
            <a:ln cap="flat" cmpd="sng" w="9525">
              <a:solidFill>
                <a:srgbClr val="0032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descr="Image result for KDOW logo" id="53" name="Google Shape;53;p71"/>
            <p:cNvPicPr preferRelativeResize="0"/>
            <p:nvPr/>
          </p:nvPicPr>
          <p:blipFill rotWithShape="1">
            <a:blip r:embed="rId2">
              <a:alphaModFix/>
            </a:blip>
            <a:srcRect b="0" l="0" r="0" t="0"/>
            <a:stretch/>
          </p:blipFill>
          <p:spPr>
            <a:xfrm>
              <a:off x="8586133" y="6364486"/>
              <a:ext cx="478172" cy="476170"/>
            </a:xfrm>
            <a:prstGeom prst="rect">
              <a:avLst/>
            </a:prstGeom>
            <a:noFill/>
            <a:ln>
              <a:noFill/>
            </a:ln>
          </p:spPr>
        </p:pic>
        <p:pic>
          <p:nvPicPr>
            <p:cNvPr id="54" name="Google Shape;54;p71"/>
            <p:cNvPicPr preferRelativeResize="0"/>
            <p:nvPr/>
          </p:nvPicPr>
          <p:blipFill rotWithShape="1">
            <a:blip r:embed="rId3">
              <a:alphaModFix/>
            </a:blip>
            <a:srcRect b="0" l="0" r="0" t="0"/>
            <a:stretch/>
          </p:blipFill>
          <p:spPr>
            <a:xfrm>
              <a:off x="5545124" y="6394208"/>
              <a:ext cx="2994870" cy="448051"/>
            </a:xfrm>
            <a:prstGeom prst="rect">
              <a:avLst/>
            </a:prstGeom>
            <a:noFill/>
            <a:ln>
              <a:noFill/>
            </a:ln>
          </p:spPr>
        </p:pic>
      </p:grpSp>
      <p:sp>
        <p:nvSpPr>
          <p:cNvPr id="55" name="Google Shape;55;p71"/>
          <p:cNvSpPr txBox="1"/>
          <p:nvPr/>
        </p:nvSpPr>
        <p:spPr>
          <a:xfrm>
            <a:off x="495341" y="6429469"/>
            <a:ext cx="4093912"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type="titleOnly">
  <p:cSld name="TITLE_ONLY">
    <p:spTree>
      <p:nvGrpSpPr>
        <p:cNvPr id="56" name="Shape 56"/>
        <p:cNvGrpSpPr/>
        <p:nvPr/>
      </p:nvGrpSpPr>
      <p:grpSpPr>
        <a:xfrm>
          <a:off x="0" y="0"/>
          <a:ext cx="0" cy="0"/>
          <a:chOff x="0" y="0"/>
          <a:chExt cx="0" cy="0"/>
        </a:xfrm>
      </p:grpSpPr>
      <p:sp>
        <p:nvSpPr>
          <p:cNvPr id="57" name="Google Shape;57;p72"/>
          <p:cNvSpPr txBox="1"/>
          <p:nvPr>
            <p:ph type="title"/>
          </p:nvPr>
        </p:nvSpPr>
        <p:spPr>
          <a:xfrm>
            <a:off x="311029" y="274638"/>
            <a:ext cx="11531065"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600"/>
              <a:buFont typeface="Avenir"/>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 name="Google Shape;58;p72"/>
          <p:cNvGrpSpPr/>
          <p:nvPr/>
        </p:nvGrpSpPr>
        <p:grpSpPr>
          <a:xfrm>
            <a:off x="-16461" y="6366578"/>
            <a:ext cx="12192001" cy="486561"/>
            <a:chOff x="0" y="6364486"/>
            <a:chExt cx="9144000" cy="486561"/>
          </a:xfrm>
        </p:grpSpPr>
        <p:sp>
          <p:nvSpPr>
            <p:cNvPr id="59" name="Google Shape;59;p72"/>
            <p:cNvSpPr/>
            <p:nvPr/>
          </p:nvSpPr>
          <p:spPr>
            <a:xfrm>
              <a:off x="0" y="6364486"/>
              <a:ext cx="9144000" cy="486561"/>
            </a:xfrm>
            <a:prstGeom prst="rect">
              <a:avLst/>
            </a:prstGeom>
            <a:solidFill>
              <a:srgbClr val="0033A1"/>
            </a:solidFill>
            <a:ln cap="flat" cmpd="sng" w="9525">
              <a:solidFill>
                <a:srgbClr val="0032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descr="Image result for KDOW logo" id="60" name="Google Shape;60;p72"/>
            <p:cNvPicPr preferRelativeResize="0"/>
            <p:nvPr/>
          </p:nvPicPr>
          <p:blipFill rotWithShape="1">
            <a:blip r:embed="rId2">
              <a:alphaModFix/>
            </a:blip>
            <a:srcRect b="0" l="0" r="0" t="0"/>
            <a:stretch/>
          </p:blipFill>
          <p:spPr>
            <a:xfrm>
              <a:off x="8586133" y="6364486"/>
              <a:ext cx="478172" cy="476170"/>
            </a:xfrm>
            <a:prstGeom prst="rect">
              <a:avLst/>
            </a:prstGeom>
            <a:noFill/>
            <a:ln>
              <a:noFill/>
            </a:ln>
          </p:spPr>
        </p:pic>
        <p:pic>
          <p:nvPicPr>
            <p:cNvPr id="61" name="Google Shape;61;p72"/>
            <p:cNvPicPr preferRelativeResize="0"/>
            <p:nvPr/>
          </p:nvPicPr>
          <p:blipFill rotWithShape="1">
            <a:blip r:embed="rId3">
              <a:alphaModFix/>
            </a:blip>
            <a:srcRect b="0" l="0" r="0" t="0"/>
            <a:stretch/>
          </p:blipFill>
          <p:spPr>
            <a:xfrm>
              <a:off x="5545124" y="6394208"/>
              <a:ext cx="2994870" cy="448051"/>
            </a:xfrm>
            <a:prstGeom prst="rect">
              <a:avLst/>
            </a:prstGeom>
            <a:noFill/>
            <a:ln>
              <a:noFill/>
            </a:ln>
          </p:spPr>
        </p:pic>
      </p:grpSp>
      <p:sp>
        <p:nvSpPr>
          <p:cNvPr id="62" name="Google Shape;62;p72"/>
          <p:cNvSpPr txBox="1"/>
          <p:nvPr/>
        </p:nvSpPr>
        <p:spPr>
          <a:xfrm>
            <a:off x="495341" y="6429469"/>
            <a:ext cx="4093912"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type="objTx">
  <p:cSld name="OBJECT_WITH_CAPTION_TEXT">
    <p:spTree>
      <p:nvGrpSpPr>
        <p:cNvPr id="63" name="Shape 63"/>
        <p:cNvGrpSpPr/>
        <p:nvPr/>
      </p:nvGrpSpPr>
      <p:grpSpPr>
        <a:xfrm>
          <a:off x="0" y="0"/>
          <a:ext cx="0" cy="0"/>
          <a:chOff x="0" y="0"/>
          <a:chExt cx="0" cy="0"/>
        </a:xfrm>
      </p:grpSpPr>
      <p:pic>
        <p:nvPicPr>
          <p:cNvPr descr="Standard-Slide-9.jpg" id="64" name="Google Shape;64;p7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5" name="Google Shape;65;p73"/>
          <p:cNvSpPr txBox="1"/>
          <p:nvPr>
            <p:ph type="title"/>
          </p:nvPr>
        </p:nvSpPr>
        <p:spPr>
          <a:xfrm>
            <a:off x="575977" y="273050"/>
            <a:ext cx="3651696" cy="127876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3"/>
          <p:cNvSpPr txBox="1"/>
          <p:nvPr>
            <p:ph idx="1" type="body"/>
          </p:nvPr>
        </p:nvSpPr>
        <p:spPr>
          <a:xfrm>
            <a:off x="4538702" y="273050"/>
            <a:ext cx="7303391" cy="606871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7" name="Google Shape;67;p73"/>
          <p:cNvSpPr txBox="1"/>
          <p:nvPr>
            <p:ph idx="2" type="body"/>
          </p:nvPr>
        </p:nvSpPr>
        <p:spPr>
          <a:xfrm>
            <a:off x="575977" y="1598400"/>
            <a:ext cx="3651696" cy="474336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rgbClr val="0C377B"/>
              </a:buClr>
              <a:buSzPts val="1400"/>
              <a:buNone/>
              <a:defRPr sz="1400">
                <a:solidFill>
                  <a:srgbClr val="0C377B"/>
                </a:solidFil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73"/>
          <p:cNvSpPr txBox="1"/>
          <p:nvPr/>
        </p:nvSpPr>
        <p:spPr>
          <a:xfrm>
            <a:off x="495341" y="6429469"/>
            <a:ext cx="4093912"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type="picTx">
  <p:cSld name="PICTURE_WITH_CAPTION_TEXT">
    <p:spTree>
      <p:nvGrpSpPr>
        <p:cNvPr id="69" name="Shape 69"/>
        <p:cNvGrpSpPr/>
        <p:nvPr/>
      </p:nvGrpSpPr>
      <p:grpSpPr>
        <a:xfrm>
          <a:off x="0" y="0"/>
          <a:ext cx="0" cy="0"/>
          <a:chOff x="0" y="0"/>
          <a:chExt cx="0" cy="0"/>
        </a:xfrm>
      </p:grpSpPr>
      <p:grpSp>
        <p:nvGrpSpPr>
          <p:cNvPr id="70" name="Google Shape;70;p74"/>
          <p:cNvGrpSpPr/>
          <p:nvPr/>
        </p:nvGrpSpPr>
        <p:grpSpPr>
          <a:xfrm>
            <a:off x="-16461" y="6366578"/>
            <a:ext cx="12192001" cy="486561"/>
            <a:chOff x="0" y="6364486"/>
            <a:chExt cx="9144000" cy="486561"/>
          </a:xfrm>
        </p:grpSpPr>
        <p:sp>
          <p:nvSpPr>
            <p:cNvPr id="71" name="Google Shape;71;p74"/>
            <p:cNvSpPr/>
            <p:nvPr/>
          </p:nvSpPr>
          <p:spPr>
            <a:xfrm>
              <a:off x="0" y="6364486"/>
              <a:ext cx="9144000" cy="486561"/>
            </a:xfrm>
            <a:prstGeom prst="rect">
              <a:avLst/>
            </a:prstGeom>
            <a:solidFill>
              <a:srgbClr val="0033A1"/>
            </a:solidFill>
            <a:ln cap="flat" cmpd="sng" w="9525">
              <a:solidFill>
                <a:srgbClr val="0032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descr="Image result for KDOW logo" id="72" name="Google Shape;72;p74"/>
            <p:cNvPicPr preferRelativeResize="0"/>
            <p:nvPr/>
          </p:nvPicPr>
          <p:blipFill rotWithShape="1">
            <a:blip r:embed="rId2">
              <a:alphaModFix/>
            </a:blip>
            <a:srcRect b="0" l="0" r="0" t="0"/>
            <a:stretch/>
          </p:blipFill>
          <p:spPr>
            <a:xfrm>
              <a:off x="8586133" y="6364486"/>
              <a:ext cx="478172" cy="476170"/>
            </a:xfrm>
            <a:prstGeom prst="rect">
              <a:avLst/>
            </a:prstGeom>
            <a:noFill/>
            <a:ln>
              <a:noFill/>
            </a:ln>
          </p:spPr>
        </p:pic>
        <p:pic>
          <p:nvPicPr>
            <p:cNvPr id="73" name="Google Shape;73;p74"/>
            <p:cNvPicPr preferRelativeResize="0"/>
            <p:nvPr/>
          </p:nvPicPr>
          <p:blipFill rotWithShape="1">
            <a:blip r:embed="rId3">
              <a:alphaModFix/>
            </a:blip>
            <a:srcRect b="0" l="0" r="0" t="0"/>
            <a:stretch/>
          </p:blipFill>
          <p:spPr>
            <a:xfrm>
              <a:off x="5545124" y="6394208"/>
              <a:ext cx="2994870" cy="448051"/>
            </a:xfrm>
            <a:prstGeom prst="rect">
              <a:avLst/>
            </a:prstGeom>
            <a:noFill/>
            <a:ln>
              <a:noFill/>
            </a:ln>
          </p:spPr>
        </p:pic>
      </p:grpSp>
      <p:sp>
        <p:nvSpPr>
          <p:cNvPr id="74" name="Google Shape;74;p74"/>
          <p:cNvSpPr txBox="1"/>
          <p:nvPr>
            <p:ph type="title"/>
          </p:nvPr>
        </p:nvSpPr>
        <p:spPr>
          <a:xfrm>
            <a:off x="2493432"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Avenir"/>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74"/>
          <p:cNvSpPr/>
          <p:nvPr>
            <p:ph idx="2" type="pic"/>
          </p:nvPr>
        </p:nvSpPr>
        <p:spPr>
          <a:xfrm>
            <a:off x="2493432" y="612775"/>
            <a:ext cx="73152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Play"/>
                <a:ea typeface="Play"/>
                <a:cs typeface="Play"/>
                <a:sym typeface="Play"/>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Play"/>
                <a:ea typeface="Play"/>
                <a:cs typeface="Play"/>
                <a:sym typeface="Play"/>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Play"/>
                <a:ea typeface="Play"/>
                <a:cs typeface="Play"/>
                <a:sym typeface="Play"/>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Play"/>
                <a:ea typeface="Play"/>
                <a:cs typeface="Play"/>
                <a:sym typeface="Play"/>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9pPr>
          </a:lstStyle>
          <a:p/>
        </p:txBody>
      </p:sp>
      <p:sp>
        <p:nvSpPr>
          <p:cNvPr id="76" name="Google Shape;76;p74"/>
          <p:cNvSpPr txBox="1"/>
          <p:nvPr>
            <p:ph idx="1" type="body"/>
          </p:nvPr>
        </p:nvSpPr>
        <p:spPr>
          <a:xfrm>
            <a:off x="2493432"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7" name="Google Shape;77;p74"/>
          <p:cNvSpPr txBox="1"/>
          <p:nvPr/>
        </p:nvSpPr>
        <p:spPr>
          <a:xfrm>
            <a:off x="495341" y="6429469"/>
            <a:ext cx="4093912" cy="377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venir"/>
                <a:ea typeface="Avenir"/>
                <a:cs typeface="Avenir"/>
                <a:sym typeface="Avenir"/>
              </a:rPr>
              <a:t>Watershed Academy</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8" name="Shape 78"/>
        <p:cNvGrpSpPr/>
        <p:nvPr/>
      </p:nvGrpSpPr>
      <p:grpSpPr>
        <a:xfrm>
          <a:off x="0" y="0"/>
          <a:ext cx="0" cy="0"/>
          <a:chOff x="0" y="0"/>
          <a:chExt cx="0" cy="0"/>
        </a:xfrm>
      </p:grpSpPr>
      <p:pic>
        <p:nvPicPr>
          <p:cNvPr descr="Standard-Slide-5.jpg" id="79" name="Google Shape;79;p7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0" name="Google Shape;80;p75"/>
          <p:cNvSpPr txBox="1"/>
          <p:nvPr>
            <p:ph type="ctrTitle"/>
          </p:nvPr>
        </p:nvSpPr>
        <p:spPr>
          <a:xfrm>
            <a:off x="914400" y="1612638"/>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75"/>
          <p:cNvSpPr txBox="1"/>
          <p:nvPr>
            <p:ph idx="1" type="subTitle"/>
          </p:nvPr>
        </p:nvSpPr>
        <p:spPr>
          <a:xfrm>
            <a:off x="1828800" y="3279666"/>
            <a:ext cx="8534400" cy="1106334"/>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dk2"/>
              </a:buClr>
              <a:buSzPts val="3200"/>
              <a:buNone/>
              <a:defRPr>
                <a:solidFill>
                  <a:schemeClr val="dk2"/>
                </a:solidFill>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venir"/>
              <a:buNone/>
              <a:defRPr b="1" i="0" sz="4400" u="none" cap="none" strike="noStrik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Play"/>
                <a:ea typeface="Play"/>
                <a:cs typeface="Play"/>
                <a:sym typeface="Play"/>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Play"/>
                <a:ea typeface="Play"/>
                <a:cs typeface="Play"/>
                <a:sym typeface="Play"/>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Play"/>
                <a:ea typeface="Play"/>
                <a:cs typeface="Play"/>
                <a:sym typeface="Play"/>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Play"/>
                <a:ea typeface="Play"/>
                <a:cs typeface="Play"/>
                <a:sym typeface="Play"/>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Play"/>
                <a:ea typeface="Play"/>
                <a:cs typeface="Play"/>
                <a:sym typeface="Play"/>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vimeo.com/91338501"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28.png"/><Relationship Id="rId5"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14.jpg"/><Relationship Id="rId5" Type="http://schemas.openxmlformats.org/officeDocument/2006/relationships/image" Target="../media/image28.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26.jpg"/><Relationship Id="rId5"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jpg"/><Relationship Id="rId4" Type="http://schemas.openxmlformats.org/officeDocument/2006/relationships/image" Target="../media/image33.png"/><Relationship Id="rId5" Type="http://schemas.openxmlformats.org/officeDocument/2006/relationships/image" Target="../media/image39.jpg"/><Relationship Id="rId6"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14.jpg"/><Relationship Id="rId5" Type="http://schemas.openxmlformats.org/officeDocument/2006/relationships/image" Target="../media/image28.png"/><Relationship Id="rId6"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image" Target="../media/image14.jpg"/><Relationship Id="rId5" Type="http://schemas.openxmlformats.org/officeDocument/2006/relationships/image" Target="../media/image28.png"/><Relationship Id="rId6"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7.jpg"/><Relationship Id="rId5" Type="http://schemas.openxmlformats.org/officeDocument/2006/relationships/image" Target="../media/image43.png"/><Relationship Id="rId6"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25.png"/><Relationship Id="rId5" Type="http://schemas.openxmlformats.org/officeDocument/2006/relationships/image" Target="../media/image3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6.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51.png"/><Relationship Id="rId5"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1.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4.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3.png"/><Relationship Id="rId4" Type="http://schemas.openxmlformats.org/officeDocument/2006/relationships/image" Target="../media/image51.png"/><Relationship Id="rId5" Type="http://schemas.openxmlformats.org/officeDocument/2006/relationships/image" Target="../media/image64.jpg"/><Relationship Id="rId6" Type="http://schemas.openxmlformats.org/officeDocument/2006/relationships/image" Target="../media/image6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9.jpg"/><Relationship Id="rId4" Type="http://schemas.openxmlformats.org/officeDocument/2006/relationships/image" Target="../media/image67.jpg"/><Relationship Id="rId5" Type="http://schemas.openxmlformats.org/officeDocument/2006/relationships/image" Target="../media/image78.png"/><Relationship Id="rId6" Type="http://schemas.openxmlformats.org/officeDocument/2006/relationships/image" Target="../media/image68.png"/><Relationship Id="rId7" Type="http://schemas.openxmlformats.org/officeDocument/2006/relationships/image" Target="../media/image7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4.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1.png"/><Relationship Id="rId4" Type="http://schemas.openxmlformats.org/officeDocument/2006/relationships/image" Target="../media/image7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4.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5.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5.jpg"/><Relationship Id="rId4" Type="http://schemas.openxmlformats.org/officeDocument/2006/relationships/hyperlink" Target="http://www.livewellandgreen.org/signage/"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9.png"/><Relationship Id="rId4" Type="http://schemas.openxmlformats.org/officeDocument/2006/relationships/image" Target="../media/image77.jpg"/><Relationship Id="rId5"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8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85.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hyperlink" Target="https://gitoolkit.njfuture.or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93.jpg"/><Relationship Id="rId4" Type="http://schemas.openxmlformats.org/officeDocument/2006/relationships/image" Target="../media/image86.png"/><Relationship Id="rId5" Type="http://schemas.openxmlformats.org/officeDocument/2006/relationships/image" Target="../media/image81.png"/><Relationship Id="rId6" Type="http://schemas.openxmlformats.org/officeDocument/2006/relationships/hyperlink" Target="https://www.epa.gov/sites/production/files/2015-11/documents/esc_guide_0.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84.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98.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9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83.pn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watershedplanning.tamu.edu/media/5558/urban%20nps%20measures.pdf" TargetMode="External"/><Relationship Id="rId4" Type="http://schemas.openxmlformats.org/officeDocument/2006/relationships/hyperlink" Target="https://www.werf.org/liveablecommunities/tool_sbmps.htm" TargetMode="External"/><Relationship Id="rId9" Type="http://schemas.openxmlformats.org/officeDocument/2006/relationships/hyperlink" Target="https://louisvillemsd.org/sites/default/files/inline-files/Chapter18_GreenInfrastructureDesignManual_Rev062016_0.pdf" TargetMode="External"/><Relationship Id="rId5" Type="http://schemas.openxmlformats.org/officeDocument/2006/relationships/hyperlink" Target="http://stormwaterpa.org/" TargetMode="External"/><Relationship Id="rId6" Type="http://schemas.openxmlformats.org/officeDocument/2006/relationships/hyperlink" Target="https://stormwater.pca.state.mn.us/index.php?title=Main_Page" TargetMode="External"/><Relationship Id="rId7" Type="http://schemas.openxmlformats.org/officeDocument/2006/relationships/hyperlink" Target="https://stormwater.pca.state.mn.us/index.php?title=Main_Page" TargetMode="External"/><Relationship Id="rId8" Type="http://schemas.openxmlformats.org/officeDocument/2006/relationships/hyperlink" Target="https://www.bgky.org/stormwater/bmp" TargetMode="External"/><Relationship Id="rId11" Type="http://schemas.openxmlformats.org/officeDocument/2006/relationships/hyperlink" Target="https://vimeo.com/91338501" TargetMode="External"/><Relationship Id="rId10" Type="http://schemas.openxmlformats.org/officeDocument/2006/relationships/hyperlink" Target="https://vimeo.com/9133850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
          <p:cNvSpPr txBox="1"/>
          <p:nvPr>
            <p:ph type="ctrTitle"/>
          </p:nvPr>
        </p:nvSpPr>
        <p:spPr>
          <a:xfrm>
            <a:off x="914400" y="2865438"/>
            <a:ext cx="10363200" cy="14700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800"/>
              <a:buFont typeface="Avenir"/>
              <a:buNone/>
            </a:pPr>
            <a:r>
              <a:rPr b="1" lang="en-US" sz="4800">
                <a:latin typeface="Avenir"/>
                <a:ea typeface="Avenir"/>
                <a:cs typeface="Avenir"/>
                <a:sym typeface="Avenir"/>
              </a:rPr>
              <a:t>Watershed Academy</a:t>
            </a:r>
            <a:br>
              <a:rPr b="1" lang="en-US" sz="4800">
                <a:latin typeface="Avenir"/>
                <a:ea typeface="Avenir"/>
                <a:cs typeface="Avenir"/>
                <a:sym typeface="Avenir"/>
              </a:rPr>
            </a:br>
            <a:r>
              <a:rPr b="1" lang="en-US" sz="2000">
                <a:latin typeface="Avenir"/>
                <a:ea typeface="Avenir"/>
                <a:cs typeface="Avenir"/>
                <a:sym typeface="Avenir"/>
              </a:rPr>
              <a:t>Watershed Coordinator Training Series</a:t>
            </a:r>
            <a:endParaRPr b="1" sz="4800">
              <a:latin typeface="Avenir"/>
              <a:ea typeface="Avenir"/>
              <a:cs typeface="Avenir"/>
              <a:sym typeface="Avenir"/>
            </a:endParaRPr>
          </a:p>
        </p:txBody>
      </p:sp>
      <p:sp>
        <p:nvSpPr>
          <p:cNvPr id="185" name="Google Shape;185;p1"/>
          <p:cNvSpPr txBox="1"/>
          <p:nvPr>
            <p:ph idx="1" type="subTitle"/>
          </p:nvPr>
        </p:nvSpPr>
        <p:spPr>
          <a:xfrm>
            <a:off x="2209800" y="4335462"/>
            <a:ext cx="7772400" cy="1381542"/>
          </a:xfrm>
          <a:prstGeom prst="rect">
            <a:avLst/>
          </a:prstGeom>
          <a:solidFill>
            <a:schemeClr val="lt1">
              <a:alpha val="60000"/>
            </a:schemeClr>
          </a:solid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800"/>
              <a:buNone/>
            </a:pPr>
            <a:r>
              <a:rPr b="1" lang="en-US" sz="2800">
                <a:latin typeface="Play"/>
                <a:ea typeface="Play"/>
                <a:cs typeface="Play"/>
                <a:sym typeface="Play"/>
              </a:rPr>
              <a:t>Land Use Impacts &amp; </a:t>
            </a:r>
            <a:endParaRPr/>
          </a:p>
          <a:p>
            <a:pPr indent="0" lvl="0" marL="0" rtl="0" algn="ctr">
              <a:spcBef>
                <a:spcPts val="560"/>
              </a:spcBef>
              <a:spcAft>
                <a:spcPts val="0"/>
              </a:spcAft>
              <a:buClr>
                <a:schemeClr val="dk2"/>
              </a:buClr>
              <a:buSzPts val="2800"/>
              <a:buNone/>
            </a:pPr>
            <a:r>
              <a:rPr b="1" lang="en-US" sz="2800">
                <a:latin typeface="Play"/>
                <a:ea typeface="Play"/>
                <a:cs typeface="Play"/>
                <a:sym typeface="Play"/>
              </a:rPr>
              <a:t>Related Best Management Practices</a:t>
            </a:r>
            <a:endParaRPr/>
          </a:p>
          <a:p>
            <a:pPr indent="0" lvl="0" marL="0" rtl="0" algn="ctr">
              <a:spcBef>
                <a:spcPts val="480"/>
              </a:spcBef>
              <a:spcAft>
                <a:spcPts val="0"/>
              </a:spcAft>
              <a:buClr>
                <a:schemeClr val="dk2"/>
              </a:buClr>
              <a:buSzPts val="2400"/>
              <a:buNone/>
            </a:pPr>
            <a:r>
              <a:rPr b="1" lang="en-US" sz="2400">
                <a:latin typeface="Play"/>
                <a:ea typeface="Play"/>
                <a:cs typeface="Play"/>
                <a:sym typeface="Play"/>
              </a:rPr>
              <a:t>5. Urban BMPs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0"/>
          <p:cNvSpPr txBox="1"/>
          <p:nvPr>
            <p:ph type="title"/>
          </p:nvPr>
        </p:nvSpPr>
        <p:spPr>
          <a:xfrm>
            <a:off x="612448" y="115887"/>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u="sng">
                <a:solidFill>
                  <a:schemeClr val="hlink"/>
                </a:solidFill>
                <a:hlinkClick r:id="rId3"/>
              </a:rPr>
              <a:t>Stormwater Video: https://vimeo.com/91338501</a:t>
            </a:r>
            <a:endParaRPr/>
          </a:p>
        </p:txBody>
      </p:sp>
      <p:pic>
        <p:nvPicPr>
          <p:cNvPr id="272" name="Google Shape;272;p10"/>
          <p:cNvPicPr preferRelativeResize="0"/>
          <p:nvPr>
            <p:ph idx="1" type="body"/>
          </p:nvPr>
        </p:nvPicPr>
        <p:blipFill rotWithShape="1">
          <a:blip r:embed="rId4">
            <a:alphaModFix/>
          </a:blip>
          <a:srcRect b="0" l="0" r="0" t="0"/>
          <a:stretch/>
        </p:blipFill>
        <p:spPr>
          <a:xfrm>
            <a:off x="1799537" y="1316038"/>
            <a:ext cx="8599275" cy="4854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1"/>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2A1"/>
              </a:buClr>
              <a:buSzPts val="4000"/>
              <a:buFont typeface="Calibri"/>
              <a:buNone/>
            </a:pPr>
            <a:r>
              <a:rPr lang="en-US"/>
              <a:t>Structural vs Non-Structural BMPs</a:t>
            </a:r>
            <a:endParaRPr/>
          </a:p>
        </p:txBody>
      </p:sp>
      <p:sp>
        <p:nvSpPr>
          <p:cNvPr id="279" name="Google Shape;279;p11"/>
          <p:cNvSpPr txBox="1"/>
          <p:nvPr>
            <p:ph idx="1" type="body"/>
          </p:nvPr>
        </p:nvSpPr>
        <p:spPr>
          <a:xfrm>
            <a:off x="406501" y="1143001"/>
            <a:ext cx="5142952" cy="3725562"/>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3200"/>
              <a:buNone/>
            </a:pPr>
            <a:r>
              <a:rPr lang="en-US" u="sng">
                <a:solidFill>
                  <a:schemeClr val="lt1"/>
                </a:solidFill>
              </a:rPr>
              <a:t>Structural BMPs</a:t>
            </a:r>
            <a:endParaRPr/>
          </a:p>
          <a:p>
            <a:pPr indent="0" lvl="0" marL="0" rtl="0" algn="l">
              <a:spcBef>
                <a:spcPts val="560"/>
              </a:spcBef>
              <a:spcAft>
                <a:spcPts val="0"/>
              </a:spcAft>
              <a:buClr>
                <a:schemeClr val="lt1"/>
              </a:buClr>
              <a:buSzPts val="2800"/>
              <a:buNone/>
            </a:pPr>
            <a:r>
              <a:rPr lang="en-US" sz="2800">
                <a:solidFill>
                  <a:schemeClr val="lt1"/>
                </a:solidFill>
              </a:rPr>
              <a:t>Built facilities that typically capture runoff, treat it through chemical, physical or biological means, and discharge the treated effluent to receiving waters, groundwater or conveyance systems.</a:t>
            </a:r>
            <a:endParaRPr/>
          </a:p>
        </p:txBody>
      </p:sp>
      <p:sp>
        <p:nvSpPr>
          <p:cNvPr id="280" name="Google Shape;280;p11"/>
          <p:cNvSpPr txBox="1"/>
          <p:nvPr/>
        </p:nvSpPr>
        <p:spPr>
          <a:xfrm>
            <a:off x="6263610" y="1143000"/>
            <a:ext cx="5521888" cy="2739211"/>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u="sng">
                <a:solidFill>
                  <a:schemeClr val="lt1"/>
                </a:solidFill>
                <a:latin typeface="Calibri"/>
                <a:ea typeface="Calibri"/>
                <a:cs typeface="Calibri"/>
                <a:sym typeface="Calibri"/>
              </a:rPr>
              <a:t>Non-Structural BMPs</a:t>
            </a:r>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Changes in activities or behavior that help minimize runoff pollution.  May also refer to preservation of open space or other low-impact land management strategies.</a:t>
            </a:r>
            <a:endParaRPr sz="3200" u="sng">
              <a:solidFill>
                <a:schemeClr val="lt1"/>
              </a:solidFill>
              <a:latin typeface="Calibri"/>
              <a:ea typeface="Calibri"/>
              <a:cs typeface="Calibri"/>
              <a:sym typeface="Calibri"/>
            </a:endParaRPr>
          </a:p>
        </p:txBody>
      </p:sp>
      <p:cxnSp>
        <p:nvCxnSpPr>
          <p:cNvPr id="281" name="Google Shape;281;p11"/>
          <p:cNvCxnSpPr/>
          <p:nvPr/>
        </p:nvCxnSpPr>
        <p:spPr>
          <a:xfrm>
            <a:off x="5906531" y="1143000"/>
            <a:ext cx="0" cy="4887097"/>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2"/>
          <p:cNvSpPr txBox="1"/>
          <p:nvPr>
            <p:ph type="title"/>
          </p:nvPr>
        </p:nvSpPr>
        <p:spPr>
          <a:xfrm>
            <a:off x="487406" y="0"/>
            <a:ext cx="11092146" cy="93815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Guide to BMP Information</a:t>
            </a:r>
            <a:endParaRPr>
              <a:solidFill>
                <a:schemeClr val="accent5"/>
              </a:solidFill>
            </a:endParaRPr>
          </a:p>
        </p:txBody>
      </p:sp>
      <p:sp>
        <p:nvSpPr>
          <p:cNvPr id="288" name="Google Shape;288;p12"/>
          <p:cNvSpPr txBox="1"/>
          <p:nvPr/>
        </p:nvSpPr>
        <p:spPr>
          <a:xfrm>
            <a:off x="554207" y="938151"/>
            <a:ext cx="5896966"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Description</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General description of the BMP with some design considerations</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Pros and Cons</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Examples</a:t>
            </a:r>
            <a:endParaRPr/>
          </a:p>
        </p:txBody>
      </p:sp>
      <p:pic>
        <p:nvPicPr>
          <p:cNvPr id="289" name="Google Shape;289;p12"/>
          <p:cNvPicPr preferRelativeResize="0"/>
          <p:nvPr/>
        </p:nvPicPr>
        <p:blipFill rotWithShape="1">
          <a:blip r:embed="rId3">
            <a:alphaModFix/>
          </a:blip>
          <a:srcRect b="0" l="0" r="0" t="0"/>
          <a:stretch/>
        </p:blipFill>
        <p:spPr>
          <a:xfrm>
            <a:off x="3988135" y="3640396"/>
            <a:ext cx="640767" cy="640767"/>
          </a:xfrm>
          <a:prstGeom prst="rect">
            <a:avLst/>
          </a:prstGeom>
          <a:noFill/>
          <a:ln>
            <a:noFill/>
          </a:ln>
        </p:spPr>
      </p:pic>
      <p:pic>
        <p:nvPicPr>
          <p:cNvPr descr="A close up of a logo&#10;&#10;Description automatically generated" id="290" name="Google Shape;290;p12"/>
          <p:cNvPicPr preferRelativeResize="0"/>
          <p:nvPr/>
        </p:nvPicPr>
        <p:blipFill rotWithShape="1">
          <a:blip r:embed="rId4">
            <a:alphaModFix/>
          </a:blip>
          <a:srcRect b="0" l="0" r="0" t="0"/>
          <a:stretch/>
        </p:blipFill>
        <p:spPr>
          <a:xfrm>
            <a:off x="4074831" y="4457275"/>
            <a:ext cx="462693" cy="773960"/>
          </a:xfrm>
          <a:prstGeom prst="rect">
            <a:avLst/>
          </a:prstGeom>
          <a:noFill/>
          <a:ln>
            <a:noFill/>
          </a:ln>
        </p:spPr>
      </p:pic>
      <p:sp>
        <p:nvSpPr>
          <p:cNvPr id="291" name="Google Shape;291;p12"/>
          <p:cNvSpPr txBox="1"/>
          <p:nvPr>
            <p:ph idx="1" type="body"/>
          </p:nvPr>
        </p:nvSpPr>
        <p:spPr>
          <a:xfrm>
            <a:off x="7416573" y="844980"/>
            <a:ext cx="4288021" cy="168659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a:solidFill>
                  <a:schemeClr val="dk2"/>
                </a:solidFill>
              </a:rPr>
              <a:t>Pollutants Addressed:</a:t>
            </a:r>
            <a:r>
              <a:rPr b="1" lang="en-US"/>
              <a:t> </a:t>
            </a:r>
            <a:r>
              <a:rPr lang="en-US">
                <a:solidFill>
                  <a:schemeClr val="accent1"/>
                </a:solidFill>
              </a:rPr>
              <a:t>List of contaminants typically removed </a:t>
            </a:r>
            <a:endParaRPr/>
          </a:p>
        </p:txBody>
      </p:sp>
      <p:pic>
        <p:nvPicPr>
          <p:cNvPr id="292" name="Google Shape;292;p12"/>
          <p:cNvPicPr preferRelativeResize="0"/>
          <p:nvPr/>
        </p:nvPicPr>
        <p:blipFill rotWithShape="1">
          <a:blip r:embed="rId5">
            <a:alphaModFix/>
          </a:blip>
          <a:srcRect b="0" l="0" r="0" t="0"/>
          <a:stretch/>
        </p:blipFill>
        <p:spPr>
          <a:xfrm>
            <a:off x="4057700" y="5466798"/>
            <a:ext cx="625772" cy="622991"/>
          </a:xfrm>
          <a:prstGeom prst="rect">
            <a:avLst/>
          </a:prstGeom>
          <a:noFill/>
          <a:ln>
            <a:noFill/>
          </a:ln>
        </p:spPr>
      </p:pic>
      <p:sp>
        <p:nvSpPr>
          <p:cNvPr id="293" name="Google Shape;293;p12"/>
          <p:cNvSpPr txBox="1"/>
          <p:nvPr/>
        </p:nvSpPr>
        <p:spPr>
          <a:xfrm>
            <a:off x="231356" y="3640396"/>
            <a:ext cx="3756779" cy="236988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800">
                <a:solidFill>
                  <a:schemeClr val="dk1"/>
                </a:solidFill>
                <a:latin typeface="Calibri"/>
                <a:ea typeface="Calibri"/>
                <a:cs typeface="Calibri"/>
                <a:sym typeface="Calibri"/>
              </a:rPr>
              <a:t>Relative Cost Rating</a:t>
            </a:r>
            <a:endParaRPr/>
          </a:p>
          <a:p>
            <a:pPr indent="0" lvl="0" marL="0" marR="0" rtl="0" algn="r">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r">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r">
              <a:spcBef>
                <a:spcPts val="0"/>
              </a:spcBef>
              <a:spcAft>
                <a:spcPts val="0"/>
              </a:spcAft>
              <a:buNone/>
            </a:pPr>
            <a:r>
              <a:rPr b="1" lang="en-US" sz="2800">
                <a:solidFill>
                  <a:schemeClr val="dk1"/>
                </a:solidFill>
                <a:latin typeface="Calibri"/>
                <a:ea typeface="Calibri"/>
                <a:cs typeface="Calibri"/>
                <a:sym typeface="Calibri"/>
              </a:rPr>
              <a:t>Maintenance</a:t>
            </a:r>
            <a:endParaRPr/>
          </a:p>
          <a:p>
            <a:pPr indent="0" lvl="0" marL="0" marR="0" rtl="0" algn="r">
              <a:spcBef>
                <a:spcPts val="0"/>
              </a:spcBef>
              <a:spcAft>
                <a:spcPts val="0"/>
              </a:spcAft>
              <a:buNone/>
            </a:pPr>
            <a:r>
              <a:t/>
            </a:r>
            <a:endParaRPr b="1" sz="2800">
              <a:solidFill>
                <a:schemeClr val="dk1"/>
              </a:solidFill>
              <a:latin typeface="Calibri"/>
              <a:ea typeface="Calibri"/>
              <a:cs typeface="Calibri"/>
              <a:sym typeface="Calibri"/>
            </a:endParaRPr>
          </a:p>
          <a:p>
            <a:pPr indent="0" lvl="0" marL="0" marR="0" rtl="0" algn="r">
              <a:spcBef>
                <a:spcPts val="0"/>
              </a:spcBef>
              <a:spcAft>
                <a:spcPts val="0"/>
              </a:spcAft>
              <a:buNone/>
            </a:pPr>
            <a:r>
              <a:rPr b="1" lang="en-US" sz="2800">
                <a:solidFill>
                  <a:schemeClr val="dk1"/>
                </a:solidFill>
                <a:latin typeface="Calibri"/>
                <a:ea typeface="Calibri"/>
                <a:cs typeface="Calibri"/>
                <a:sym typeface="Calibri"/>
              </a:rPr>
              <a:t>Treatment Effectiveness</a:t>
            </a:r>
            <a:endParaRPr/>
          </a:p>
        </p:txBody>
      </p:sp>
      <p:graphicFrame>
        <p:nvGraphicFramePr>
          <p:cNvPr id="294" name="Google Shape;294;p12"/>
          <p:cNvGraphicFramePr/>
          <p:nvPr/>
        </p:nvGraphicFramePr>
        <p:xfrm>
          <a:off x="4753042" y="2435608"/>
          <a:ext cx="3000000" cy="3000000"/>
        </p:xfrm>
        <a:graphic>
          <a:graphicData uri="http://schemas.openxmlformats.org/drawingml/2006/table">
            <a:tbl>
              <a:tblPr bandRow="1" firstRow="1">
                <a:noFill/>
                <a:tableStyleId>{2FE1025F-DCB1-40B8-8C20-99EBE7E92F40}</a:tableStyleId>
              </a:tblPr>
              <a:tblGrid>
                <a:gridCol w="2028500"/>
                <a:gridCol w="2370800"/>
                <a:gridCol w="2767475"/>
              </a:tblGrid>
              <a:tr h="765300">
                <a:tc>
                  <a:txBody>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Low</a:t>
                      </a:r>
                      <a:endParaRPr/>
                    </a:p>
                  </a:txBody>
                  <a:tcPr marT="45725" marB="45725" marR="91450" marL="91450"/>
                </a:tc>
                <a:tc>
                  <a:txBody>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Medium</a:t>
                      </a:r>
                      <a:endParaRPr/>
                    </a:p>
                  </a:txBody>
                  <a:tcPr marT="45725" marB="45725" marR="91450" marL="91450"/>
                </a:tc>
                <a:tc>
                  <a:txBody>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High</a:t>
                      </a:r>
                      <a:endParaRPr/>
                    </a:p>
                  </a:txBody>
                  <a:tcPr marT="45725" marB="45725" marR="91450" marL="91450"/>
                </a:tc>
              </a:tr>
              <a:tr h="991500">
                <a:tc>
                  <a:txBody>
                    <a:bodyPr/>
                    <a:lstStyle/>
                    <a:p>
                      <a:pPr indent="0" lvl="0" marL="0" marR="0" rtl="0" algn="ctr">
                        <a:spcBef>
                          <a:spcPts val="0"/>
                        </a:spcBef>
                        <a:spcAft>
                          <a:spcPts val="0"/>
                        </a:spcAft>
                        <a:buNone/>
                      </a:pPr>
                      <a:r>
                        <a:rPr lang="en-US" sz="2800">
                          <a:latin typeface="Calibri"/>
                          <a:ea typeface="Calibri"/>
                          <a:cs typeface="Calibri"/>
                          <a:sym typeface="Calibri"/>
                        </a:rPr>
                        <a:t>&lt;$10,000</a:t>
                      </a:r>
                      <a:endParaRPr/>
                    </a:p>
                  </a:txBody>
                  <a:tcPr marT="45725" marB="45725" marR="91450" marL="91450"/>
                </a:tc>
                <a:tc>
                  <a:txBody>
                    <a:bodyPr/>
                    <a:lstStyle/>
                    <a:p>
                      <a:pPr indent="0" lvl="0" marL="0" marR="0" rtl="0" algn="ctr">
                        <a:spcBef>
                          <a:spcPts val="0"/>
                        </a:spcBef>
                        <a:spcAft>
                          <a:spcPts val="0"/>
                        </a:spcAft>
                        <a:buNone/>
                      </a:pPr>
                      <a:r>
                        <a:rPr lang="en-US" sz="2800">
                          <a:latin typeface="Calibri"/>
                          <a:ea typeface="Calibri"/>
                          <a:cs typeface="Calibri"/>
                          <a:sym typeface="Calibri"/>
                        </a:rPr>
                        <a:t>$10,000 - $100,000</a:t>
                      </a:r>
                      <a:endParaRPr/>
                    </a:p>
                  </a:txBody>
                  <a:tcPr marT="45725" marB="45725" marR="91450" marL="91450"/>
                </a:tc>
                <a:tc>
                  <a:txBody>
                    <a:bodyPr/>
                    <a:lstStyle/>
                    <a:p>
                      <a:pPr indent="0" lvl="0" marL="0" marR="0" rtl="0" algn="ctr">
                        <a:spcBef>
                          <a:spcPts val="0"/>
                        </a:spcBef>
                        <a:spcAft>
                          <a:spcPts val="0"/>
                        </a:spcAft>
                        <a:buNone/>
                      </a:pPr>
                      <a:r>
                        <a:rPr lang="en-US" sz="2800">
                          <a:latin typeface="Calibri"/>
                          <a:ea typeface="Calibri"/>
                          <a:cs typeface="Calibri"/>
                          <a:sym typeface="Calibri"/>
                        </a:rPr>
                        <a:t>$&gt;100,000</a:t>
                      </a:r>
                      <a:endParaRPr/>
                    </a:p>
                  </a:txBody>
                  <a:tcPr marT="45725" marB="45725" marR="91450" marL="91450"/>
                </a:tc>
              </a:tr>
              <a:tr h="765300">
                <a:tc>
                  <a:txBody>
                    <a:bodyPr/>
                    <a:lstStyle/>
                    <a:p>
                      <a:pPr indent="0" lvl="0" marL="0" marR="0" rtl="0" algn="ctr">
                        <a:spcBef>
                          <a:spcPts val="0"/>
                        </a:spcBef>
                        <a:spcAft>
                          <a:spcPts val="0"/>
                        </a:spcAft>
                        <a:buNone/>
                      </a:pPr>
                      <a:r>
                        <a:rPr lang="en-US" sz="2800">
                          <a:latin typeface="Calibri"/>
                          <a:ea typeface="Calibri"/>
                          <a:cs typeface="Calibri"/>
                          <a:sym typeface="Calibri"/>
                        </a:rPr>
                        <a:t>Annual, or low cost</a:t>
                      </a:r>
                      <a:endParaRPr/>
                    </a:p>
                  </a:txBody>
                  <a:tcPr marT="45725" marB="45725" marR="91450" marL="91450"/>
                </a:tc>
                <a:tc>
                  <a:txBody>
                    <a:bodyPr/>
                    <a:lstStyle/>
                    <a:p>
                      <a:pPr indent="0" lvl="0" marL="0" marR="0" rtl="0" algn="ctr">
                        <a:spcBef>
                          <a:spcPts val="0"/>
                        </a:spcBef>
                        <a:spcAft>
                          <a:spcPts val="0"/>
                        </a:spcAft>
                        <a:buNone/>
                      </a:pPr>
                      <a:r>
                        <a:rPr lang="en-US" sz="2800">
                          <a:latin typeface="Calibri"/>
                          <a:ea typeface="Calibri"/>
                          <a:cs typeface="Calibri"/>
                          <a:sym typeface="Calibri"/>
                        </a:rPr>
                        <a:t>Monthly, or mid-cost</a:t>
                      </a:r>
                      <a:endParaRPr/>
                    </a:p>
                  </a:txBody>
                  <a:tcPr marT="45725" marB="45725" marR="91450" marL="91450"/>
                </a:tc>
                <a:tc>
                  <a:txBody>
                    <a:bodyPr/>
                    <a:lstStyle/>
                    <a:p>
                      <a:pPr indent="0" lvl="0" marL="0" marR="0" rtl="0" algn="ctr">
                        <a:spcBef>
                          <a:spcPts val="0"/>
                        </a:spcBef>
                        <a:spcAft>
                          <a:spcPts val="0"/>
                        </a:spcAft>
                        <a:buNone/>
                      </a:pPr>
                      <a:r>
                        <a:rPr lang="en-US" sz="2800">
                          <a:latin typeface="Calibri"/>
                          <a:ea typeface="Calibri"/>
                          <a:cs typeface="Calibri"/>
                          <a:sym typeface="Calibri"/>
                        </a:rPr>
                        <a:t>Weekly, or high cost</a:t>
                      </a:r>
                      <a:endParaRPr/>
                    </a:p>
                  </a:txBody>
                  <a:tcPr marT="45725" marB="45725" marR="91450" marL="91450"/>
                </a:tc>
              </a:tr>
              <a:tr h="765300">
                <a:tc>
                  <a:txBody>
                    <a:bodyPr/>
                    <a:lstStyle/>
                    <a:p>
                      <a:pPr indent="0" lvl="0" marL="0" marR="0" rtl="0" algn="ctr">
                        <a:spcBef>
                          <a:spcPts val="0"/>
                        </a:spcBef>
                        <a:spcAft>
                          <a:spcPts val="0"/>
                        </a:spcAft>
                        <a:buNone/>
                      </a:pPr>
                      <a:r>
                        <a:rPr lang="en-US" sz="2800">
                          <a:latin typeface="Calibri"/>
                          <a:ea typeface="Calibri"/>
                          <a:cs typeface="Calibri"/>
                          <a:sym typeface="Calibri"/>
                        </a:rPr>
                        <a:t>Low </a:t>
                      </a:r>
                      <a:endParaRPr/>
                    </a:p>
                    <a:p>
                      <a:pPr indent="0" lvl="0" marL="0" marR="0" rtl="0" algn="ctr">
                        <a:spcBef>
                          <a:spcPts val="0"/>
                        </a:spcBef>
                        <a:spcAft>
                          <a:spcPts val="0"/>
                        </a:spcAft>
                        <a:buNone/>
                      </a:pPr>
                      <a:r>
                        <a:rPr lang="en-US" sz="2800">
                          <a:latin typeface="Calibri"/>
                          <a:ea typeface="Calibri"/>
                          <a:cs typeface="Calibri"/>
                          <a:sym typeface="Calibri"/>
                        </a:rPr>
                        <a:t>removal</a:t>
                      </a:r>
                      <a:endParaRPr/>
                    </a:p>
                  </a:txBody>
                  <a:tcPr marT="45725" marB="45725" marR="91450" marL="91450"/>
                </a:tc>
                <a:tc>
                  <a:txBody>
                    <a:bodyPr/>
                    <a:lstStyle/>
                    <a:p>
                      <a:pPr indent="0" lvl="0" marL="0" marR="0" rtl="0" algn="ctr">
                        <a:spcBef>
                          <a:spcPts val="0"/>
                        </a:spcBef>
                        <a:spcAft>
                          <a:spcPts val="0"/>
                        </a:spcAft>
                        <a:buNone/>
                      </a:pPr>
                      <a:r>
                        <a:rPr lang="en-US" sz="2800">
                          <a:latin typeface="Calibri"/>
                          <a:ea typeface="Calibri"/>
                          <a:cs typeface="Calibri"/>
                          <a:sym typeface="Calibri"/>
                        </a:rPr>
                        <a:t>Medium removal</a:t>
                      </a:r>
                      <a:endParaRPr/>
                    </a:p>
                  </a:txBody>
                  <a:tcPr marT="45725" marB="45725" marR="91450" marL="91450"/>
                </a:tc>
                <a:tc>
                  <a:txBody>
                    <a:bodyPr/>
                    <a:lstStyle/>
                    <a:p>
                      <a:pPr indent="0" lvl="0" marL="0" marR="0" rtl="0" algn="ctr">
                        <a:spcBef>
                          <a:spcPts val="0"/>
                        </a:spcBef>
                        <a:spcAft>
                          <a:spcPts val="0"/>
                        </a:spcAft>
                        <a:buNone/>
                      </a:pPr>
                      <a:r>
                        <a:rPr lang="en-US" sz="2800">
                          <a:latin typeface="Calibri"/>
                          <a:ea typeface="Calibri"/>
                          <a:cs typeface="Calibri"/>
                          <a:sym typeface="Calibri"/>
                        </a:rPr>
                        <a:t>High </a:t>
                      </a:r>
                      <a:endParaRPr/>
                    </a:p>
                    <a:p>
                      <a:pPr indent="0" lvl="0" marL="0" marR="0" rtl="0" algn="ctr">
                        <a:spcBef>
                          <a:spcPts val="0"/>
                        </a:spcBef>
                        <a:spcAft>
                          <a:spcPts val="0"/>
                        </a:spcAft>
                        <a:buNone/>
                      </a:pPr>
                      <a:r>
                        <a:rPr lang="en-US" sz="2800">
                          <a:latin typeface="Calibri"/>
                          <a:ea typeface="Calibri"/>
                          <a:cs typeface="Calibri"/>
                          <a:sym typeface="Calibri"/>
                        </a:rPr>
                        <a:t>removal</a:t>
                      </a:r>
                      <a:endParaRPr/>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3"/>
          <p:cNvSpPr txBox="1"/>
          <p:nvPr/>
        </p:nvSpPr>
        <p:spPr>
          <a:xfrm>
            <a:off x="2200893" y="2185060"/>
            <a:ext cx="7790213"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dk2"/>
                </a:solidFill>
                <a:latin typeface="Calibri"/>
                <a:ea typeface="Calibri"/>
                <a:cs typeface="Calibri"/>
                <a:sym typeface="Calibri"/>
              </a:rPr>
              <a:t>Urban Structural BMPs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4"/>
          <p:cNvSpPr txBox="1"/>
          <p:nvPr>
            <p:ph type="title"/>
          </p:nvPr>
        </p:nvSpPr>
        <p:spPr>
          <a:xfrm>
            <a:off x="487406" y="0"/>
            <a:ext cx="11092146" cy="93815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Bioretention </a:t>
            </a:r>
            <a:r>
              <a:rPr lang="en-US">
                <a:solidFill>
                  <a:schemeClr val="accent5"/>
                </a:solidFill>
              </a:rPr>
              <a:t>Cells</a:t>
            </a:r>
            <a:endParaRPr/>
          </a:p>
        </p:txBody>
      </p:sp>
      <p:sp>
        <p:nvSpPr>
          <p:cNvPr id="307" name="Google Shape;307;p14"/>
          <p:cNvSpPr txBox="1"/>
          <p:nvPr/>
        </p:nvSpPr>
        <p:spPr>
          <a:xfrm>
            <a:off x="578061" y="919408"/>
            <a:ext cx="5896966" cy="23391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Areas that use soil and plants to remove pollutants from stormwater runoff through a variety of chemical, physical and biological processes.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pic>
        <p:nvPicPr>
          <p:cNvPr id="308" name="Google Shape;308;p14"/>
          <p:cNvPicPr preferRelativeResize="0"/>
          <p:nvPr/>
        </p:nvPicPr>
        <p:blipFill rotWithShape="1">
          <a:blip r:embed="rId3">
            <a:alphaModFix/>
          </a:blip>
          <a:srcRect b="0" l="0" r="0" t="0"/>
          <a:stretch/>
        </p:blipFill>
        <p:spPr>
          <a:xfrm>
            <a:off x="6475027" y="938151"/>
            <a:ext cx="5056714" cy="2915915"/>
          </a:xfrm>
          <a:prstGeom prst="rect">
            <a:avLst/>
          </a:prstGeom>
          <a:noFill/>
          <a:ln>
            <a:noFill/>
          </a:ln>
        </p:spPr>
      </p:pic>
      <p:pic>
        <p:nvPicPr>
          <p:cNvPr id="309" name="Google Shape;309;p14"/>
          <p:cNvPicPr preferRelativeResize="0"/>
          <p:nvPr/>
        </p:nvPicPr>
        <p:blipFill rotWithShape="1">
          <a:blip r:embed="rId4">
            <a:alphaModFix/>
          </a:blip>
          <a:srcRect b="0" l="0" r="0" t="0"/>
          <a:stretch/>
        </p:blipFill>
        <p:spPr>
          <a:xfrm>
            <a:off x="1761491" y="3303485"/>
            <a:ext cx="640767" cy="640767"/>
          </a:xfrm>
          <a:prstGeom prst="rect">
            <a:avLst/>
          </a:prstGeom>
          <a:noFill/>
          <a:ln>
            <a:noFill/>
          </a:ln>
        </p:spPr>
      </p:pic>
      <p:pic>
        <p:nvPicPr>
          <p:cNvPr descr="A close up of a logo&#10;&#10;Description automatically generated" id="310" name="Google Shape;310;p14"/>
          <p:cNvPicPr preferRelativeResize="0"/>
          <p:nvPr/>
        </p:nvPicPr>
        <p:blipFill rotWithShape="1">
          <a:blip r:embed="rId5">
            <a:alphaModFix/>
          </a:blip>
          <a:srcRect b="0" l="0" r="0" t="0"/>
          <a:stretch/>
        </p:blipFill>
        <p:spPr>
          <a:xfrm>
            <a:off x="1824613" y="4106988"/>
            <a:ext cx="462693" cy="773960"/>
          </a:xfrm>
          <a:prstGeom prst="rect">
            <a:avLst/>
          </a:prstGeom>
          <a:noFill/>
          <a:ln>
            <a:noFill/>
          </a:ln>
        </p:spPr>
      </p:pic>
      <p:sp>
        <p:nvSpPr>
          <p:cNvPr id="311" name="Google Shape;311;p14"/>
          <p:cNvSpPr txBox="1"/>
          <p:nvPr/>
        </p:nvSpPr>
        <p:spPr>
          <a:xfrm>
            <a:off x="2501758" y="3429000"/>
            <a:ext cx="3201841"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p:txBody>
      </p:sp>
      <p:sp>
        <p:nvSpPr>
          <p:cNvPr id="312" name="Google Shape;312;p14"/>
          <p:cNvSpPr txBox="1"/>
          <p:nvPr>
            <p:ph idx="1" type="body"/>
          </p:nvPr>
        </p:nvSpPr>
        <p:spPr>
          <a:xfrm>
            <a:off x="5957795" y="4177918"/>
            <a:ext cx="5486400" cy="168659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a:solidFill>
                  <a:schemeClr val="dk2"/>
                </a:solidFill>
              </a:rPr>
              <a:t>Pollutants Addressed:</a:t>
            </a:r>
            <a:r>
              <a:rPr b="1" lang="en-US"/>
              <a:t> </a:t>
            </a:r>
            <a:r>
              <a:rPr lang="en-US">
                <a:solidFill>
                  <a:schemeClr val="accent1"/>
                </a:solidFill>
              </a:rPr>
              <a:t>Sediment, Suspended Solids, Metals, Nutrients, Pathogens</a:t>
            </a:r>
            <a:endParaRPr/>
          </a:p>
        </p:txBody>
      </p:sp>
      <p:pic>
        <p:nvPicPr>
          <p:cNvPr id="313" name="Google Shape;313;p14"/>
          <p:cNvPicPr preferRelativeResize="0"/>
          <p:nvPr/>
        </p:nvPicPr>
        <p:blipFill rotWithShape="1">
          <a:blip r:embed="rId6">
            <a:alphaModFix/>
          </a:blip>
          <a:srcRect b="0" l="0" r="0" t="0"/>
          <a:stretch/>
        </p:blipFill>
        <p:spPr>
          <a:xfrm>
            <a:off x="1824613" y="5021214"/>
            <a:ext cx="625772" cy="6229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5"/>
          <p:cNvSpPr txBox="1"/>
          <p:nvPr>
            <p:ph type="title"/>
          </p:nvPr>
        </p:nvSpPr>
        <p:spPr>
          <a:xfrm>
            <a:off x="368625" y="88298"/>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Bioretention Cells</a:t>
            </a:r>
            <a:endParaRPr/>
          </a:p>
        </p:txBody>
      </p:sp>
      <p:sp>
        <p:nvSpPr>
          <p:cNvPr id="320" name="Google Shape;320;p15"/>
          <p:cNvSpPr txBox="1"/>
          <p:nvPr>
            <p:ph idx="1" type="body"/>
          </p:nvPr>
        </p:nvSpPr>
        <p:spPr>
          <a:xfrm>
            <a:off x="368625" y="902525"/>
            <a:ext cx="5483304"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u="sng">
                <a:solidFill>
                  <a:schemeClr val="dk2"/>
                </a:solidFill>
              </a:rPr>
              <a:t>Pros</a:t>
            </a:r>
            <a:r>
              <a:rPr b="1" lang="en-US" sz="2960">
                <a:solidFill>
                  <a:schemeClr val="dk2"/>
                </a:solidFill>
              </a:rPr>
              <a:t>:</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Generally high-volume reduction (groundwater recharge +/- 90%)</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Generally high pollutant removal for suspended solids, heavy metals nutrients, pathogens</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Flexible small or urban areas</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Natural integration into landscaping</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Performance improved without underdrains or when using BMPs in series</a:t>
            </a:r>
            <a:endParaRPr/>
          </a:p>
        </p:txBody>
      </p:sp>
      <p:sp>
        <p:nvSpPr>
          <p:cNvPr id="321" name="Google Shape;321;p15"/>
          <p:cNvSpPr txBox="1"/>
          <p:nvPr>
            <p:ph idx="2" type="body"/>
          </p:nvPr>
        </p:nvSpPr>
        <p:spPr>
          <a:xfrm>
            <a:off x="6340072" y="928109"/>
            <a:ext cx="5534639" cy="495201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u="sng">
                <a:solidFill>
                  <a:schemeClr val="dk2"/>
                </a:solidFill>
              </a:rPr>
              <a:t>Cons</a:t>
            </a:r>
            <a:r>
              <a:rPr b="1" lang="en-US" sz="2960">
                <a:solidFill>
                  <a:schemeClr val="dk2"/>
                </a:solidFill>
              </a:rPr>
              <a:t>:</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Surface soil layer may clog over time</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Frequent trash removal may be required</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Must be protected during nearby construction activity</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Single unit only serves small drainage area</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Requires frequent maintenance of plant material and mulch layer</a:t>
            </a:r>
            <a:endParaRPr/>
          </a:p>
        </p:txBody>
      </p:sp>
      <p:sp>
        <p:nvSpPr>
          <p:cNvPr id="322" name="Google Shape;322;p15"/>
          <p:cNvSpPr txBox="1"/>
          <p:nvPr/>
        </p:nvSpPr>
        <p:spPr>
          <a:xfrm>
            <a:off x="5997039" y="5949538"/>
            <a:ext cx="58263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Source: USEPA </a:t>
            </a:r>
            <a:endParaRPr/>
          </a:p>
        </p:txBody>
      </p:sp>
      <p:cxnSp>
        <p:nvCxnSpPr>
          <p:cNvPr id="323" name="Google Shape;323;p15"/>
          <p:cNvCxnSpPr/>
          <p:nvPr/>
        </p:nvCxnSpPr>
        <p:spPr>
          <a:xfrm>
            <a:off x="6096000" y="902525"/>
            <a:ext cx="0" cy="4773881"/>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324" name="Google Shape;324;p15"/>
          <p:cNvPicPr preferRelativeResize="0"/>
          <p:nvPr/>
        </p:nvPicPr>
        <p:blipFill rotWithShape="1">
          <a:blip r:embed="rId3">
            <a:alphaModFix/>
          </a:blip>
          <a:srcRect b="0" l="0" r="0" t="0"/>
          <a:stretch/>
        </p:blipFill>
        <p:spPr>
          <a:xfrm>
            <a:off x="2576577" y="641267"/>
            <a:ext cx="705589" cy="705589"/>
          </a:xfrm>
          <a:prstGeom prst="rect">
            <a:avLst/>
          </a:prstGeom>
          <a:noFill/>
          <a:ln>
            <a:noFill/>
          </a:ln>
        </p:spPr>
      </p:pic>
      <p:pic>
        <p:nvPicPr>
          <p:cNvPr descr="A picture containing red, black&#10;&#10;Description automatically generated" id="325" name="Google Shape;325;p15"/>
          <p:cNvPicPr preferRelativeResize="0"/>
          <p:nvPr/>
        </p:nvPicPr>
        <p:blipFill rotWithShape="1">
          <a:blip r:embed="rId4">
            <a:alphaModFix/>
          </a:blip>
          <a:srcRect b="0" l="0" r="0" t="0"/>
          <a:stretch/>
        </p:blipFill>
        <p:spPr>
          <a:xfrm>
            <a:off x="8557041" y="684023"/>
            <a:ext cx="705590" cy="7055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6"/>
          <p:cNvSpPr txBox="1"/>
          <p:nvPr>
            <p:ph type="title"/>
          </p:nvPr>
        </p:nvSpPr>
        <p:spPr>
          <a:xfrm>
            <a:off x="179552" y="4001"/>
            <a:ext cx="10967103" cy="100473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Examples of Bioretention Cells</a:t>
            </a:r>
            <a:endParaRPr/>
          </a:p>
        </p:txBody>
      </p:sp>
      <p:pic>
        <p:nvPicPr>
          <p:cNvPr id="332" name="Google Shape;332;p16"/>
          <p:cNvPicPr preferRelativeResize="0"/>
          <p:nvPr>
            <p:ph idx="1" type="body"/>
          </p:nvPr>
        </p:nvPicPr>
        <p:blipFill rotWithShape="1">
          <a:blip r:embed="rId3">
            <a:alphaModFix/>
          </a:blip>
          <a:srcRect b="0" l="0" r="0" t="0"/>
          <a:stretch/>
        </p:blipFill>
        <p:spPr>
          <a:xfrm>
            <a:off x="312740" y="2614511"/>
            <a:ext cx="4888954" cy="3667988"/>
          </a:xfrm>
          <a:prstGeom prst="rect">
            <a:avLst/>
          </a:prstGeom>
          <a:noFill/>
          <a:ln>
            <a:noFill/>
          </a:ln>
          <a:effectLst>
            <a:outerShdw blurRad="292100" rotWithShape="0" algn="tl" dir="2700000" dist="139700">
              <a:srgbClr val="333333">
                <a:alpha val="64705"/>
              </a:srgbClr>
            </a:outerShdw>
          </a:effectLst>
        </p:spPr>
      </p:pic>
      <p:pic>
        <p:nvPicPr>
          <p:cNvPr id="333" name="Google Shape;333;p16"/>
          <p:cNvPicPr preferRelativeResize="0"/>
          <p:nvPr/>
        </p:nvPicPr>
        <p:blipFill rotWithShape="1">
          <a:blip r:embed="rId4">
            <a:alphaModFix/>
          </a:blip>
          <a:srcRect b="0" l="0" r="0" t="0"/>
          <a:stretch/>
        </p:blipFill>
        <p:spPr>
          <a:xfrm>
            <a:off x="6445358" y="2614511"/>
            <a:ext cx="4889460" cy="3667988"/>
          </a:xfrm>
          <a:prstGeom prst="rect">
            <a:avLst/>
          </a:prstGeom>
          <a:noFill/>
          <a:ln>
            <a:noFill/>
          </a:ln>
          <a:effectLst>
            <a:outerShdw blurRad="292100" rotWithShape="0" algn="tl" dir="2700000" dist="139700">
              <a:srgbClr val="333333">
                <a:alpha val="64705"/>
              </a:srgbClr>
            </a:outerShdw>
          </a:effectLst>
        </p:spPr>
      </p:pic>
      <p:sp>
        <p:nvSpPr>
          <p:cNvPr id="334" name="Google Shape;334;p16"/>
          <p:cNvSpPr txBox="1"/>
          <p:nvPr/>
        </p:nvSpPr>
        <p:spPr>
          <a:xfrm>
            <a:off x="8553621" y="6005500"/>
            <a:ext cx="25930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Times New Roman"/>
                <a:ea typeface="Times New Roman"/>
                <a:cs typeface="Times New Roman"/>
                <a:sym typeface="Times New Roman"/>
              </a:rPr>
              <a:t>Source: Ecological Landscape Alliance</a:t>
            </a:r>
            <a:endParaRPr/>
          </a:p>
        </p:txBody>
      </p:sp>
      <p:pic>
        <p:nvPicPr>
          <p:cNvPr id="335" name="Google Shape;335;p16"/>
          <p:cNvPicPr preferRelativeResize="0"/>
          <p:nvPr/>
        </p:nvPicPr>
        <p:blipFill rotWithShape="1">
          <a:blip r:embed="rId5">
            <a:alphaModFix/>
          </a:blip>
          <a:srcRect b="0" l="0" r="0" t="0"/>
          <a:stretch/>
        </p:blipFill>
        <p:spPr>
          <a:xfrm>
            <a:off x="3090376" y="864973"/>
            <a:ext cx="5799712" cy="256402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7"/>
          <p:cNvSpPr txBox="1"/>
          <p:nvPr>
            <p:ph type="title"/>
          </p:nvPr>
        </p:nvSpPr>
        <p:spPr>
          <a:xfrm>
            <a:off x="286106" y="173038"/>
            <a:ext cx="11293445"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SzPts val="4000"/>
              <a:buFont typeface="Calibri"/>
              <a:buNone/>
            </a:pPr>
            <a:r>
              <a:rPr lang="en-US">
                <a:solidFill>
                  <a:schemeClr val="dk2"/>
                </a:solidFill>
              </a:rPr>
              <a:t>Structural Practice – </a:t>
            </a:r>
            <a:r>
              <a:rPr lang="en-US">
                <a:solidFill>
                  <a:schemeClr val="accent1"/>
                </a:solidFill>
              </a:rPr>
              <a:t>Rain Gardens</a:t>
            </a:r>
            <a:br>
              <a:rPr lang="en-US">
                <a:solidFill>
                  <a:srgbClr val="287A51"/>
                </a:solidFill>
              </a:rPr>
            </a:br>
            <a:r>
              <a:rPr b="0" lang="en-US" sz="3600">
                <a:solidFill>
                  <a:schemeClr val="dk1"/>
                </a:solidFill>
              </a:rPr>
              <a:t>A smaller, residential bioretention cell</a:t>
            </a:r>
            <a:endParaRPr/>
          </a:p>
        </p:txBody>
      </p:sp>
      <p:pic>
        <p:nvPicPr>
          <p:cNvPr id="342" name="Google Shape;342;p17"/>
          <p:cNvPicPr preferRelativeResize="0"/>
          <p:nvPr/>
        </p:nvPicPr>
        <p:blipFill rotWithShape="1">
          <a:blip r:embed="rId3">
            <a:alphaModFix/>
          </a:blip>
          <a:srcRect b="0" l="0" r="0" t="0"/>
          <a:stretch/>
        </p:blipFill>
        <p:spPr>
          <a:xfrm>
            <a:off x="286106" y="1986211"/>
            <a:ext cx="11640805" cy="4017416"/>
          </a:xfrm>
          <a:prstGeom prst="rect">
            <a:avLst/>
          </a:prstGeom>
          <a:noFill/>
          <a:ln>
            <a:noFill/>
          </a:ln>
        </p:spPr>
      </p:pic>
      <p:sp>
        <p:nvSpPr>
          <p:cNvPr id="343" name="Google Shape;343;p17"/>
          <p:cNvSpPr txBox="1"/>
          <p:nvPr/>
        </p:nvSpPr>
        <p:spPr>
          <a:xfrm>
            <a:off x="5444361" y="6003627"/>
            <a:ext cx="6461533"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Calibri"/>
                <a:ea typeface="Calibri"/>
                <a:cs typeface="Calibri"/>
                <a:sym typeface="Calibri"/>
              </a:rPr>
              <a:t>Source: Louisville and Jefferson County Metropolitan Sewer District</a:t>
            </a:r>
            <a:endParaRPr/>
          </a:p>
        </p:txBody>
      </p:sp>
      <p:sp>
        <p:nvSpPr>
          <p:cNvPr id="344" name="Google Shape;344;p17"/>
          <p:cNvSpPr txBox="1"/>
          <p:nvPr/>
        </p:nvSpPr>
        <p:spPr>
          <a:xfrm>
            <a:off x="265090" y="1396314"/>
            <a:ext cx="118074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Shallow, vegetated basins that collect and absorb runoff from rooftops, sidewalks, driveways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8"/>
          <p:cNvSpPr txBox="1"/>
          <p:nvPr>
            <p:ph type="title"/>
          </p:nvPr>
        </p:nvSpPr>
        <p:spPr>
          <a:xfrm>
            <a:off x="368625" y="88298"/>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Rain Gardens</a:t>
            </a:r>
            <a:endParaRPr/>
          </a:p>
        </p:txBody>
      </p:sp>
      <p:sp>
        <p:nvSpPr>
          <p:cNvPr id="351" name="Google Shape;351;p18"/>
          <p:cNvSpPr txBox="1"/>
          <p:nvPr>
            <p:ph idx="1" type="body"/>
          </p:nvPr>
        </p:nvSpPr>
        <p:spPr>
          <a:xfrm>
            <a:off x="368625" y="902525"/>
            <a:ext cx="5483304"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u="sng">
                <a:solidFill>
                  <a:schemeClr val="dk2"/>
                </a:solidFill>
              </a:rPr>
              <a:t>Pros</a:t>
            </a:r>
            <a:r>
              <a:rPr b="1" lang="en-US" sz="2960">
                <a:solidFill>
                  <a:schemeClr val="dk2"/>
                </a:solidFill>
              </a:rPr>
              <a:t>:</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Stormwater infiltration reduces volume of runoff </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Diminish peak discharges to waterways</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Remove substantial percentages of pollutants (bacteria, organics, suspended solids, nutrients)</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Flexible to suit space</a:t>
            </a:r>
            <a:endParaRPr/>
          </a:p>
        </p:txBody>
      </p:sp>
      <p:sp>
        <p:nvSpPr>
          <p:cNvPr id="352" name="Google Shape;352;p18"/>
          <p:cNvSpPr txBox="1"/>
          <p:nvPr>
            <p:ph idx="2" type="body"/>
          </p:nvPr>
        </p:nvSpPr>
        <p:spPr>
          <a:xfrm>
            <a:off x="6246424" y="928108"/>
            <a:ext cx="5676398" cy="51980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u="sng">
                <a:solidFill>
                  <a:schemeClr val="dk2"/>
                </a:solidFill>
              </a:rPr>
              <a:t>Cons</a:t>
            </a:r>
            <a:r>
              <a:rPr b="1" lang="en-US" sz="2960">
                <a:solidFill>
                  <a:schemeClr val="dk2"/>
                </a:solidFill>
              </a:rPr>
              <a:t>:</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Require proper design &amp; some maintenance (weeding, replacement of dead plants)</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Require buy-in of homeowners and willingness to install in private lawns</a:t>
            </a:r>
            <a:endParaRPr/>
          </a:p>
          <a:p>
            <a:pPr indent="-342900" lvl="0" marL="342900" rtl="0" algn="l">
              <a:lnSpc>
                <a:spcPct val="90000"/>
              </a:lnSpc>
              <a:spcBef>
                <a:spcPts val="592"/>
              </a:spcBef>
              <a:spcAft>
                <a:spcPts val="0"/>
              </a:spcAft>
              <a:buClr>
                <a:schemeClr val="dk1"/>
              </a:buClr>
              <a:buSzPts val="2960"/>
              <a:buFont typeface="Courier New"/>
              <a:buChar char="o"/>
            </a:pPr>
            <a:r>
              <a:rPr lang="en-US" sz="2960"/>
              <a:t>Limited impact unless have widespread use by multiple homeowners/businesses in the watershed</a:t>
            </a:r>
            <a:endParaRPr/>
          </a:p>
        </p:txBody>
      </p:sp>
      <p:sp>
        <p:nvSpPr>
          <p:cNvPr id="353" name="Google Shape;353;p18"/>
          <p:cNvSpPr txBox="1"/>
          <p:nvPr/>
        </p:nvSpPr>
        <p:spPr>
          <a:xfrm>
            <a:off x="5997039" y="5949538"/>
            <a:ext cx="58263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Source: USEPA </a:t>
            </a:r>
            <a:endParaRPr/>
          </a:p>
        </p:txBody>
      </p:sp>
      <p:cxnSp>
        <p:nvCxnSpPr>
          <p:cNvPr id="354" name="Google Shape;354;p18"/>
          <p:cNvCxnSpPr/>
          <p:nvPr/>
        </p:nvCxnSpPr>
        <p:spPr>
          <a:xfrm>
            <a:off x="6096000" y="902525"/>
            <a:ext cx="0" cy="4773881"/>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355" name="Google Shape;355;p18"/>
          <p:cNvPicPr preferRelativeResize="0"/>
          <p:nvPr/>
        </p:nvPicPr>
        <p:blipFill rotWithShape="1">
          <a:blip r:embed="rId3">
            <a:alphaModFix/>
          </a:blip>
          <a:srcRect b="0" l="0" r="0" t="0"/>
          <a:stretch/>
        </p:blipFill>
        <p:spPr>
          <a:xfrm>
            <a:off x="2576577" y="641267"/>
            <a:ext cx="705589" cy="705589"/>
          </a:xfrm>
          <a:prstGeom prst="rect">
            <a:avLst/>
          </a:prstGeom>
          <a:noFill/>
          <a:ln>
            <a:noFill/>
          </a:ln>
        </p:spPr>
      </p:pic>
      <p:pic>
        <p:nvPicPr>
          <p:cNvPr descr="A picture containing red, black&#10;&#10;Description automatically generated" id="356" name="Google Shape;356;p18"/>
          <p:cNvPicPr preferRelativeResize="0"/>
          <p:nvPr/>
        </p:nvPicPr>
        <p:blipFill rotWithShape="1">
          <a:blip r:embed="rId4">
            <a:alphaModFix/>
          </a:blip>
          <a:srcRect b="0" l="0" r="0" t="0"/>
          <a:stretch/>
        </p:blipFill>
        <p:spPr>
          <a:xfrm>
            <a:off x="8557041" y="684023"/>
            <a:ext cx="705590" cy="7055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9"/>
          <p:cNvSpPr txBox="1"/>
          <p:nvPr>
            <p:ph type="title"/>
          </p:nvPr>
        </p:nvSpPr>
        <p:spPr>
          <a:xfrm>
            <a:off x="612448" y="0"/>
            <a:ext cx="10967103" cy="196239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Stormwater Wetland</a:t>
            </a:r>
            <a:br>
              <a:rPr lang="en-US"/>
            </a:br>
            <a:r>
              <a:rPr b="0" lang="en-US" sz="2400">
                <a:solidFill>
                  <a:schemeClr val="dk1"/>
                </a:solidFill>
              </a:rPr>
              <a:t>Stormwater wetlands are constructed systems that mimic the functions of natural wetlands and use physical, chemical and biological processes to treat stormwater pollution.</a:t>
            </a:r>
            <a:endParaRPr/>
          </a:p>
        </p:txBody>
      </p:sp>
      <p:pic>
        <p:nvPicPr>
          <p:cNvPr id="363" name="Google Shape;363;p19"/>
          <p:cNvPicPr preferRelativeResize="0"/>
          <p:nvPr>
            <p:ph idx="1" type="body"/>
          </p:nvPr>
        </p:nvPicPr>
        <p:blipFill rotWithShape="1">
          <a:blip r:embed="rId3">
            <a:alphaModFix/>
          </a:blip>
          <a:srcRect b="0" l="0" r="0" t="0"/>
          <a:stretch/>
        </p:blipFill>
        <p:spPr>
          <a:xfrm>
            <a:off x="2312311" y="1543792"/>
            <a:ext cx="8346992" cy="46313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
          <p:cNvSpPr txBox="1"/>
          <p:nvPr>
            <p:ph type="title"/>
          </p:nvPr>
        </p:nvSpPr>
        <p:spPr>
          <a:xfrm>
            <a:off x="615297" y="30037"/>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Urban Water Quality BMPs</a:t>
            </a:r>
            <a:endParaRPr/>
          </a:p>
        </p:txBody>
      </p:sp>
      <p:sp>
        <p:nvSpPr>
          <p:cNvPr id="192" name="Google Shape;192;p2"/>
          <p:cNvSpPr txBox="1"/>
          <p:nvPr>
            <p:ph idx="1" type="body"/>
          </p:nvPr>
        </p:nvSpPr>
        <p:spPr>
          <a:xfrm>
            <a:off x="612775" y="1060230"/>
            <a:ext cx="10966450" cy="5767733"/>
          </a:xfrm>
          <a:prstGeom prst="rect">
            <a:avLst/>
          </a:prstGeom>
          <a:noFill/>
          <a:ln>
            <a:noFill/>
          </a:ln>
        </p:spPr>
        <p:txBody>
          <a:bodyPr anchorCtr="0" anchor="t" bIns="45700" lIns="91425" spcFirstLastPara="1" rIns="91425" wrap="square" tIns="45700">
            <a:spAutoFit/>
          </a:bodyPr>
          <a:lstStyle/>
          <a:p>
            <a:pPr indent="-342900" lvl="0" marL="342900" rtl="0" algn="l">
              <a:spcBef>
                <a:spcPts val="0"/>
              </a:spcBef>
              <a:spcAft>
                <a:spcPts val="0"/>
              </a:spcAft>
              <a:buClr>
                <a:schemeClr val="dk1"/>
              </a:buClr>
              <a:buSzPts val="2800"/>
              <a:buFont typeface="Arial"/>
              <a:buChar char="•"/>
            </a:pPr>
            <a:r>
              <a:rPr lang="en-US" sz="2800">
                <a:latin typeface="Calibri"/>
                <a:ea typeface="Calibri"/>
                <a:cs typeface="Calibri"/>
                <a:sym typeface="Calibri"/>
              </a:rPr>
              <a:t>Can reduce water pollutants:</a:t>
            </a:r>
            <a:endParaRPr/>
          </a:p>
          <a:p>
            <a:pPr indent="-285750" lvl="1" marL="685800" rtl="0" algn="l">
              <a:spcBef>
                <a:spcPts val="480"/>
              </a:spcBef>
              <a:spcAft>
                <a:spcPts val="0"/>
              </a:spcAft>
              <a:buClr>
                <a:schemeClr val="dk1"/>
              </a:buClr>
              <a:buSzPts val="2400"/>
              <a:buFont typeface="Calibri"/>
              <a:buChar char="-"/>
            </a:pPr>
            <a:r>
              <a:rPr lang="en-US" sz="2400">
                <a:latin typeface="Calibri"/>
                <a:ea typeface="Calibri"/>
                <a:cs typeface="Calibri"/>
                <a:sym typeface="Calibri"/>
              </a:rPr>
              <a:t>Soil/sediment</a:t>
            </a:r>
            <a:endParaRPr/>
          </a:p>
          <a:p>
            <a:pPr indent="-285750" lvl="1" marL="685800" rtl="0" algn="l">
              <a:spcBef>
                <a:spcPts val="480"/>
              </a:spcBef>
              <a:spcAft>
                <a:spcPts val="0"/>
              </a:spcAft>
              <a:buClr>
                <a:schemeClr val="dk1"/>
              </a:buClr>
              <a:buSzPts val="2400"/>
              <a:buFont typeface="Calibri"/>
              <a:buChar char="-"/>
            </a:pPr>
            <a:r>
              <a:rPr lang="en-US" sz="2400">
                <a:latin typeface="Calibri"/>
                <a:ea typeface="Calibri"/>
                <a:cs typeface="Calibri"/>
                <a:sym typeface="Calibri"/>
              </a:rPr>
              <a:t>Nutrients (nitrogen, phosphorus)</a:t>
            </a:r>
            <a:endParaRPr/>
          </a:p>
          <a:p>
            <a:pPr indent="-285750" lvl="1" marL="685800" rtl="0" algn="l">
              <a:spcBef>
                <a:spcPts val="480"/>
              </a:spcBef>
              <a:spcAft>
                <a:spcPts val="0"/>
              </a:spcAft>
              <a:buClr>
                <a:schemeClr val="dk1"/>
              </a:buClr>
              <a:buSzPts val="2400"/>
              <a:buFont typeface="Calibri"/>
              <a:buChar char="-"/>
            </a:pPr>
            <a:r>
              <a:rPr lang="en-US" sz="2400"/>
              <a:t>Organic materials</a:t>
            </a:r>
            <a:endParaRPr sz="2400">
              <a:latin typeface="Calibri"/>
              <a:ea typeface="Calibri"/>
              <a:cs typeface="Calibri"/>
              <a:sym typeface="Calibri"/>
            </a:endParaRPr>
          </a:p>
          <a:p>
            <a:pPr indent="-285750" lvl="1" marL="685800" rtl="0" algn="l">
              <a:spcBef>
                <a:spcPts val="480"/>
              </a:spcBef>
              <a:spcAft>
                <a:spcPts val="0"/>
              </a:spcAft>
              <a:buClr>
                <a:schemeClr val="dk1"/>
              </a:buClr>
              <a:buSzPts val="2400"/>
              <a:buFont typeface="Calibri"/>
              <a:buChar char="-"/>
            </a:pPr>
            <a:r>
              <a:rPr lang="en-US" sz="2400">
                <a:latin typeface="Calibri"/>
                <a:ea typeface="Calibri"/>
                <a:cs typeface="Calibri"/>
                <a:sym typeface="Calibri"/>
              </a:rPr>
              <a:t>Oil/Gre</a:t>
            </a:r>
            <a:r>
              <a:rPr lang="en-US" sz="2400"/>
              <a:t>ase/Hydrocarbons</a:t>
            </a:r>
            <a:endParaRPr sz="2400">
              <a:latin typeface="Calibri"/>
              <a:ea typeface="Calibri"/>
              <a:cs typeface="Calibri"/>
              <a:sym typeface="Calibri"/>
            </a:endParaRPr>
          </a:p>
          <a:p>
            <a:pPr indent="-285750" lvl="1" marL="685800" rtl="0" algn="l">
              <a:spcBef>
                <a:spcPts val="480"/>
              </a:spcBef>
              <a:spcAft>
                <a:spcPts val="0"/>
              </a:spcAft>
              <a:buClr>
                <a:schemeClr val="dk1"/>
              </a:buClr>
              <a:buSzPts val="2400"/>
              <a:buFont typeface="Calibri"/>
              <a:buChar char="-"/>
            </a:pPr>
            <a:r>
              <a:rPr lang="en-US" sz="2400">
                <a:latin typeface="Calibri"/>
                <a:ea typeface="Calibri"/>
                <a:cs typeface="Calibri"/>
                <a:sym typeface="Calibri"/>
              </a:rPr>
              <a:t>Chemical pesticides and herbicides</a:t>
            </a:r>
            <a:endParaRPr/>
          </a:p>
          <a:p>
            <a:pPr indent="-285750" lvl="1" marL="685800" rtl="0" algn="l">
              <a:spcBef>
                <a:spcPts val="480"/>
              </a:spcBef>
              <a:spcAft>
                <a:spcPts val="0"/>
              </a:spcAft>
              <a:buClr>
                <a:schemeClr val="dk1"/>
              </a:buClr>
              <a:buSzPts val="2400"/>
              <a:buFont typeface="Calibri"/>
              <a:buChar char="-"/>
            </a:pPr>
            <a:r>
              <a:rPr lang="en-US" sz="2400">
                <a:latin typeface="Calibri"/>
                <a:ea typeface="Calibri"/>
                <a:cs typeface="Calibri"/>
                <a:sym typeface="Calibri"/>
              </a:rPr>
              <a:t>Bacteria/pathogens</a:t>
            </a:r>
            <a:endParaRPr/>
          </a:p>
          <a:p>
            <a:pPr indent="-285750" lvl="1" marL="685800" rtl="0" algn="l">
              <a:spcBef>
                <a:spcPts val="480"/>
              </a:spcBef>
              <a:spcAft>
                <a:spcPts val="0"/>
              </a:spcAft>
              <a:buClr>
                <a:schemeClr val="dk1"/>
              </a:buClr>
              <a:buSzPts val="2400"/>
              <a:buFont typeface="Calibri"/>
              <a:buChar char="-"/>
            </a:pPr>
            <a:r>
              <a:rPr lang="en-US" sz="2400"/>
              <a:t>Metals</a:t>
            </a:r>
            <a:endParaRPr sz="2400">
              <a:latin typeface="Calibri"/>
              <a:ea typeface="Calibri"/>
              <a:cs typeface="Calibri"/>
              <a:sym typeface="Calibri"/>
            </a:endParaRPr>
          </a:p>
          <a:p>
            <a:pPr indent="-342900" lvl="0" marL="342900" rtl="0" algn="l">
              <a:spcBef>
                <a:spcPts val="560"/>
              </a:spcBef>
              <a:spcAft>
                <a:spcPts val="0"/>
              </a:spcAft>
              <a:buClr>
                <a:schemeClr val="dk1"/>
              </a:buClr>
              <a:buSzPts val="2800"/>
              <a:buChar char="•"/>
            </a:pPr>
            <a:r>
              <a:rPr lang="en-US" sz="2800"/>
              <a:t>Help regulate stream flows by slowing runoff/reduces flooding</a:t>
            </a:r>
            <a:endParaRPr/>
          </a:p>
          <a:p>
            <a:pPr indent="-342900" lvl="0" marL="342900" rtl="0" algn="l">
              <a:spcBef>
                <a:spcPts val="560"/>
              </a:spcBef>
              <a:spcAft>
                <a:spcPts val="0"/>
              </a:spcAft>
              <a:buClr>
                <a:schemeClr val="dk1"/>
              </a:buClr>
              <a:buSzPts val="2800"/>
              <a:buChar char="•"/>
            </a:pPr>
            <a:r>
              <a:rPr lang="en-US" sz="2800">
                <a:latin typeface="Calibri"/>
                <a:ea typeface="Calibri"/>
                <a:cs typeface="Calibri"/>
                <a:sym typeface="Calibri"/>
              </a:rPr>
              <a:t>Improve riparian habitat</a:t>
            </a:r>
            <a:endParaRPr/>
          </a:p>
          <a:p>
            <a:pPr indent="-342900" lvl="0" marL="342900" rtl="0" algn="l">
              <a:spcBef>
                <a:spcPts val="560"/>
              </a:spcBef>
              <a:spcAft>
                <a:spcPts val="0"/>
              </a:spcAft>
              <a:buClr>
                <a:schemeClr val="dk1"/>
              </a:buClr>
              <a:buSzPts val="2800"/>
              <a:buChar char="•"/>
            </a:pPr>
            <a:r>
              <a:rPr lang="en-US" sz="2800"/>
              <a:t>Improve aesthetics (combat erosion, add vegetation, create shade)</a:t>
            </a:r>
            <a:endParaRPr sz="2800">
              <a:latin typeface="Calibri"/>
              <a:ea typeface="Calibri"/>
              <a:cs typeface="Calibri"/>
              <a:sym typeface="Calibri"/>
            </a:endParaRPr>
          </a:p>
          <a:p>
            <a:pPr indent="-82550" lvl="0" marL="285750" rtl="0" algn="l">
              <a:spcBef>
                <a:spcPts val="640"/>
              </a:spcBef>
              <a:spcAft>
                <a:spcPts val="0"/>
              </a:spcAft>
              <a:buClr>
                <a:schemeClr val="dk1"/>
              </a:buClr>
              <a:buSzPts val="3200"/>
              <a:buFont typeface="Calibri"/>
              <a:buNone/>
            </a:pPr>
            <a:r>
              <a:t/>
            </a:r>
            <a:endParaRPr/>
          </a:p>
        </p:txBody>
      </p:sp>
      <p:pic>
        <p:nvPicPr>
          <p:cNvPr id="193" name="Google Shape;193;p2"/>
          <p:cNvPicPr preferRelativeResize="0"/>
          <p:nvPr/>
        </p:nvPicPr>
        <p:blipFill rotWithShape="1">
          <a:blip r:embed="rId3">
            <a:alphaModFix/>
          </a:blip>
          <a:srcRect b="0" l="0" r="0" t="0"/>
          <a:stretch/>
        </p:blipFill>
        <p:spPr>
          <a:xfrm>
            <a:off x="6451799" y="1173037"/>
            <a:ext cx="4958613" cy="319708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0"/>
          <p:cNvSpPr txBox="1"/>
          <p:nvPr>
            <p:ph type="title"/>
          </p:nvPr>
        </p:nvSpPr>
        <p:spPr>
          <a:xfrm>
            <a:off x="612447"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Stormwater Wetlands</a:t>
            </a:r>
            <a:endParaRPr/>
          </a:p>
        </p:txBody>
      </p:sp>
      <p:sp>
        <p:nvSpPr>
          <p:cNvPr id="370" name="Google Shape;370;p20"/>
          <p:cNvSpPr txBox="1"/>
          <p:nvPr/>
        </p:nvSpPr>
        <p:spPr>
          <a:xfrm>
            <a:off x="5260769" y="1258784"/>
            <a:ext cx="511826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400">
                <a:solidFill>
                  <a:schemeClr val="dk1"/>
                </a:solidFill>
                <a:latin typeface="Calibri"/>
                <a:ea typeface="Calibri"/>
                <a:cs typeface="Calibri"/>
                <a:sym typeface="Calibri"/>
              </a:rPr>
              <a:t>McConnell Springs stormwater wetland in Lexington helps improve stormwater quality, while providing community education.</a:t>
            </a:r>
            <a:endParaRPr/>
          </a:p>
        </p:txBody>
      </p:sp>
      <p:pic>
        <p:nvPicPr>
          <p:cNvPr id="371" name="Google Shape;371;p20"/>
          <p:cNvPicPr preferRelativeResize="0"/>
          <p:nvPr/>
        </p:nvPicPr>
        <p:blipFill rotWithShape="1">
          <a:blip r:embed="rId3">
            <a:alphaModFix/>
          </a:blip>
          <a:srcRect b="0" l="0" r="0" t="0"/>
          <a:stretch/>
        </p:blipFill>
        <p:spPr>
          <a:xfrm>
            <a:off x="1664284" y="4000871"/>
            <a:ext cx="621846" cy="621846"/>
          </a:xfrm>
          <a:prstGeom prst="rect">
            <a:avLst/>
          </a:prstGeom>
          <a:noFill/>
          <a:ln>
            <a:noFill/>
          </a:ln>
        </p:spPr>
      </p:pic>
      <p:pic>
        <p:nvPicPr>
          <p:cNvPr descr="A close up of a logo&#10;&#10;Description automatically generated" id="372" name="Google Shape;372;p20"/>
          <p:cNvPicPr preferRelativeResize="0"/>
          <p:nvPr/>
        </p:nvPicPr>
        <p:blipFill rotWithShape="1">
          <a:blip r:embed="rId4">
            <a:alphaModFix/>
          </a:blip>
          <a:srcRect b="0" l="0" r="0" t="0"/>
          <a:stretch/>
        </p:blipFill>
        <p:spPr>
          <a:xfrm>
            <a:off x="1754436" y="4754192"/>
            <a:ext cx="420260" cy="702981"/>
          </a:xfrm>
          <a:prstGeom prst="rect">
            <a:avLst/>
          </a:prstGeom>
          <a:noFill/>
          <a:ln>
            <a:noFill/>
          </a:ln>
        </p:spPr>
      </p:pic>
      <p:sp>
        <p:nvSpPr>
          <p:cNvPr id="373" name="Google Shape;373;p20"/>
          <p:cNvSpPr txBox="1"/>
          <p:nvPr/>
        </p:nvSpPr>
        <p:spPr>
          <a:xfrm>
            <a:off x="2557020" y="4220731"/>
            <a:ext cx="340395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p:txBody>
      </p:sp>
      <p:sp>
        <p:nvSpPr>
          <p:cNvPr id="374" name="Google Shape;374;p20"/>
          <p:cNvSpPr txBox="1"/>
          <p:nvPr>
            <p:ph idx="1" type="body"/>
          </p:nvPr>
        </p:nvSpPr>
        <p:spPr>
          <a:xfrm>
            <a:off x="5656613" y="3778466"/>
            <a:ext cx="5486400" cy="215097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a:solidFill>
                  <a:schemeClr val="dk2"/>
                </a:solidFill>
              </a:rPr>
              <a:t>Pollutants Addressed:</a:t>
            </a:r>
            <a:r>
              <a:rPr b="1" lang="en-US"/>
              <a:t> </a:t>
            </a:r>
            <a:r>
              <a:rPr lang="en-US">
                <a:solidFill>
                  <a:schemeClr val="accent1"/>
                </a:solidFill>
              </a:rPr>
              <a:t>Sediment, Suspended Solids, Metals, Nutrients, Pathogens, Temperature</a:t>
            </a:r>
            <a:endParaRPr/>
          </a:p>
          <a:p>
            <a:pPr indent="0" lvl="0" marL="0" rtl="0" algn="l">
              <a:spcBef>
                <a:spcPts val="640"/>
              </a:spcBef>
              <a:spcAft>
                <a:spcPts val="0"/>
              </a:spcAft>
              <a:buClr>
                <a:schemeClr val="dk1"/>
              </a:buClr>
              <a:buSzPts val="3200"/>
              <a:buNone/>
            </a:pPr>
            <a:r>
              <a:t/>
            </a:r>
            <a:endParaRPr/>
          </a:p>
        </p:txBody>
      </p:sp>
      <p:pic>
        <p:nvPicPr>
          <p:cNvPr id="375" name="Google Shape;375;p20"/>
          <p:cNvPicPr preferRelativeResize="0"/>
          <p:nvPr/>
        </p:nvPicPr>
        <p:blipFill rotWithShape="1">
          <a:blip r:embed="rId5">
            <a:alphaModFix/>
          </a:blip>
          <a:srcRect b="0" l="0" r="0" t="0"/>
          <a:stretch/>
        </p:blipFill>
        <p:spPr>
          <a:xfrm>
            <a:off x="612447" y="866294"/>
            <a:ext cx="4033694" cy="3021604"/>
          </a:xfrm>
          <a:prstGeom prst="rect">
            <a:avLst/>
          </a:prstGeom>
          <a:noFill/>
          <a:ln>
            <a:noFill/>
          </a:ln>
          <a:effectLst>
            <a:outerShdw blurRad="292100" rotWithShape="0" algn="tl" dir="2700000" dist="139700">
              <a:srgbClr val="333333">
                <a:alpha val="64705"/>
              </a:srgbClr>
            </a:outerShdw>
          </a:effectLst>
        </p:spPr>
      </p:pic>
      <p:pic>
        <p:nvPicPr>
          <p:cNvPr id="376" name="Google Shape;376;p20"/>
          <p:cNvPicPr preferRelativeResize="0"/>
          <p:nvPr/>
        </p:nvPicPr>
        <p:blipFill rotWithShape="1">
          <a:blip r:embed="rId6">
            <a:alphaModFix/>
          </a:blip>
          <a:srcRect b="0" l="0" r="0" t="0"/>
          <a:stretch/>
        </p:blipFill>
        <p:spPr>
          <a:xfrm>
            <a:off x="1737813" y="5588648"/>
            <a:ext cx="627942" cy="6218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1"/>
          <p:cNvSpPr txBox="1"/>
          <p:nvPr>
            <p:ph type="title"/>
          </p:nvPr>
        </p:nvSpPr>
        <p:spPr>
          <a:xfrm>
            <a:off x="377893" y="155885"/>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Stormwater Wetlands</a:t>
            </a:r>
            <a:endParaRPr/>
          </a:p>
        </p:txBody>
      </p:sp>
      <p:sp>
        <p:nvSpPr>
          <p:cNvPr id="383" name="Google Shape;383;p21"/>
          <p:cNvSpPr txBox="1"/>
          <p:nvPr>
            <p:ph idx="1" type="body"/>
          </p:nvPr>
        </p:nvSpPr>
        <p:spPr>
          <a:xfrm>
            <a:off x="368625" y="1128154"/>
            <a:ext cx="5483304"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lnSpc>
                <a:spcPct val="90000"/>
              </a:lnSpc>
              <a:spcBef>
                <a:spcPts val="560"/>
              </a:spcBef>
              <a:spcAft>
                <a:spcPts val="0"/>
              </a:spcAft>
              <a:buClr>
                <a:schemeClr val="dk1"/>
              </a:buClr>
              <a:buSzPts val="2800"/>
              <a:buFont typeface="Courier New"/>
              <a:buChar char="o"/>
            </a:pPr>
            <a:r>
              <a:rPr lang="en-US"/>
              <a:t>Removes multiple pollutants</a:t>
            </a:r>
            <a:endParaRPr/>
          </a:p>
          <a:p>
            <a:pPr indent="-342900" lvl="0" marL="342900" rtl="0" algn="l">
              <a:lnSpc>
                <a:spcPct val="90000"/>
              </a:lnSpc>
              <a:spcBef>
                <a:spcPts val="560"/>
              </a:spcBef>
              <a:spcAft>
                <a:spcPts val="0"/>
              </a:spcAft>
              <a:buClr>
                <a:schemeClr val="dk1"/>
              </a:buClr>
              <a:buSzPts val="2800"/>
              <a:buFont typeface="Courier New"/>
              <a:buChar char="o"/>
            </a:pPr>
            <a:r>
              <a:rPr lang="en-US"/>
              <a:t>Best BMP design for max TSS, nitrogen and phosphorus removal, while also reducing volume</a:t>
            </a:r>
            <a:endParaRPr/>
          </a:p>
          <a:p>
            <a:pPr indent="-342900" lvl="0" marL="342900" rtl="0" algn="l">
              <a:lnSpc>
                <a:spcPct val="90000"/>
              </a:lnSpc>
              <a:spcBef>
                <a:spcPts val="560"/>
              </a:spcBef>
              <a:spcAft>
                <a:spcPts val="0"/>
              </a:spcAft>
              <a:buClr>
                <a:schemeClr val="dk1"/>
              </a:buClr>
              <a:buSzPts val="2800"/>
              <a:buFont typeface="Courier New"/>
              <a:buChar char="o"/>
            </a:pPr>
            <a:r>
              <a:rPr lang="en-US"/>
              <a:t>Aesthetically pleasing when maintained</a:t>
            </a:r>
            <a:endParaRPr/>
          </a:p>
          <a:p>
            <a:pPr indent="-342900" lvl="0" marL="342900" rtl="0" algn="l">
              <a:lnSpc>
                <a:spcPct val="90000"/>
              </a:lnSpc>
              <a:spcBef>
                <a:spcPts val="560"/>
              </a:spcBef>
              <a:spcAft>
                <a:spcPts val="0"/>
              </a:spcAft>
              <a:buClr>
                <a:schemeClr val="dk1"/>
              </a:buClr>
              <a:buSzPts val="2800"/>
              <a:buFont typeface="Courier New"/>
              <a:buChar char="o"/>
            </a:pPr>
            <a:r>
              <a:rPr lang="en-US"/>
              <a:t>Can provide excellent wildlife and waterfowl habitat</a:t>
            </a:r>
            <a:endParaRPr/>
          </a:p>
        </p:txBody>
      </p:sp>
      <p:sp>
        <p:nvSpPr>
          <p:cNvPr id="384" name="Google Shape;384;p21"/>
          <p:cNvSpPr txBox="1"/>
          <p:nvPr>
            <p:ph idx="2" type="body"/>
          </p:nvPr>
        </p:nvSpPr>
        <p:spPr>
          <a:xfrm>
            <a:off x="6420553" y="1128154"/>
            <a:ext cx="5534639" cy="51571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lnSpc>
                <a:spcPct val="90000"/>
              </a:lnSpc>
              <a:spcBef>
                <a:spcPts val="560"/>
              </a:spcBef>
              <a:spcAft>
                <a:spcPts val="0"/>
              </a:spcAft>
              <a:buClr>
                <a:schemeClr val="dk1"/>
              </a:buClr>
              <a:buSzPts val="2800"/>
              <a:buFont typeface="Courier New"/>
              <a:buChar char="o"/>
            </a:pPr>
            <a:r>
              <a:rPr lang="en-US"/>
              <a:t>Occupies more land than detention basins and other BMPs</a:t>
            </a:r>
            <a:endParaRPr/>
          </a:p>
          <a:p>
            <a:pPr indent="-342900" lvl="0" marL="342900" rtl="0" algn="l">
              <a:lnSpc>
                <a:spcPct val="90000"/>
              </a:lnSpc>
              <a:spcBef>
                <a:spcPts val="560"/>
              </a:spcBef>
              <a:spcAft>
                <a:spcPts val="0"/>
              </a:spcAft>
              <a:buClr>
                <a:schemeClr val="dk1"/>
              </a:buClr>
              <a:buSzPts val="2800"/>
              <a:buFont typeface="Courier New"/>
              <a:buChar char="o"/>
            </a:pPr>
            <a:r>
              <a:rPr lang="en-US"/>
              <a:t>Needs to have critical water balance to function properly</a:t>
            </a:r>
            <a:endParaRPr/>
          </a:p>
          <a:p>
            <a:pPr indent="-342900" lvl="0" marL="342900" rtl="0" algn="l">
              <a:lnSpc>
                <a:spcPct val="90000"/>
              </a:lnSpc>
              <a:spcBef>
                <a:spcPts val="560"/>
              </a:spcBef>
              <a:spcAft>
                <a:spcPts val="0"/>
              </a:spcAft>
              <a:buClr>
                <a:schemeClr val="dk1"/>
              </a:buClr>
              <a:buSzPts val="2800"/>
              <a:buFont typeface="Courier New"/>
              <a:buChar char="o"/>
            </a:pPr>
            <a:r>
              <a:rPr lang="en-US"/>
              <a:t>Can be colonized by invasive species that outcompete native wetland plants</a:t>
            </a:r>
            <a:endParaRPr/>
          </a:p>
          <a:p>
            <a:pPr indent="-342900" lvl="0" marL="342900" rtl="0" algn="l">
              <a:lnSpc>
                <a:spcPct val="90000"/>
              </a:lnSpc>
              <a:spcBef>
                <a:spcPts val="560"/>
              </a:spcBef>
              <a:spcAft>
                <a:spcPts val="0"/>
              </a:spcAft>
              <a:buClr>
                <a:schemeClr val="dk1"/>
              </a:buClr>
              <a:buSzPts val="2800"/>
              <a:buFont typeface="Courier New"/>
              <a:buChar char="o"/>
            </a:pPr>
            <a:r>
              <a:rPr lang="en-US"/>
              <a:t>Nutrient and sediment loading can create algae and aesthetic problems</a:t>
            </a:r>
            <a:endParaRPr/>
          </a:p>
          <a:p>
            <a:pPr indent="-165100" lvl="0" marL="342900" rtl="0" algn="l">
              <a:lnSpc>
                <a:spcPct val="90000"/>
              </a:lnSpc>
              <a:spcBef>
                <a:spcPts val="560"/>
              </a:spcBef>
              <a:spcAft>
                <a:spcPts val="0"/>
              </a:spcAft>
              <a:buClr>
                <a:schemeClr val="dk1"/>
              </a:buClr>
              <a:buSzPts val="2800"/>
              <a:buFont typeface="Courier New"/>
              <a:buNone/>
            </a:pPr>
            <a:r>
              <a:t/>
            </a:r>
            <a:endParaRPr/>
          </a:p>
        </p:txBody>
      </p:sp>
      <p:sp>
        <p:nvSpPr>
          <p:cNvPr id="385" name="Google Shape;385;p21"/>
          <p:cNvSpPr txBox="1"/>
          <p:nvPr/>
        </p:nvSpPr>
        <p:spPr>
          <a:xfrm>
            <a:off x="5997039" y="5949538"/>
            <a:ext cx="58263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Source: USEPA </a:t>
            </a:r>
            <a:endParaRPr/>
          </a:p>
        </p:txBody>
      </p:sp>
      <p:cxnSp>
        <p:nvCxnSpPr>
          <p:cNvPr id="386" name="Google Shape;386;p21"/>
          <p:cNvCxnSpPr/>
          <p:nvPr/>
        </p:nvCxnSpPr>
        <p:spPr>
          <a:xfrm>
            <a:off x="6025100" y="1128156"/>
            <a:ext cx="0" cy="482138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387" name="Google Shape;387;p21"/>
          <p:cNvPicPr preferRelativeResize="0"/>
          <p:nvPr/>
        </p:nvPicPr>
        <p:blipFill rotWithShape="1">
          <a:blip r:embed="rId3">
            <a:alphaModFix/>
          </a:blip>
          <a:srcRect b="0" l="0" r="0" t="0"/>
          <a:stretch/>
        </p:blipFill>
        <p:spPr>
          <a:xfrm>
            <a:off x="2574737" y="774557"/>
            <a:ext cx="701101" cy="707197"/>
          </a:xfrm>
          <a:prstGeom prst="rect">
            <a:avLst/>
          </a:prstGeom>
          <a:noFill/>
          <a:ln>
            <a:noFill/>
          </a:ln>
        </p:spPr>
      </p:pic>
      <p:pic>
        <p:nvPicPr>
          <p:cNvPr id="388" name="Google Shape;388;p21"/>
          <p:cNvPicPr preferRelativeResize="0"/>
          <p:nvPr/>
        </p:nvPicPr>
        <p:blipFill rotWithShape="1">
          <a:blip r:embed="rId4">
            <a:alphaModFix/>
          </a:blip>
          <a:srcRect b="0" l="0" r="0" t="0"/>
          <a:stretch/>
        </p:blipFill>
        <p:spPr>
          <a:xfrm>
            <a:off x="8559656" y="774556"/>
            <a:ext cx="701101" cy="707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2"/>
          <p:cNvSpPr txBox="1"/>
          <p:nvPr>
            <p:ph type="title"/>
          </p:nvPr>
        </p:nvSpPr>
        <p:spPr>
          <a:xfrm>
            <a:off x="368625" y="137200"/>
            <a:ext cx="11615083" cy="135731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4000"/>
              <a:buFont typeface="Avenir"/>
              <a:buNone/>
            </a:pPr>
            <a:r>
              <a:rPr lang="en-US" sz="4000">
                <a:solidFill>
                  <a:schemeClr val="accent6"/>
                </a:solidFill>
              </a:rPr>
              <a:t>Structural Practice – </a:t>
            </a:r>
            <a:r>
              <a:rPr lang="en-US" sz="4000">
                <a:solidFill>
                  <a:schemeClr val="accent1"/>
                </a:solidFill>
              </a:rPr>
              <a:t>Floodplain or Bankfull / </a:t>
            </a:r>
            <a:br>
              <a:rPr lang="en-US" sz="4000">
                <a:solidFill>
                  <a:schemeClr val="accent1"/>
                </a:solidFill>
              </a:rPr>
            </a:br>
            <a:r>
              <a:rPr lang="en-US" sz="4000">
                <a:solidFill>
                  <a:schemeClr val="accent1"/>
                </a:solidFill>
              </a:rPr>
              <a:t>Benchfull Wetlands</a:t>
            </a:r>
            <a:endParaRPr/>
          </a:p>
        </p:txBody>
      </p:sp>
      <p:sp>
        <p:nvSpPr>
          <p:cNvPr id="395" name="Google Shape;395;p22"/>
          <p:cNvSpPr txBox="1"/>
          <p:nvPr>
            <p:ph idx="1" type="body"/>
          </p:nvPr>
        </p:nvSpPr>
        <p:spPr>
          <a:xfrm>
            <a:off x="368625" y="1731962"/>
            <a:ext cx="5483304" cy="161538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590"/>
              <a:buNone/>
            </a:pPr>
            <a:r>
              <a:rPr lang="en-US" sz="2590"/>
              <a:t>Route overbank stream flows through large off-line wetland areas.  Provide stormwater storage, pollutant removal and habitat.</a:t>
            </a:r>
            <a:endParaRPr/>
          </a:p>
        </p:txBody>
      </p:sp>
      <p:sp>
        <p:nvSpPr>
          <p:cNvPr id="396" name="Google Shape;396;p22"/>
          <p:cNvSpPr txBox="1"/>
          <p:nvPr>
            <p:ph idx="2" type="body"/>
          </p:nvPr>
        </p:nvSpPr>
        <p:spPr>
          <a:xfrm>
            <a:off x="7405892" y="4837243"/>
            <a:ext cx="4605606" cy="16573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a:solidFill>
                  <a:schemeClr val="dk2"/>
                </a:solidFill>
                <a:latin typeface="Calibri"/>
                <a:ea typeface="Calibri"/>
                <a:cs typeface="Calibri"/>
                <a:sym typeface="Calibri"/>
              </a:rPr>
              <a:t>Pollutants Addressed:</a:t>
            </a:r>
            <a:endParaRPr/>
          </a:p>
          <a:p>
            <a:pPr indent="0" lvl="0" marL="0" rtl="0" algn="l">
              <a:lnSpc>
                <a:spcPct val="90000"/>
              </a:lnSpc>
              <a:spcBef>
                <a:spcPts val="592"/>
              </a:spcBef>
              <a:spcAft>
                <a:spcPts val="0"/>
              </a:spcAft>
              <a:buClr>
                <a:schemeClr val="accent1"/>
              </a:buClr>
              <a:buSzPts val="2960"/>
              <a:buNone/>
            </a:pPr>
            <a:r>
              <a:rPr lang="en-US" sz="2960">
                <a:solidFill>
                  <a:schemeClr val="accent1"/>
                </a:solidFill>
                <a:latin typeface="Calibri"/>
                <a:ea typeface="Calibri"/>
                <a:cs typeface="Calibri"/>
                <a:sym typeface="Calibri"/>
              </a:rPr>
              <a:t>Total suspended solids, nutrients, bacteria</a:t>
            </a:r>
            <a:endParaRPr/>
          </a:p>
        </p:txBody>
      </p:sp>
      <p:pic>
        <p:nvPicPr>
          <p:cNvPr id="397" name="Google Shape;397;p22"/>
          <p:cNvPicPr preferRelativeResize="0"/>
          <p:nvPr/>
        </p:nvPicPr>
        <p:blipFill rotWithShape="1">
          <a:blip r:embed="rId3">
            <a:alphaModFix/>
          </a:blip>
          <a:srcRect b="0" l="0" r="0" t="0"/>
          <a:stretch/>
        </p:blipFill>
        <p:spPr>
          <a:xfrm>
            <a:off x="7405892" y="1122665"/>
            <a:ext cx="4417483" cy="3313112"/>
          </a:xfrm>
          <a:prstGeom prst="rect">
            <a:avLst/>
          </a:prstGeom>
          <a:noFill/>
          <a:ln>
            <a:noFill/>
          </a:ln>
          <a:effectLst>
            <a:outerShdw blurRad="292100" rotWithShape="0" algn="tl" dir="2700000" dist="139700">
              <a:srgbClr val="333333">
                <a:alpha val="64705"/>
              </a:srgbClr>
            </a:outerShdw>
          </a:effectLst>
        </p:spPr>
      </p:pic>
      <p:sp>
        <p:nvSpPr>
          <p:cNvPr id="398" name="Google Shape;398;p22"/>
          <p:cNvSpPr txBox="1"/>
          <p:nvPr/>
        </p:nvSpPr>
        <p:spPr>
          <a:xfrm>
            <a:off x="7566228" y="4451844"/>
            <a:ext cx="425714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Sustainable Streams, LLC</a:t>
            </a:r>
            <a:endParaRPr/>
          </a:p>
        </p:txBody>
      </p:sp>
      <p:pic>
        <p:nvPicPr>
          <p:cNvPr id="399" name="Google Shape;399;p22"/>
          <p:cNvPicPr preferRelativeResize="0"/>
          <p:nvPr/>
        </p:nvPicPr>
        <p:blipFill rotWithShape="1">
          <a:blip r:embed="rId4">
            <a:alphaModFix/>
          </a:blip>
          <a:srcRect b="0" l="0" r="0" t="0"/>
          <a:stretch/>
        </p:blipFill>
        <p:spPr>
          <a:xfrm>
            <a:off x="519860" y="3510656"/>
            <a:ext cx="640767" cy="640767"/>
          </a:xfrm>
          <a:prstGeom prst="rect">
            <a:avLst/>
          </a:prstGeom>
          <a:noFill/>
          <a:ln>
            <a:noFill/>
          </a:ln>
        </p:spPr>
      </p:pic>
      <p:pic>
        <p:nvPicPr>
          <p:cNvPr descr="A close up of a logo&#10;&#10;Description automatically generated" id="400" name="Google Shape;400;p22"/>
          <p:cNvPicPr preferRelativeResize="0"/>
          <p:nvPr/>
        </p:nvPicPr>
        <p:blipFill rotWithShape="1">
          <a:blip r:embed="rId5">
            <a:alphaModFix/>
          </a:blip>
          <a:srcRect b="0" l="0" r="0" t="0"/>
          <a:stretch/>
        </p:blipFill>
        <p:spPr>
          <a:xfrm>
            <a:off x="590116" y="4260757"/>
            <a:ext cx="462899" cy="774305"/>
          </a:xfrm>
          <a:prstGeom prst="rect">
            <a:avLst/>
          </a:prstGeom>
          <a:noFill/>
          <a:ln>
            <a:noFill/>
          </a:ln>
        </p:spPr>
      </p:pic>
      <p:sp>
        <p:nvSpPr>
          <p:cNvPr id="401" name="Google Shape;401;p22"/>
          <p:cNvSpPr txBox="1"/>
          <p:nvPr/>
        </p:nvSpPr>
        <p:spPr>
          <a:xfrm>
            <a:off x="1408302" y="3554635"/>
            <a:ext cx="340395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 to High</a:t>
            </a:r>
            <a:endParaRPr/>
          </a:p>
        </p:txBody>
      </p:sp>
      <p:pic>
        <p:nvPicPr>
          <p:cNvPr id="402" name="Google Shape;402;p22"/>
          <p:cNvPicPr preferRelativeResize="0"/>
          <p:nvPr/>
        </p:nvPicPr>
        <p:blipFill rotWithShape="1">
          <a:blip r:embed="rId6">
            <a:alphaModFix/>
          </a:blip>
          <a:srcRect b="0" l="0" r="0" t="0"/>
          <a:stretch/>
        </p:blipFill>
        <p:spPr>
          <a:xfrm>
            <a:off x="602717" y="5179558"/>
            <a:ext cx="627942" cy="6218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3"/>
          <p:cNvSpPr txBox="1"/>
          <p:nvPr>
            <p:ph type="title"/>
          </p:nvPr>
        </p:nvSpPr>
        <p:spPr>
          <a:xfrm>
            <a:off x="557031"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Vegetated Swales / Bioswales</a:t>
            </a:r>
            <a:endParaRPr/>
          </a:p>
        </p:txBody>
      </p:sp>
      <p:sp>
        <p:nvSpPr>
          <p:cNvPr id="409" name="Google Shape;409;p23"/>
          <p:cNvSpPr txBox="1"/>
          <p:nvPr/>
        </p:nvSpPr>
        <p:spPr>
          <a:xfrm>
            <a:off x="7836507" y="4203507"/>
            <a:ext cx="4171584"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Calibri"/>
                <a:ea typeface="Calibri"/>
                <a:cs typeface="Calibri"/>
                <a:sym typeface="Calibri"/>
              </a:rPr>
              <a:t>University of Kentucky Bioswale, Ridgewater, LLC</a:t>
            </a:r>
            <a:endParaRPr/>
          </a:p>
          <a:p>
            <a:pPr indent="0" lvl="0" marL="0" marR="0" rtl="0" algn="r">
              <a:spcBef>
                <a:spcPts val="0"/>
              </a:spcBef>
              <a:spcAft>
                <a:spcPts val="0"/>
              </a:spcAft>
              <a:buNone/>
            </a:pPr>
            <a:r>
              <a:rPr lang="en-US" sz="1400">
                <a:solidFill>
                  <a:schemeClr val="dk1"/>
                </a:solidFill>
                <a:latin typeface="Calibri"/>
                <a:ea typeface="Calibri"/>
                <a:cs typeface="Calibri"/>
                <a:sym typeface="Calibri"/>
              </a:rPr>
              <a:t>Photo by Carol Lea Spence</a:t>
            </a:r>
            <a:endParaRPr/>
          </a:p>
          <a:p>
            <a:pPr indent="0" lvl="0" marL="0" marR="0" rtl="0" algn="r">
              <a:spcBef>
                <a:spcPts val="0"/>
              </a:spcBef>
              <a:spcAft>
                <a:spcPts val="0"/>
              </a:spcAft>
              <a:buNone/>
            </a:pPr>
            <a:r>
              <a:t/>
            </a:r>
            <a:endParaRPr sz="1400">
              <a:solidFill>
                <a:schemeClr val="dk1"/>
              </a:solidFill>
              <a:latin typeface="Calibri"/>
              <a:ea typeface="Calibri"/>
              <a:cs typeface="Calibri"/>
              <a:sym typeface="Calibri"/>
            </a:endParaRPr>
          </a:p>
        </p:txBody>
      </p:sp>
      <p:sp>
        <p:nvSpPr>
          <p:cNvPr id="410" name="Google Shape;410;p23"/>
          <p:cNvSpPr txBox="1"/>
          <p:nvPr/>
        </p:nvSpPr>
        <p:spPr>
          <a:xfrm>
            <a:off x="557031" y="993654"/>
            <a:ext cx="627128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Broad, shallow, natural or constructed channels with a dense stand of vegetation covering side slopes and bottom of channel.  Can include an engineered soil matrix and underdrain system.</a:t>
            </a:r>
            <a:endParaRPr/>
          </a:p>
        </p:txBody>
      </p:sp>
      <p:pic>
        <p:nvPicPr>
          <p:cNvPr id="411" name="Google Shape;411;p23"/>
          <p:cNvPicPr preferRelativeResize="0"/>
          <p:nvPr>
            <p:ph idx="1" type="body"/>
          </p:nvPr>
        </p:nvPicPr>
        <p:blipFill rotWithShape="1">
          <a:blip r:embed="rId3">
            <a:alphaModFix/>
          </a:blip>
          <a:srcRect b="0" l="0" r="0" t="0"/>
          <a:stretch/>
        </p:blipFill>
        <p:spPr>
          <a:xfrm>
            <a:off x="7077740" y="993654"/>
            <a:ext cx="4830797" cy="3209853"/>
          </a:xfrm>
          <a:prstGeom prst="rect">
            <a:avLst/>
          </a:prstGeom>
          <a:noFill/>
          <a:ln>
            <a:noFill/>
          </a:ln>
          <a:effectLst>
            <a:outerShdw blurRad="292100" rotWithShape="0" algn="tl" dir="2700000" dist="139700">
              <a:srgbClr val="333333">
                <a:alpha val="64705"/>
              </a:srgbClr>
            </a:outerShdw>
          </a:effectLst>
        </p:spPr>
      </p:pic>
      <p:pic>
        <p:nvPicPr>
          <p:cNvPr id="412" name="Google Shape;412;p23"/>
          <p:cNvPicPr preferRelativeResize="0"/>
          <p:nvPr/>
        </p:nvPicPr>
        <p:blipFill rotWithShape="1">
          <a:blip r:embed="rId4">
            <a:alphaModFix/>
          </a:blip>
          <a:srcRect b="0" l="0" r="0" t="0"/>
          <a:stretch/>
        </p:blipFill>
        <p:spPr>
          <a:xfrm>
            <a:off x="911905" y="3617578"/>
            <a:ext cx="640767" cy="640767"/>
          </a:xfrm>
          <a:prstGeom prst="rect">
            <a:avLst/>
          </a:prstGeom>
          <a:noFill/>
          <a:ln>
            <a:noFill/>
          </a:ln>
        </p:spPr>
      </p:pic>
      <p:pic>
        <p:nvPicPr>
          <p:cNvPr descr="A close up of a logo&#10;&#10;Description automatically generated" id="413" name="Google Shape;413;p23"/>
          <p:cNvPicPr preferRelativeResize="0"/>
          <p:nvPr/>
        </p:nvPicPr>
        <p:blipFill rotWithShape="1">
          <a:blip r:embed="rId5">
            <a:alphaModFix/>
          </a:blip>
          <a:srcRect b="0" l="0" r="0" t="0"/>
          <a:stretch/>
        </p:blipFill>
        <p:spPr>
          <a:xfrm>
            <a:off x="1000838" y="4352343"/>
            <a:ext cx="462899" cy="774305"/>
          </a:xfrm>
          <a:prstGeom prst="rect">
            <a:avLst/>
          </a:prstGeom>
          <a:noFill/>
          <a:ln>
            <a:noFill/>
          </a:ln>
        </p:spPr>
      </p:pic>
      <p:sp>
        <p:nvSpPr>
          <p:cNvPr id="414" name="Google Shape;414;p23"/>
          <p:cNvSpPr txBox="1"/>
          <p:nvPr/>
        </p:nvSpPr>
        <p:spPr>
          <a:xfrm>
            <a:off x="1802099" y="3660468"/>
            <a:ext cx="433158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p:txBody>
      </p:sp>
      <p:sp>
        <p:nvSpPr>
          <p:cNvPr id="415" name="Google Shape;415;p23"/>
          <p:cNvSpPr txBox="1"/>
          <p:nvPr/>
        </p:nvSpPr>
        <p:spPr>
          <a:xfrm>
            <a:off x="6892449" y="4942171"/>
            <a:ext cx="5031178" cy="1297991"/>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dk2"/>
              </a:buClr>
              <a:buSzPts val="2960"/>
              <a:buFont typeface="Arial"/>
              <a:buNone/>
            </a:pPr>
            <a:r>
              <a:rPr b="1" i="0" lang="en-US" sz="2960">
                <a:solidFill>
                  <a:schemeClr val="dk2"/>
                </a:solidFill>
                <a:latin typeface="Calibri"/>
                <a:ea typeface="Calibri"/>
                <a:cs typeface="Calibri"/>
                <a:sym typeface="Calibri"/>
              </a:rPr>
              <a:t>Pollutants Addressed:</a:t>
            </a:r>
            <a:r>
              <a:rPr b="1" i="0" lang="en-US" sz="2960">
                <a:solidFill>
                  <a:schemeClr val="dk1"/>
                </a:solidFill>
                <a:latin typeface="Calibri"/>
                <a:ea typeface="Calibri"/>
                <a:cs typeface="Calibri"/>
                <a:sym typeface="Calibri"/>
              </a:rPr>
              <a:t> </a:t>
            </a:r>
            <a:r>
              <a:rPr b="0" i="0" lang="en-US" sz="2960">
                <a:solidFill>
                  <a:schemeClr val="accent1"/>
                </a:solidFill>
                <a:latin typeface="Calibri"/>
                <a:ea typeface="Calibri"/>
                <a:cs typeface="Calibri"/>
                <a:sym typeface="Calibri"/>
              </a:rPr>
              <a:t>Sediment, Suspended Solids, Nutrients</a:t>
            </a:r>
            <a:endParaRPr b="0" i="0" sz="2960">
              <a:solidFill>
                <a:schemeClr val="dk1"/>
              </a:solidFill>
              <a:latin typeface="Calibri"/>
              <a:ea typeface="Calibri"/>
              <a:cs typeface="Calibri"/>
              <a:sym typeface="Calibri"/>
            </a:endParaRPr>
          </a:p>
        </p:txBody>
      </p:sp>
      <p:pic>
        <p:nvPicPr>
          <p:cNvPr id="416" name="Google Shape;416;p23"/>
          <p:cNvPicPr preferRelativeResize="0"/>
          <p:nvPr/>
        </p:nvPicPr>
        <p:blipFill rotWithShape="1">
          <a:blip r:embed="rId6">
            <a:alphaModFix/>
          </a:blip>
          <a:srcRect b="0" l="0" r="0" t="0"/>
          <a:stretch/>
        </p:blipFill>
        <p:spPr>
          <a:xfrm>
            <a:off x="1000838" y="5242500"/>
            <a:ext cx="627942" cy="6218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4"/>
          <p:cNvSpPr txBox="1"/>
          <p:nvPr>
            <p:ph type="title"/>
          </p:nvPr>
        </p:nvSpPr>
        <p:spPr>
          <a:xfrm>
            <a:off x="368625" y="88298"/>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Vegetated Swales / Bioswales</a:t>
            </a:r>
            <a:endParaRPr/>
          </a:p>
        </p:txBody>
      </p:sp>
      <p:sp>
        <p:nvSpPr>
          <p:cNvPr id="423" name="Google Shape;423;p24"/>
          <p:cNvSpPr txBox="1"/>
          <p:nvPr>
            <p:ph idx="1" type="body"/>
          </p:nvPr>
        </p:nvSpPr>
        <p:spPr>
          <a:xfrm>
            <a:off x="368625" y="902525"/>
            <a:ext cx="5483304"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t>Can reduce use of costly development infrastructure (i.e., curb and gutter)</a:t>
            </a:r>
            <a:endParaRPr/>
          </a:p>
          <a:p>
            <a:pPr indent="-342900" lvl="0" marL="342900" rtl="0" algn="l">
              <a:spcBef>
                <a:spcPts val="560"/>
              </a:spcBef>
              <a:spcAft>
                <a:spcPts val="0"/>
              </a:spcAft>
              <a:buClr>
                <a:schemeClr val="dk1"/>
              </a:buClr>
              <a:buSzPts val="2800"/>
              <a:buFont typeface="Courier New"/>
              <a:buChar char="o"/>
            </a:pPr>
            <a:r>
              <a:rPr lang="en-US"/>
              <a:t>Can be aesthetically pleasing</a:t>
            </a:r>
            <a:endParaRPr/>
          </a:p>
          <a:p>
            <a:pPr indent="-342900" lvl="0" marL="342900" rtl="0" algn="l">
              <a:spcBef>
                <a:spcPts val="560"/>
              </a:spcBef>
              <a:spcAft>
                <a:spcPts val="0"/>
              </a:spcAft>
              <a:buClr>
                <a:schemeClr val="dk1"/>
              </a:buClr>
              <a:buSzPts val="2800"/>
              <a:buFont typeface="Courier New"/>
              <a:buChar char="o"/>
            </a:pPr>
            <a:r>
              <a:rPr lang="en-US"/>
              <a:t>Low-slope swales can create wetland areas</a:t>
            </a:r>
            <a:endParaRPr/>
          </a:p>
          <a:p>
            <a:pPr indent="-342900" lvl="0" marL="342900" rtl="0" algn="l">
              <a:spcBef>
                <a:spcPts val="560"/>
              </a:spcBef>
              <a:spcAft>
                <a:spcPts val="0"/>
              </a:spcAft>
              <a:buClr>
                <a:schemeClr val="dk1"/>
              </a:buClr>
              <a:buSzPts val="2800"/>
              <a:buFont typeface="Courier New"/>
              <a:buChar char="o"/>
            </a:pPr>
            <a:r>
              <a:rPr lang="en-US"/>
              <a:t>Reduces runoff velocity by creating longer flow paths, channel roughness (vegetation)</a:t>
            </a:r>
            <a:endParaRPr/>
          </a:p>
          <a:p>
            <a:pPr indent="-139700" lvl="0" marL="342900" rtl="0" algn="l">
              <a:spcBef>
                <a:spcPts val="640"/>
              </a:spcBef>
              <a:spcAft>
                <a:spcPts val="0"/>
              </a:spcAft>
              <a:buClr>
                <a:schemeClr val="dk1"/>
              </a:buClr>
              <a:buSzPts val="3200"/>
              <a:buFont typeface="Courier New"/>
              <a:buNone/>
            </a:pPr>
            <a:r>
              <a:t/>
            </a:r>
            <a:endParaRPr b="1" sz="3200">
              <a:solidFill>
                <a:schemeClr val="dk2"/>
              </a:solidFill>
            </a:endParaRPr>
          </a:p>
        </p:txBody>
      </p:sp>
      <p:sp>
        <p:nvSpPr>
          <p:cNvPr id="424" name="Google Shape;424;p24"/>
          <p:cNvSpPr txBox="1"/>
          <p:nvPr>
            <p:ph idx="2" type="body"/>
          </p:nvPr>
        </p:nvSpPr>
        <p:spPr>
          <a:xfrm>
            <a:off x="6096000" y="902525"/>
            <a:ext cx="5534639" cy="495201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t>Could cause problems with standing water and mosquitoes</a:t>
            </a:r>
            <a:endParaRPr/>
          </a:p>
          <a:p>
            <a:pPr indent="-342900" lvl="0" marL="342900" rtl="0" algn="l">
              <a:spcBef>
                <a:spcPts val="560"/>
              </a:spcBef>
              <a:spcAft>
                <a:spcPts val="0"/>
              </a:spcAft>
              <a:buClr>
                <a:schemeClr val="dk1"/>
              </a:buClr>
              <a:buSzPts val="2800"/>
              <a:buFont typeface="Courier New"/>
              <a:buChar char="o"/>
            </a:pPr>
            <a:r>
              <a:rPr lang="en-US"/>
              <a:t>May become channelized due to concentrated flows</a:t>
            </a:r>
            <a:endParaRPr/>
          </a:p>
          <a:p>
            <a:pPr indent="-342900" lvl="0" marL="342900" rtl="0" algn="l">
              <a:spcBef>
                <a:spcPts val="560"/>
              </a:spcBef>
              <a:spcAft>
                <a:spcPts val="0"/>
              </a:spcAft>
              <a:buClr>
                <a:schemeClr val="dk1"/>
              </a:buClr>
              <a:buSzPts val="2800"/>
              <a:buFont typeface="Courier New"/>
              <a:buChar char="o"/>
            </a:pPr>
            <a:r>
              <a:rPr lang="en-US"/>
              <a:t>Low pollutant removal rates and minimal volume control.</a:t>
            </a:r>
            <a:endParaRPr/>
          </a:p>
          <a:p>
            <a:pPr indent="-342900" lvl="0" marL="342900" rtl="0" algn="l">
              <a:spcBef>
                <a:spcPts val="560"/>
              </a:spcBef>
              <a:spcAft>
                <a:spcPts val="0"/>
              </a:spcAft>
              <a:buClr>
                <a:schemeClr val="dk1"/>
              </a:buClr>
              <a:buSzPts val="2800"/>
              <a:buFont typeface="Courier New"/>
              <a:buChar char="o"/>
            </a:pPr>
            <a:r>
              <a:rPr lang="en-US"/>
              <a:t>Frequently must be used with other stormwater BMPs.</a:t>
            </a:r>
            <a:endParaRPr/>
          </a:p>
        </p:txBody>
      </p:sp>
      <p:sp>
        <p:nvSpPr>
          <p:cNvPr id="425" name="Google Shape;425;p24"/>
          <p:cNvSpPr txBox="1"/>
          <p:nvPr/>
        </p:nvSpPr>
        <p:spPr>
          <a:xfrm>
            <a:off x="5997039" y="5949538"/>
            <a:ext cx="58263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Source: USEPA </a:t>
            </a:r>
            <a:endParaRPr/>
          </a:p>
        </p:txBody>
      </p:sp>
      <p:cxnSp>
        <p:nvCxnSpPr>
          <p:cNvPr id="426" name="Google Shape;426;p24"/>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427" name="Google Shape;427;p24"/>
          <p:cNvPicPr preferRelativeResize="0"/>
          <p:nvPr/>
        </p:nvPicPr>
        <p:blipFill rotWithShape="1">
          <a:blip r:embed="rId3">
            <a:alphaModFix/>
          </a:blip>
          <a:srcRect b="0" l="0" r="0" t="0"/>
          <a:stretch/>
        </p:blipFill>
        <p:spPr>
          <a:xfrm>
            <a:off x="8209106" y="763686"/>
            <a:ext cx="701101" cy="707197"/>
          </a:xfrm>
          <a:prstGeom prst="rect">
            <a:avLst/>
          </a:prstGeom>
          <a:noFill/>
          <a:ln>
            <a:noFill/>
          </a:ln>
        </p:spPr>
      </p:pic>
      <p:pic>
        <p:nvPicPr>
          <p:cNvPr id="428" name="Google Shape;428;p24"/>
          <p:cNvPicPr preferRelativeResize="0"/>
          <p:nvPr/>
        </p:nvPicPr>
        <p:blipFill rotWithShape="1">
          <a:blip r:embed="rId4">
            <a:alphaModFix/>
          </a:blip>
          <a:srcRect b="0" l="0" r="0" t="0"/>
          <a:stretch/>
        </p:blipFill>
        <p:spPr>
          <a:xfrm>
            <a:off x="2406646" y="763686"/>
            <a:ext cx="701101" cy="707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5"/>
          <p:cNvSpPr txBox="1"/>
          <p:nvPr>
            <p:ph type="title"/>
          </p:nvPr>
        </p:nvSpPr>
        <p:spPr>
          <a:xfrm>
            <a:off x="287988" y="0"/>
            <a:ext cx="11294413" cy="91345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sz="4000">
                <a:solidFill>
                  <a:srgbClr val="0032A1"/>
                </a:solidFill>
                <a:latin typeface="Calibri"/>
                <a:ea typeface="Calibri"/>
                <a:cs typeface="Calibri"/>
                <a:sym typeface="Calibri"/>
              </a:rPr>
              <a:t>Structural Practice: </a:t>
            </a:r>
            <a:r>
              <a:rPr lang="en-US">
                <a:solidFill>
                  <a:schemeClr val="accent1"/>
                </a:solidFill>
              </a:rPr>
              <a:t>Filtration Devices / Sand Filters</a:t>
            </a:r>
            <a:endParaRPr/>
          </a:p>
        </p:txBody>
      </p:sp>
      <p:sp>
        <p:nvSpPr>
          <p:cNvPr id="435" name="Google Shape;435;p25"/>
          <p:cNvSpPr txBox="1"/>
          <p:nvPr>
            <p:ph idx="1" type="body"/>
          </p:nvPr>
        </p:nvSpPr>
        <p:spPr>
          <a:xfrm>
            <a:off x="400555" y="913457"/>
            <a:ext cx="6593369" cy="327148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800"/>
              <a:buChar char="•"/>
            </a:pPr>
            <a:r>
              <a:rPr lang="en-US"/>
              <a:t>Temporarily stores and treats runoff through filter media (sand, soil, gravel, peat, compost) </a:t>
            </a:r>
            <a:endParaRPr/>
          </a:p>
          <a:p>
            <a:pPr indent="-342900" lvl="0" marL="342900" rtl="0" algn="l">
              <a:spcBef>
                <a:spcPts val="560"/>
              </a:spcBef>
              <a:spcAft>
                <a:spcPts val="0"/>
              </a:spcAft>
              <a:buClr>
                <a:schemeClr val="dk1"/>
              </a:buClr>
              <a:buSzPts val="2800"/>
              <a:buChar char="•"/>
            </a:pPr>
            <a:r>
              <a:rPr lang="en-US"/>
              <a:t>Then, routes water through underdrain system to stormwater pipes</a:t>
            </a:r>
            <a:endParaRPr/>
          </a:p>
          <a:p>
            <a:pPr indent="-342900" lvl="0" marL="342900" rtl="0" algn="l">
              <a:spcBef>
                <a:spcPts val="560"/>
              </a:spcBef>
              <a:spcAft>
                <a:spcPts val="0"/>
              </a:spcAft>
              <a:buClr>
                <a:schemeClr val="dk1"/>
              </a:buClr>
              <a:buSzPts val="2800"/>
              <a:buChar char="•"/>
            </a:pPr>
            <a:r>
              <a:rPr lang="en-US"/>
              <a:t>Effective for treating runoff from small, highly impervious sites</a:t>
            </a:r>
            <a:endParaRPr/>
          </a:p>
        </p:txBody>
      </p:sp>
      <p:sp>
        <p:nvSpPr>
          <p:cNvPr id="436" name="Google Shape;436;p25"/>
          <p:cNvSpPr txBox="1"/>
          <p:nvPr/>
        </p:nvSpPr>
        <p:spPr>
          <a:xfrm>
            <a:off x="6796216" y="5944543"/>
            <a:ext cx="5276335"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Source: Virginia Dept. of Conservation &amp; Recreation</a:t>
            </a:r>
            <a:endParaRPr/>
          </a:p>
        </p:txBody>
      </p:sp>
      <p:sp>
        <p:nvSpPr>
          <p:cNvPr id="437" name="Google Shape;437;p25"/>
          <p:cNvSpPr txBox="1"/>
          <p:nvPr>
            <p:ph idx="2" type="body"/>
          </p:nvPr>
        </p:nvSpPr>
        <p:spPr>
          <a:xfrm>
            <a:off x="7209920" y="4683638"/>
            <a:ext cx="4372481" cy="12081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800"/>
              <a:buNone/>
            </a:pPr>
            <a:r>
              <a:rPr b="1" lang="en-US">
                <a:solidFill>
                  <a:schemeClr val="dk2"/>
                </a:solidFill>
              </a:rPr>
              <a:t>Pollutants Addressed:</a:t>
            </a:r>
            <a:endParaRPr/>
          </a:p>
          <a:p>
            <a:pPr indent="0" lvl="0" marL="0" rtl="0" algn="l">
              <a:spcBef>
                <a:spcPts val="560"/>
              </a:spcBef>
              <a:spcAft>
                <a:spcPts val="0"/>
              </a:spcAft>
              <a:buClr>
                <a:schemeClr val="accent1"/>
              </a:buClr>
              <a:buSzPts val="2800"/>
              <a:buNone/>
            </a:pPr>
            <a:r>
              <a:rPr lang="en-US">
                <a:solidFill>
                  <a:schemeClr val="accent1"/>
                </a:solidFill>
              </a:rPr>
              <a:t>Primarily Nutrients</a:t>
            </a:r>
            <a:endParaRPr/>
          </a:p>
          <a:p>
            <a:pPr indent="0" lvl="0" marL="0" rtl="0" algn="l">
              <a:spcBef>
                <a:spcPts val="560"/>
              </a:spcBef>
              <a:spcAft>
                <a:spcPts val="0"/>
              </a:spcAft>
              <a:buClr>
                <a:schemeClr val="dk1"/>
              </a:buClr>
              <a:buSzPts val="2800"/>
              <a:buNone/>
            </a:pPr>
            <a:r>
              <a:t/>
            </a:r>
            <a:endParaRPr/>
          </a:p>
        </p:txBody>
      </p:sp>
      <p:pic>
        <p:nvPicPr>
          <p:cNvPr id="438" name="Google Shape;438;p25"/>
          <p:cNvPicPr preferRelativeResize="0"/>
          <p:nvPr/>
        </p:nvPicPr>
        <p:blipFill rotWithShape="1">
          <a:blip r:embed="rId3">
            <a:alphaModFix/>
          </a:blip>
          <a:srcRect b="0" l="0" r="0" t="0"/>
          <a:stretch/>
        </p:blipFill>
        <p:spPr>
          <a:xfrm>
            <a:off x="7209920" y="966187"/>
            <a:ext cx="4581525" cy="3438525"/>
          </a:xfrm>
          <a:prstGeom prst="rect">
            <a:avLst/>
          </a:prstGeom>
          <a:noFill/>
          <a:ln>
            <a:noFill/>
          </a:ln>
        </p:spPr>
      </p:pic>
      <p:sp>
        <p:nvSpPr>
          <p:cNvPr id="439" name="Google Shape;439;p25"/>
          <p:cNvSpPr txBox="1"/>
          <p:nvPr/>
        </p:nvSpPr>
        <p:spPr>
          <a:xfrm>
            <a:off x="1993518" y="4173912"/>
            <a:ext cx="3818238"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p:txBody>
      </p:sp>
      <p:pic>
        <p:nvPicPr>
          <p:cNvPr id="440" name="Google Shape;440;p25"/>
          <p:cNvPicPr preferRelativeResize="0"/>
          <p:nvPr/>
        </p:nvPicPr>
        <p:blipFill rotWithShape="1">
          <a:blip r:embed="rId4">
            <a:alphaModFix/>
          </a:blip>
          <a:srcRect b="0" l="0" r="0" t="0"/>
          <a:stretch/>
        </p:blipFill>
        <p:spPr>
          <a:xfrm>
            <a:off x="1225944" y="4184940"/>
            <a:ext cx="529413" cy="529413"/>
          </a:xfrm>
          <a:prstGeom prst="rect">
            <a:avLst/>
          </a:prstGeom>
          <a:noFill/>
          <a:ln>
            <a:noFill/>
          </a:ln>
        </p:spPr>
      </p:pic>
      <p:pic>
        <p:nvPicPr>
          <p:cNvPr descr="A close up of a logo&#10;&#10;Description automatically generated" id="441" name="Google Shape;441;p25"/>
          <p:cNvPicPr preferRelativeResize="0"/>
          <p:nvPr/>
        </p:nvPicPr>
        <p:blipFill rotWithShape="1">
          <a:blip r:embed="rId5">
            <a:alphaModFix/>
          </a:blip>
          <a:srcRect b="0" l="0" r="0" t="0"/>
          <a:stretch/>
        </p:blipFill>
        <p:spPr>
          <a:xfrm>
            <a:off x="1225944" y="4931644"/>
            <a:ext cx="382455" cy="639745"/>
          </a:xfrm>
          <a:prstGeom prst="rect">
            <a:avLst/>
          </a:prstGeom>
          <a:noFill/>
          <a:ln>
            <a:noFill/>
          </a:ln>
        </p:spPr>
      </p:pic>
      <p:pic>
        <p:nvPicPr>
          <p:cNvPr id="442" name="Google Shape;442;p25"/>
          <p:cNvPicPr preferRelativeResize="0"/>
          <p:nvPr/>
        </p:nvPicPr>
        <p:blipFill rotWithShape="1">
          <a:blip r:embed="rId6">
            <a:alphaModFix/>
          </a:blip>
          <a:srcRect b="0" l="0" r="0" t="0"/>
          <a:stretch/>
        </p:blipFill>
        <p:spPr>
          <a:xfrm>
            <a:off x="1225944" y="5788680"/>
            <a:ext cx="518818" cy="5137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6"/>
          <p:cNvSpPr txBox="1"/>
          <p:nvPr>
            <p:ph type="title"/>
          </p:nvPr>
        </p:nvSpPr>
        <p:spPr>
          <a:xfrm>
            <a:off x="612448" y="69979"/>
            <a:ext cx="114601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Wet (Retention) vs </a:t>
            </a:r>
            <a:br>
              <a:rPr lang="en-US">
                <a:solidFill>
                  <a:schemeClr val="accent1"/>
                </a:solidFill>
              </a:rPr>
            </a:br>
            <a:r>
              <a:rPr lang="en-US">
                <a:solidFill>
                  <a:schemeClr val="accent1"/>
                </a:solidFill>
              </a:rPr>
              <a:t>Dry (Detention) Basins</a:t>
            </a:r>
            <a:endParaRPr/>
          </a:p>
        </p:txBody>
      </p:sp>
      <p:sp>
        <p:nvSpPr>
          <p:cNvPr id="449" name="Google Shape;449;p26"/>
          <p:cNvSpPr txBox="1"/>
          <p:nvPr>
            <p:ph idx="1" type="body"/>
          </p:nvPr>
        </p:nvSpPr>
        <p:spPr>
          <a:xfrm>
            <a:off x="302821" y="3962972"/>
            <a:ext cx="5242955" cy="240558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Courier New"/>
              <a:buChar char="o"/>
            </a:pPr>
            <a:r>
              <a:rPr lang="en-US" sz="2400"/>
              <a:t>Designed to maintain permanent pool, plus extra storage for stormwater capture</a:t>
            </a:r>
            <a:endParaRPr/>
          </a:p>
          <a:p>
            <a:pPr indent="-342900" lvl="0" marL="342900" rtl="0" algn="l">
              <a:spcBef>
                <a:spcPts val="480"/>
              </a:spcBef>
              <a:spcAft>
                <a:spcPts val="0"/>
              </a:spcAft>
              <a:buClr>
                <a:schemeClr val="dk1"/>
              </a:buClr>
              <a:buSzPts val="2400"/>
              <a:buFont typeface="Courier New"/>
              <a:buChar char="o"/>
            </a:pPr>
            <a:r>
              <a:rPr lang="en-US" sz="2400"/>
              <a:t>Pollutant reduction primarily through settling, with some biological uptake, mainly of nutrients</a:t>
            </a:r>
            <a:endParaRPr/>
          </a:p>
        </p:txBody>
      </p:sp>
      <p:sp>
        <p:nvSpPr>
          <p:cNvPr id="450" name="Google Shape;450;p26"/>
          <p:cNvSpPr txBox="1"/>
          <p:nvPr/>
        </p:nvSpPr>
        <p:spPr>
          <a:xfrm>
            <a:off x="5981703" y="3962972"/>
            <a:ext cx="5907476" cy="238522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Courier New"/>
              <a:buChar char="o"/>
            </a:pPr>
            <a:r>
              <a:rPr b="0" i="0" lang="en-US" sz="2400">
                <a:solidFill>
                  <a:schemeClr val="dk1"/>
                </a:solidFill>
                <a:latin typeface="Calibri"/>
                <a:ea typeface="Calibri"/>
                <a:cs typeface="Calibri"/>
                <a:sym typeface="Calibri"/>
              </a:rPr>
              <a:t>Designed to detain stormwater for 2-3 days to reduce peak flow and settle pollutants</a:t>
            </a:r>
            <a:endParaRPr/>
          </a:p>
          <a:p>
            <a:pPr indent="-342900" lvl="0" marL="342900" marR="0" rtl="0" algn="l">
              <a:spcBef>
                <a:spcPts val="480"/>
              </a:spcBef>
              <a:spcAft>
                <a:spcPts val="0"/>
              </a:spcAft>
              <a:buClr>
                <a:schemeClr val="dk1"/>
              </a:buClr>
              <a:buSzPts val="2400"/>
              <a:buFont typeface="Courier New"/>
              <a:buChar char="o"/>
            </a:pPr>
            <a:r>
              <a:rPr b="0" i="0" lang="en-US" sz="2400">
                <a:solidFill>
                  <a:schemeClr val="dk1"/>
                </a:solidFill>
                <a:latin typeface="Calibri"/>
                <a:ea typeface="Calibri"/>
                <a:cs typeface="Calibri"/>
                <a:sym typeface="Calibri"/>
              </a:rPr>
              <a:t>Do not maintain pool between storm events</a:t>
            </a:r>
            <a:endParaRPr/>
          </a:p>
          <a:p>
            <a:pPr indent="-342900" lvl="0" marL="342900" marR="0" rtl="0" algn="l">
              <a:spcBef>
                <a:spcPts val="480"/>
              </a:spcBef>
              <a:spcAft>
                <a:spcPts val="0"/>
              </a:spcAft>
              <a:buClr>
                <a:schemeClr val="dk1"/>
              </a:buClr>
              <a:buSzPts val="2400"/>
              <a:buFont typeface="Courier New"/>
              <a:buChar char="o"/>
            </a:pPr>
            <a:r>
              <a:rPr b="0" i="0" lang="en-US" sz="2400">
                <a:solidFill>
                  <a:schemeClr val="dk1"/>
                </a:solidFill>
                <a:latin typeface="Calibri"/>
                <a:ea typeface="Calibri"/>
                <a:cs typeface="Calibri"/>
                <a:sym typeface="Calibri"/>
              </a:rPr>
              <a:t>May develop wetland vegetation and shallow pools in the bottom of basin</a:t>
            </a:r>
            <a:endParaRPr/>
          </a:p>
        </p:txBody>
      </p:sp>
      <p:cxnSp>
        <p:nvCxnSpPr>
          <p:cNvPr id="451" name="Google Shape;451;p26"/>
          <p:cNvCxnSpPr/>
          <p:nvPr/>
        </p:nvCxnSpPr>
        <p:spPr>
          <a:xfrm>
            <a:off x="5723906" y="1377538"/>
            <a:ext cx="0" cy="4417621"/>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452" name="Google Shape;452;p26"/>
          <p:cNvPicPr preferRelativeResize="0"/>
          <p:nvPr/>
        </p:nvPicPr>
        <p:blipFill rotWithShape="1">
          <a:blip r:embed="rId3">
            <a:alphaModFix/>
          </a:blip>
          <a:srcRect b="0" l="0" r="0" t="0"/>
          <a:stretch/>
        </p:blipFill>
        <p:spPr>
          <a:xfrm>
            <a:off x="1017050" y="1377538"/>
            <a:ext cx="3491338" cy="2565072"/>
          </a:xfrm>
          <a:prstGeom prst="rect">
            <a:avLst/>
          </a:prstGeom>
          <a:noFill/>
          <a:ln>
            <a:noFill/>
          </a:ln>
          <a:effectLst>
            <a:outerShdw blurRad="292100" rotWithShape="0" algn="tl" dir="2700000" dist="139700">
              <a:srgbClr val="333333">
                <a:alpha val="64705"/>
              </a:srgbClr>
            </a:outerShdw>
          </a:effectLst>
        </p:spPr>
      </p:pic>
      <p:sp>
        <p:nvSpPr>
          <p:cNvPr id="453" name="Google Shape;453;p26"/>
          <p:cNvSpPr txBox="1"/>
          <p:nvPr/>
        </p:nvSpPr>
        <p:spPr>
          <a:xfrm>
            <a:off x="1489963" y="1875323"/>
            <a:ext cx="2545512"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Wet (Retention) Basin</a:t>
            </a:r>
            <a:endParaRPr/>
          </a:p>
        </p:txBody>
      </p:sp>
      <p:pic>
        <p:nvPicPr>
          <p:cNvPr id="454" name="Google Shape;454;p26"/>
          <p:cNvPicPr preferRelativeResize="0"/>
          <p:nvPr/>
        </p:nvPicPr>
        <p:blipFill rotWithShape="1">
          <a:blip r:embed="rId4">
            <a:alphaModFix/>
          </a:blip>
          <a:srcRect b="0" l="-386" r="0" t="0"/>
          <a:stretch/>
        </p:blipFill>
        <p:spPr>
          <a:xfrm>
            <a:off x="6923500" y="1377538"/>
            <a:ext cx="4138664" cy="2903784"/>
          </a:xfrm>
          <a:prstGeom prst="rect">
            <a:avLst/>
          </a:prstGeom>
          <a:noFill/>
          <a:ln>
            <a:noFill/>
          </a:ln>
          <a:effectLst>
            <a:outerShdw blurRad="292100" rotWithShape="0" algn="tl" dir="2700000" dist="139700">
              <a:srgbClr val="333333">
                <a:alpha val="64705"/>
              </a:srgbClr>
            </a:outerShdw>
          </a:effectLst>
        </p:spPr>
      </p:pic>
      <p:sp>
        <p:nvSpPr>
          <p:cNvPr id="455" name="Google Shape;455;p26"/>
          <p:cNvSpPr txBox="1"/>
          <p:nvPr/>
        </p:nvSpPr>
        <p:spPr>
          <a:xfrm>
            <a:off x="7718160" y="1940921"/>
            <a:ext cx="2549344"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Dry (Detention) Basin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7"/>
          <p:cNvSpPr txBox="1"/>
          <p:nvPr>
            <p:ph type="title"/>
          </p:nvPr>
        </p:nvSpPr>
        <p:spPr>
          <a:xfrm>
            <a:off x="615297"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Wet (Retention) Basin</a:t>
            </a:r>
            <a:endParaRPr/>
          </a:p>
        </p:txBody>
      </p:sp>
      <p:sp>
        <p:nvSpPr>
          <p:cNvPr id="462" name="Google Shape;462;p27"/>
          <p:cNvSpPr txBox="1"/>
          <p:nvPr>
            <p:ph idx="1" type="body"/>
          </p:nvPr>
        </p:nvSpPr>
        <p:spPr>
          <a:xfrm>
            <a:off x="612448" y="965300"/>
            <a:ext cx="10967103" cy="149839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a:t>Earthen basins that allow a substantial permanent pool for water quality treatment and additional capacity for temporary runoff storage.</a:t>
            </a:r>
            <a:endParaRPr/>
          </a:p>
        </p:txBody>
      </p:sp>
      <p:sp>
        <p:nvSpPr>
          <p:cNvPr id="463" name="Google Shape;463;p27"/>
          <p:cNvSpPr txBox="1"/>
          <p:nvPr/>
        </p:nvSpPr>
        <p:spPr>
          <a:xfrm>
            <a:off x="9281643" y="3812412"/>
            <a:ext cx="2667341"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p:txBody>
      </p:sp>
      <p:sp>
        <p:nvSpPr>
          <p:cNvPr id="464" name="Google Shape;464;p27"/>
          <p:cNvSpPr txBox="1"/>
          <p:nvPr/>
        </p:nvSpPr>
        <p:spPr>
          <a:xfrm>
            <a:off x="7710545" y="2108300"/>
            <a:ext cx="4481455" cy="1143001"/>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dk2"/>
              </a:buClr>
              <a:buSzPts val="2720"/>
              <a:buFont typeface="Arial"/>
              <a:buNone/>
            </a:pPr>
            <a:r>
              <a:rPr b="1" i="0" lang="en-US" sz="2720">
                <a:solidFill>
                  <a:schemeClr val="dk2"/>
                </a:solidFill>
                <a:latin typeface="Calibri"/>
                <a:ea typeface="Calibri"/>
                <a:cs typeface="Calibri"/>
                <a:sym typeface="Calibri"/>
              </a:rPr>
              <a:t>Target Pollutants:</a:t>
            </a:r>
            <a:r>
              <a:rPr b="1" i="0" lang="en-US" sz="2720">
                <a:solidFill>
                  <a:schemeClr val="dk1"/>
                </a:solidFill>
                <a:latin typeface="Calibri"/>
                <a:ea typeface="Calibri"/>
                <a:cs typeface="Calibri"/>
                <a:sym typeface="Calibri"/>
              </a:rPr>
              <a:t> </a:t>
            </a:r>
            <a:r>
              <a:rPr b="0" i="0" lang="en-US" sz="2720">
                <a:solidFill>
                  <a:schemeClr val="accent1"/>
                </a:solidFill>
                <a:latin typeface="Calibri"/>
                <a:ea typeface="Calibri"/>
                <a:cs typeface="Calibri"/>
                <a:sym typeface="Calibri"/>
              </a:rPr>
              <a:t>Sediment, Suspended Solids, Nutrients, Organics </a:t>
            </a:r>
            <a:endParaRPr b="0" i="0" sz="2720">
              <a:solidFill>
                <a:schemeClr val="dk1"/>
              </a:solidFill>
              <a:latin typeface="Calibri"/>
              <a:ea typeface="Calibri"/>
              <a:cs typeface="Calibri"/>
              <a:sym typeface="Calibri"/>
            </a:endParaRPr>
          </a:p>
        </p:txBody>
      </p:sp>
      <p:pic>
        <p:nvPicPr>
          <p:cNvPr id="465" name="Google Shape;465;p27"/>
          <p:cNvPicPr preferRelativeResize="0"/>
          <p:nvPr/>
        </p:nvPicPr>
        <p:blipFill rotWithShape="1">
          <a:blip r:embed="rId3">
            <a:alphaModFix/>
          </a:blip>
          <a:srcRect b="0" l="0" r="0" t="0"/>
          <a:stretch/>
        </p:blipFill>
        <p:spPr>
          <a:xfrm>
            <a:off x="8401071" y="3831300"/>
            <a:ext cx="713294" cy="2249619"/>
          </a:xfrm>
          <a:prstGeom prst="rect">
            <a:avLst/>
          </a:prstGeom>
          <a:noFill/>
          <a:ln>
            <a:noFill/>
          </a:ln>
        </p:spPr>
      </p:pic>
      <p:pic>
        <p:nvPicPr>
          <p:cNvPr id="466" name="Google Shape;466;p27"/>
          <p:cNvPicPr preferRelativeResize="0"/>
          <p:nvPr/>
        </p:nvPicPr>
        <p:blipFill rotWithShape="1">
          <a:blip r:embed="rId4">
            <a:alphaModFix/>
          </a:blip>
          <a:srcRect b="0" l="0" r="0" t="0"/>
          <a:stretch/>
        </p:blipFill>
        <p:spPr>
          <a:xfrm>
            <a:off x="378886" y="2335427"/>
            <a:ext cx="6864343" cy="3816435"/>
          </a:xfrm>
          <a:prstGeom prst="rect">
            <a:avLst/>
          </a:prstGeom>
          <a:noFill/>
          <a:ln>
            <a:noFill/>
          </a:ln>
        </p:spPr>
      </p:pic>
      <p:sp>
        <p:nvSpPr>
          <p:cNvPr id="467" name="Google Shape;467;p27"/>
          <p:cNvSpPr txBox="1"/>
          <p:nvPr/>
        </p:nvSpPr>
        <p:spPr>
          <a:xfrm>
            <a:off x="0" y="5967196"/>
            <a:ext cx="4720281"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Pennsylvania Stormwater Manual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8"/>
          <p:cNvSpPr txBox="1"/>
          <p:nvPr>
            <p:ph type="title"/>
          </p:nvPr>
        </p:nvSpPr>
        <p:spPr>
          <a:xfrm>
            <a:off x="368625" y="85964"/>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Wet (Retention) Basins</a:t>
            </a:r>
            <a:endParaRPr/>
          </a:p>
        </p:txBody>
      </p:sp>
      <p:sp>
        <p:nvSpPr>
          <p:cNvPr id="474" name="Google Shape;474;p28"/>
          <p:cNvSpPr txBox="1"/>
          <p:nvPr>
            <p:ph idx="1" type="body"/>
          </p:nvPr>
        </p:nvSpPr>
        <p:spPr>
          <a:xfrm>
            <a:off x="368625" y="1256123"/>
            <a:ext cx="5483304" cy="5538702"/>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2"/>
              </a:buClr>
              <a:buSzPts val="2960"/>
              <a:buNone/>
            </a:pPr>
            <a:r>
              <a:rPr b="1" lang="en-US" sz="2960" u="sng">
                <a:solidFill>
                  <a:schemeClr val="dk2"/>
                </a:solidFill>
              </a:rPr>
              <a:t>Pros</a:t>
            </a:r>
            <a:r>
              <a:rPr b="1" lang="en-US" sz="2960">
                <a:solidFill>
                  <a:schemeClr val="dk2"/>
                </a:solidFill>
              </a:rPr>
              <a:t>:</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Permanent pool can effectively provide significant water quality improvements</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When used broadly across an area, can capture storm volumes and limit impacts</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Can provide substantial recreational and wildlife benefits</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Can be designed to control peak flows</a:t>
            </a:r>
            <a:endParaRPr/>
          </a:p>
        </p:txBody>
      </p:sp>
      <p:sp>
        <p:nvSpPr>
          <p:cNvPr id="475" name="Google Shape;475;p28"/>
          <p:cNvSpPr txBox="1"/>
          <p:nvPr>
            <p:ph idx="2" type="body"/>
          </p:nvPr>
        </p:nvSpPr>
        <p:spPr>
          <a:xfrm>
            <a:off x="6095998" y="1327376"/>
            <a:ext cx="5534639" cy="5073424"/>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2"/>
              </a:buClr>
              <a:buSzPts val="2960"/>
              <a:buNone/>
            </a:pPr>
            <a:r>
              <a:rPr b="1" lang="en-US" sz="2960" u="sng">
                <a:solidFill>
                  <a:schemeClr val="dk2"/>
                </a:solidFill>
              </a:rPr>
              <a:t>Cons</a:t>
            </a:r>
            <a:r>
              <a:rPr b="1" lang="en-US" sz="2960">
                <a:solidFill>
                  <a:schemeClr val="dk2"/>
                </a:solidFill>
              </a:rPr>
              <a:t>:</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Ponded water can be viewed as a safety concern</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Maintenance and sediment removal can be more difficult than with dry basins</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Other maintenance concerns are floating litter, algae and scum, nuisance odors, aquatic plants</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Requires permanent pool, which may be difficult to maintain without a sufficient drainage area</a:t>
            </a:r>
            <a:endParaRPr/>
          </a:p>
          <a:p>
            <a:pPr indent="-342900" lvl="0" marL="342900" rtl="0" algn="l">
              <a:lnSpc>
                <a:spcPct val="80000"/>
              </a:lnSpc>
              <a:spcBef>
                <a:spcPts val="518"/>
              </a:spcBef>
              <a:spcAft>
                <a:spcPts val="0"/>
              </a:spcAft>
              <a:buClr>
                <a:schemeClr val="dk1"/>
              </a:buClr>
              <a:buSzPts val="2590"/>
              <a:buFont typeface="Courier New"/>
              <a:buChar char="o"/>
            </a:pPr>
            <a:r>
              <a:rPr lang="en-US" sz="2590"/>
              <a:t>Can attract geese, which add to nutrient and fecal loading</a:t>
            </a:r>
            <a:endParaRPr/>
          </a:p>
        </p:txBody>
      </p:sp>
      <p:cxnSp>
        <p:nvCxnSpPr>
          <p:cNvPr id="476" name="Google Shape;476;p28"/>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477" name="Google Shape;477;p28"/>
          <p:cNvPicPr preferRelativeResize="0"/>
          <p:nvPr/>
        </p:nvPicPr>
        <p:blipFill rotWithShape="1">
          <a:blip r:embed="rId3">
            <a:alphaModFix/>
          </a:blip>
          <a:srcRect b="0" l="0" r="0" t="0"/>
          <a:stretch/>
        </p:blipFill>
        <p:spPr>
          <a:xfrm>
            <a:off x="2627580" y="902524"/>
            <a:ext cx="701101" cy="707197"/>
          </a:xfrm>
          <a:prstGeom prst="rect">
            <a:avLst/>
          </a:prstGeom>
          <a:noFill/>
          <a:ln>
            <a:noFill/>
          </a:ln>
        </p:spPr>
      </p:pic>
      <p:pic>
        <p:nvPicPr>
          <p:cNvPr id="478" name="Google Shape;478;p28"/>
          <p:cNvPicPr preferRelativeResize="0"/>
          <p:nvPr/>
        </p:nvPicPr>
        <p:blipFill rotWithShape="1">
          <a:blip r:embed="rId4">
            <a:alphaModFix/>
          </a:blip>
          <a:srcRect b="0" l="0" r="0" t="0"/>
          <a:stretch/>
        </p:blipFill>
        <p:spPr>
          <a:xfrm>
            <a:off x="8437684" y="902523"/>
            <a:ext cx="701101" cy="707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9"/>
          <p:cNvSpPr txBox="1"/>
          <p:nvPr>
            <p:ph type="title"/>
          </p:nvPr>
        </p:nvSpPr>
        <p:spPr>
          <a:xfrm>
            <a:off x="615297"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Dry (Detention) Basin</a:t>
            </a:r>
            <a:endParaRPr/>
          </a:p>
        </p:txBody>
      </p:sp>
      <p:sp>
        <p:nvSpPr>
          <p:cNvPr id="485" name="Google Shape;485;p29"/>
          <p:cNvSpPr txBox="1"/>
          <p:nvPr>
            <p:ph idx="1" type="body"/>
          </p:nvPr>
        </p:nvSpPr>
        <p:spPr>
          <a:xfrm>
            <a:off x="612448" y="965300"/>
            <a:ext cx="10967103" cy="149839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en-US"/>
              <a:t>Earthen basins that capture a stormwater runoff volume, hold it, and slowly release it into the soil over a period of days.</a:t>
            </a:r>
            <a:endParaRPr/>
          </a:p>
        </p:txBody>
      </p:sp>
      <p:sp>
        <p:nvSpPr>
          <p:cNvPr id="486" name="Google Shape;486;p29"/>
          <p:cNvSpPr txBox="1"/>
          <p:nvPr/>
        </p:nvSpPr>
        <p:spPr>
          <a:xfrm>
            <a:off x="7944250" y="3643081"/>
            <a:ext cx="255981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p:txBody>
      </p:sp>
      <p:sp>
        <p:nvSpPr>
          <p:cNvPr id="487" name="Google Shape;487;p29"/>
          <p:cNvSpPr txBox="1"/>
          <p:nvPr/>
        </p:nvSpPr>
        <p:spPr>
          <a:xfrm>
            <a:off x="7095247" y="2285999"/>
            <a:ext cx="4481456" cy="1143001"/>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dk2"/>
              </a:buClr>
              <a:buSzPts val="2720"/>
              <a:buFont typeface="Arial"/>
              <a:buNone/>
            </a:pPr>
            <a:r>
              <a:rPr b="1" i="0" lang="en-US" sz="2720">
                <a:solidFill>
                  <a:schemeClr val="dk2"/>
                </a:solidFill>
                <a:latin typeface="Calibri"/>
                <a:ea typeface="Calibri"/>
                <a:cs typeface="Calibri"/>
                <a:sym typeface="Calibri"/>
              </a:rPr>
              <a:t>Target Pollutants:</a:t>
            </a:r>
            <a:r>
              <a:rPr b="1" i="0" lang="en-US" sz="2720">
                <a:solidFill>
                  <a:schemeClr val="dk1"/>
                </a:solidFill>
                <a:latin typeface="Calibri"/>
                <a:ea typeface="Calibri"/>
                <a:cs typeface="Calibri"/>
                <a:sym typeface="Calibri"/>
              </a:rPr>
              <a:t> </a:t>
            </a:r>
            <a:r>
              <a:rPr b="0" i="0" lang="en-US" sz="2720">
                <a:solidFill>
                  <a:schemeClr val="accent1"/>
                </a:solidFill>
                <a:latin typeface="Calibri"/>
                <a:ea typeface="Calibri"/>
                <a:cs typeface="Calibri"/>
                <a:sym typeface="Calibri"/>
              </a:rPr>
              <a:t>Sediment, Suspended Solids, Nutrients, Organics </a:t>
            </a:r>
            <a:endParaRPr b="0" i="0" sz="2720">
              <a:solidFill>
                <a:schemeClr val="dk1"/>
              </a:solidFill>
              <a:latin typeface="Calibri"/>
              <a:ea typeface="Calibri"/>
              <a:cs typeface="Calibri"/>
              <a:sym typeface="Calibri"/>
            </a:endParaRPr>
          </a:p>
        </p:txBody>
      </p:sp>
      <p:pic>
        <p:nvPicPr>
          <p:cNvPr id="488" name="Google Shape;488;p29"/>
          <p:cNvPicPr preferRelativeResize="0"/>
          <p:nvPr/>
        </p:nvPicPr>
        <p:blipFill rotWithShape="1">
          <a:blip r:embed="rId3">
            <a:alphaModFix/>
          </a:blip>
          <a:srcRect b="0" l="0" r="0" t="0"/>
          <a:stretch/>
        </p:blipFill>
        <p:spPr>
          <a:xfrm>
            <a:off x="7095247" y="3643081"/>
            <a:ext cx="713294" cy="2249619"/>
          </a:xfrm>
          <a:prstGeom prst="rect">
            <a:avLst/>
          </a:prstGeom>
          <a:noFill/>
          <a:ln>
            <a:noFill/>
          </a:ln>
        </p:spPr>
      </p:pic>
      <p:pic>
        <p:nvPicPr>
          <p:cNvPr id="489" name="Google Shape;489;p29"/>
          <p:cNvPicPr preferRelativeResize="0"/>
          <p:nvPr/>
        </p:nvPicPr>
        <p:blipFill rotWithShape="1">
          <a:blip r:embed="rId4">
            <a:alphaModFix/>
          </a:blip>
          <a:srcRect b="0" l="0" r="0" t="0"/>
          <a:stretch/>
        </p:blipFill>
        <p:spPr>
          <a:xfrm>
            <a:off x="922327" y="2285999"/>
            <a:ext cx="4757303" cy="3542528"/>
          </a:xfrm>
          <a:prstGeom prst="rect">
            <a:avLst/>
          </a:prstGeom>
          <a:noFill/>
          <a:ln>
            <a:noFill/>
          </a:ln>
          <a:effectLst>
            <a:outerShdw blurRad="292100" rotWithShape="0" algn="tl" dir="2700000" dist="139700">
              <a:srgbClr val="333333">
                <a:alpha val="64705"/>
              </a:srgbClr>
            </a:outerShdw>
          </a:effectLst>
        </p:spPr>
      </p:pic>
      <p:sp>
        <p:nvSpPr>
          <p:cNvPr id="490" name="Google Shape;490;p29"/>
          <p:cNvSpPr txBox="1"/>
          <p:nvPr/>
        </p:nvSpPr>
        <p:spPr>
          <a:xfrm>
            <a:off x="1013254" y="5892700"/>
            <a:ext cx="35463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Louisville MSD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
          <p:cNvSpPr txBox="1"/>
          <p:nvPr>
            <p:ph type="title"/>
          </p:nvPr>
        </p:nvSpPr>
        <p:spPr>
          <a:xfrm>
            <a:off x="260281" y="0"/>
            <a:ext cx="11322120" cy="87140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LOTS of resources available on this topic!</a:t>
            </a:r>
            <a:endParaRPr/>
          </a:p>
        </p:txBody>
      </p:sp>
      <p:pic>
        <p:nvPicPr>
          <p:cNvPr id="200" name="Google Shape;200;p3"/>
          <p:cNvPicPr preferRelativeResize="0"/>
          <p:nvPr>
            <p:ph idx="1" type="body"/>
          </p:nvPr>
        </p:nvPicPr>
        <p:blipFill rotWithShape="1">
          <a:blip r:embed="rId3">
            <a:alphaModFix/>
          </a:blip>
          <a:srcRect b="0" l="0" r="0" t="0"/>
          <a:stretch/>
        </p:blipFill>
        <p:spPr>
          <a:xfrm>
            <a:off x="154628" y="873617"/>
            <a:ext cx="3741350" cy="4854575"/>
          </a:xfrm>
          <a:prstGeom prst="rect">
            <a:avLst/>
          </a:prstGeom>
          <a:noFill/>
          <a:ln cap="flat" cmpd="sng" w="9525">
            <a:solidFill>
              <a:schemeClr val="dk1"/>
            </a:solidFill>
            <a:prstDash val="solid"/>
            <a:round/>
            <a:headEnd len="sm" w="sm" type="none"/>
            <a:tailEnd len="sm" w="sm" type="none"/>
          </a:ln>
        </p:spPr>
      </p:pic>
      <p:pic>
        <p:nvPicPr>
          <p:cNvPr id="201" name="Google Shape;201;p3"/>
          <p:cNvPicPr preferRelativeResize="0"/>
          <p:nvPr/>
        </p:nvPicPr>
        <p:blipFill rotWithShape="1">
          <a:blip r:embed="rId4">
            <a:alphaModFix/>
          </a:blip>
          <a:srcRect b="0" l="0" r="0" t="0"/>
          <a:stretch/>
        </p:blipFill>
        <p:spPr>
          <a:xfrm>
            <a:off x="4172499" y="871408"/>
            <a:ext cx="3741350" cy="4856784"/>
          </a:xfrm>
          <a:prstGeom prst="rect">
            <a:avLst/>
          </a:prstGeom>
          <a:noFill/>
          <a:ln cap="flat" cmpd="sng" w="9525">
            <a:solidFill>
              <a:schemeClr val="dk1"/>
            </a:solidFill>
            <a:prstDash val="solid"/>
            <a:round/>
            <a:headEnd len="sm" w="sm" type="none"/>
            <a:tailEnd len="sm" w="sm" type="none"/>
          </a:ln>
        </p:spPr>
      </p:pic>
      <p:pic>
        <p:nvPicPr>
          <p:cNvPr id="202" name="Google Shape;202;p3"/>
          <p:cNvPicPr preferRelativeResize="0"/>
          <p:nvPr/>
        </p:nvPicPr>
        <p:blipFill rotWithShape="1">
          <a:blip r:embed="rId5">
            <a:alphaModFix/>
          </a:blip>
          <a:srcRect b="0" l="0" r="0" t="0"/>
          <a:stretch/>
        </p:blipFill>
        <p:spPr>
          <a:xfrm>
            <a:off x="8159348" y="871408"/>
            <a:ext cx="3772372" cy="4856784"/>
          </a:xfrm>
          <a:prstGeom prst="rect">
            <a:avLst/>
          </a:prstGeom>
          <a:noFill/>
          <a:ln cap="flat" cmpd="sng" w="9525">
            <a:solidFill>
              <a:schemeClr val="dk1"/>
            </a:solidFill>
            <a:prstDash val="solid"/>
            <a:round/>
            <a:headEnd len="sm" w="sm" type="none"/>
            <a:tailEnd len="sm" w="sm" type="none"/>
          </a:ln>
        </p:spPr>
      </p:pic>
      <p:sp>
        <p:nvSpPr>
          <p:cNvPr id="203" name="Google Shape;203;p3"/>
          <p:cNvSpPr txBox="1"/>
          <p:nvPr/>
        </p:nvSpPr>
        <p:spPr>
          <a:xfrm>
            <a:off x="1069478" y="5728192"/>
            <a:ext cx="109678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Bowling Green			       Louisville				 Lexington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0"/>
          <p:cNvSpPr txBox="1"/>
          <p:nvPr>
            <p:ph type="title"/>
          </p:nvPr>
        </p:nvSpPr>
        <p:spPr>
          <a:xfrm>
            <a:off x="349832" y="227137"/>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Dry Detention Basins</a:t>
            </a:r>
            <a:endParaRPr/>
          </a:p>
        </p:txBody>
      </p:sp>
      <p:sp>
        <p:nvSpPr>
          <p:cNvPr id="497" name="Google Shape;497;p30"/>
          <p:cNvSpPr txBox="1"/>
          <p:nvPr>
            <p:ph idx="1" type="body"/>
          </p:nvPr>
        </p:nvSpPr>
        <p:spPr>
          <a:xfrm>
            <a:off x="368625" y="1033152"/>
            <a:ext cx="5483304"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Simplicity of design makes them relatively easy and inexpensive to construct</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Can substantially capture sediment and pollutants attached to particles</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Reduce volume of runoff—which reduces downstream flooding and protects stream channels</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Can be designed to provide other benefits – recreation, open space</a:t>
            </a:r>
            <a:endParaRPr/>
          </a:p>
        </p:txBody>
      </p:sp>
      <p:sp>
        <p:nvSpPr>
          <p:cNvPr id="498" name="Google Shape;498;p30"/>
          <p:cNvSpPr txBox="1"/>
          <p:nvPr>
            <p:ph idx="2" type="body"/>
          </p:nvPr>
        </p:nvSpPr>
        <p:spPr>
          <a:xfrm>
            <a:off x="6096000" y="1033152"/>
            <a:ext cx="5534639"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lnSpc>
                <a:spcPct val="90000"/>
              </a:lnSpc>
              <a:spcBef>
                <a:spcPts val="560"/>
              </a:spcBef>
              <a:spcAft>
                <a:spcPts val="0"/>
              </a:spcAft>
              <a:buClr>
                <a:schemeClr val="dk1"/>
              </a:buClr>
              <a:buSzPts val="2800"/>
              <a:buFont typeface="Courier New"/>
              <a:buChar char="o"/>
            </a:pPr>
            <a:r>
              <a:rPr lang="en-US"/>
              <a:t>Require large flat area of land</a:t>
            </a:r>
            <a:endParaRPr>
              <a:latin typeface="Calibri"/>
              <a:ea typeface="Calibri"/>
              <a:cs typeface="Calibri"/>
              <a:sym typeface="Calibri"/>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Moderate pollutant removal when compared to some other structural practices</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Relatively ineffective at removing soluble pollutants</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Have potential for clogging</a:t>
            </a:r>
            <a:endParaRPr/>
          </a:p>
          <a:p>
            <a:pPr indent="-342900" lvl="0" marL="342900" rtl="0" algn="l">
              <a:lnSpc>
                <a:spcPct val="90000"/>
              </a:lnSpc>
              <a:spcBef>
                <a:spcPts val="560"/>
              </a:spcBef>
              <a:spcAft>
                <a:spcPts val="0"/>
              </a:spcAft>
              <a:buClr>
                <a:schemeClr val="dk1"/>
              </a:buClr>
              <a:buSzPts val="2800"/>
              <a:buFont typeface="Courier New"/>
              <a:buChar char="o"/>
            </a:pPr>
            <a:r>
              <a:rPr lang="en-US">
                <a:latin typeface="Calibri"/>
                <a:ea typeface="Calibri"/>
                <a:cs typeface="Calibri"/>
                <a:sym typeface="Calibri"/>
              </a:rPr>
              <a:t>Can detract from nearby home values because of large expanse of dry, bare area with inlet/outlet structures</a:t>
            </a:r>
            <a:endParaRPr/>
          </a:p>
        </p:txBody>
      </p:sp>
      <p:cxnSp>
        <p:nvCxnSpPr>
          <p:cNvPr id="499" name="Google Shape;499;p30"/>
          <p:cNvCxnSpPr/>
          <p:nvPr/>
        </p:nvCxnSpPr>
        <p:spPr>
          <a:xfrm>
            <a:off x="5942479" y="1033152"/>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500" name="Google Shape;500;p30"/>
          <p:cNvPicPr preferRelativeResize="0"/>
          <p:nvPr/>
        </p:nvPicPr>
        <p:blipFill rotWithShape="1">
          <a:blip r:embed="rId3">
            <a:alphaModFix/>
          </a:blip>
          <a:srcRect b="0" l="0" r="0" t="0"/>
          <a:stretch/>
        </p:blipFill>
        <p:spPr>
          <a:xfrm>
            <a:off x="2409176" y="620179"/>
            <a:ext cx="701101" cy="707197"/>
          </a:xfrm>
          <a:prstGeom prst="rect">
            <a:avLst/>
          </a:prstGeom>
          <a:noFill/>
          <a:ln>
            <a:noFill/>
          </a:ln>
        </p:spPr>
      </p:pic>
      <p:pic>
        <p:nvPicPr>
          <p:cNvPr id="501" name="Google Shape;501;p30"/>
          <p:cNvPicPr preferRelativeResize="0"/>
          <p:nvPr/>
        </p:nvPicPr>
        <p:blipFill rotWithShape="1">
          <a:blip r:embed="rId4">
            <a:alphaModFix/>
          </a:blip>
          <a:srcRect b="0" l="0" r="0" t="0"/>
          <a:stretch/>
        </p:blipFill>
        <p:spPr>
          <a:xfrm>
            <a:off x="8569831" y="691430"/>
            <a:ext cx="701101" cy="707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1"/>
          <p:cNvSpPr/>
          <p:nvPr/>
        </p:nvSpPr>
        <p:spPr>
          <a:xfrm>
            <a:off x="0" y="731520"/>
            <a:ext cx="571500" cy="6126480"/>
          </a:xfrm>
          <a:prstGeom prst="rect">
            <a:avLst/>
          </a:prstGeom>
          <a:solidFill>
            <a:schemeClr val="lt1"/>
          </a:solidFill>
          <a:ln cap="flat" cmpd="sng" w="9525">
            <a:solidFill>
              <a:schemeClr val="l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sp>
        <p:nvSpPr>
          <p:cNvPr id="508" name="Google Shape;508;p31"/>
          <p:cNvSpPr txBox="1"/>
          <p:nvPr>
            <p:ph type="title"/>
          </p:nvPr>
        </p:nvSpPr>
        <p:spPr>
          <a:xfrm>
            <a:off x="145879" y="0"/>
            <a:ext cx="11294413" cy="9082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sz="4000">
                <a:solidFill>
                  <a:srgbClr val="0032A1"/>
                </a:solidFill>
                <a:latin typeface="Calibri"/>
                <a:ea typeface="Calibri"/>
                <a:cs typeface="Calibri"/>
                <a:sym typeface="Calibri"/>
              </a:rPr>
              <a:t>Why Retrofit Detention Basins?</a:t>
            </a:r>
            <a:endParaRPr/>
          </a:p>
        </p:txBody>
      </p:sp>
      <p:graphicFrame>
        <p:nvGraphicFramePr>
          <p:cNvPr id="509" name="Google Shape;509;p31"/>
          <p:cNvGraphicFramePr/>
          <p:nvPr/>
        </p:nvGraphicFramePr>
        <p:xfrm>
          <a:off x="7277100" y="1073342"/>
          <a:ext cx="3000000" cy="3000000"/>
        </p:xfrm>
        <a:graphic>
          <a:graphicData uri="http://schemas.openxmlformats.org/drawingml/2006/table">
            <a:tbl>
              <a:tblPr>
                <a:noFill/>
                <a:tableStyleId>{D31C9178-0E74-463E-BA85-69ED8852E050}</a:tableStyleId>
              </a:tblPr>
              <a:tblGrid>
                <a:gridCol w="4608575"/>
              </a:tblGrid>
              <a:tr h="2730700">
                <a:tc>
                  <a:txBody>
                    <a:bodyPr/>
                    <a:lstStyle/>
                    <a:p>
                      <a:pPr indent="0" lvl="0" marL="0" marR="0" rtl="0" algn="l">
                        <a:spcBef>
                          <a:spcPts val="0"/>
                        </a:spcBef>
                        <a:spcAft>
                          <a:spcPts val="0"/>
                        </a:spcAft>
                        <a:buNone/>
                      </a:pPr>
                      <a:r>
                        <a:rPr lang="en-US" sz="2800">
                          <a:latin typeface="Calibri"/>
                          <a:ea typeface="Calibri"/>
                          <a:cs typeface="Calibri"/>
                          <a:sym typeface="Calibri"/>
                        </a:rPr>
                        <a:t>Originally designed for flood prevention – collected runoff from impervious sites and channeled it to a nearby stream fairly quickly.</a:t>
                      </a:r>
                      <a:endParaRPr/>
                    </a:p>
                    <a:p>
                      <a:pPr indent="0" lvl="0" marL="0" marR="0" rtl="0" algn="l">
                        <a:spcBef>
                          <a:spcPts val="0"/>
                        </a:spcBef>
                        <a:spcAft>
                          <a:spcPts val="0"/>
                        </a:spcAft>
                        <a:buNone/>
                      </a:pPr>
                      <a:br>
                        <a:rPr lang="en-US" sz="1400">
                          <a:latin typeface="Calibri"/>
                          <a:ea typeface="Calibri"/>
                          <a:cs typeface="Calibri"/>
                          <a:sym typeface="Calibri"/>
                        </a:rPr>
                      </a:br>
                      <a:r>
                        <a:rPr lang="en-US" sz="2800">
                          <a:latin typeface="Calibri"/>
                          <a:ea typeface="Calibri"/>
                          <a:cs typeface="Calibri"/>
                          <a:sym typeface="Calibri"/>
                        </a:rPr>
                        <a:t>Created erosion and water quality problems downstream.</a:t>
                      </a:r>
                      <a:endParaRPr/>
                    </a:p>
                    <a:p>
                      <a:pPr indent="0" lvl="0" marL="0" marR="0" rtl="0" algn="l">
                        <a:spcBef>
                          <a:spcPts val="0"/>
                        </a:spcBef>
                        <a:spcAft>
                          <a:spcPts val="0"/>
                        </a:spcAft>
                        <a:buNone/>
                      </a:pPr>
                      <a:r>
                        <a:t/>
                      </a:r>
                      <a:endParaRPr sz="1400">
                        <a:latin typeface="Calibri"/>
                        <a:ea typeface="Calibri"/>
                        <a:cs typeface="Calibri"/>
                        <a:sym typeface="Calibri"/>
                      </a:endParaRPr>
                    </a:p>
                  </a:txBody>
                  <a:tcPr marT="22850" marB="22850" marR="45700" marL="457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pic>
        <p:nvPicPr>
          <p:cNvPr id="510" name="Google Shape;510;p31"/>
          <p:cNvPicPr preferRelativeResize="0"/>
          <p:nvPr>
            <p:ph idx="2" type="body"/>
          </p:nvPr>
        </p:nvPicPr>
        <p:blipFill rotWithShape="1">
          <a:blip r:embed="rId3">
            <a:alphaModFix/>
          </a:blip>
          <a:srcRect b="0" l="0" r="0" t="0"/>
          <a:stretch/>
        </p:blipFill>
        <p:spPr>
          <a:xfrm>
            <a:off x="352048" y="761540"/>
            <a:ext cx="6831211" cy="6096460"/>
          </a:xfrm>
          <a:prstGeom prst="rect">
            <a:avLst/>
          </a:prstGeom>
          <a:noFill/>
          <a:ln>
            <a:noFill/>
          </a:ln>
        </p:spPr>
      </p:pic>
      <p:sp>
        <p:nvSpPr>
          <p:cNvPr id="511" name="Google Shape;511;p31"/>
          <p:cNvSpPr txBox="1"/>
          <p:nvPr/>
        </p:nvSpPr>
        <p:spPr>
          <a:xfrm>
            <a:off x="7137539" y="5994480"/>
            <a:ext cx="44237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Source: Pennsylvania Environmental Council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2"/>
          <p:cNvSpPr txBox="1"/>
          <p:nvPr>
            <p:ph type="title"/>
          </p:nvPr>
        </p:nvSpPr>
        <p:spPr>
          <a:xfrm>
            <a:off x="377155" y="221298"/>
            <a:ext cx="4804446"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sz="4000">
                <a:solidFill>
                  <a:srgbClr val="0032A1"/>
                </a:solidFill>
                <a:latin typeface="Calibri"/>
                <a:ea typeface="Calibri"/>
                <a:cs typeface="Calibri"/>
                <a:sym typeface="Calibri"/>
              </a:rPr>
              <a:t>After retrofitting…</a:t>
            </a:r>
            <a:endParaRPr/>
          </a:p>
        </p:txBody>
      </p:sp>
      <p:sp>
        <p:nvSpPr>
          <p:cNvPr id="518" name="Google Shape;518;p32"/>
          <p:cNvSpPr txBox="1"/>
          <p:nvPr>
            <p:ph idx="1" type="body"/>
          </p:nvPr>
        </p:nvSpPr>
        <p:spPr>
          <a:xfrm>
            <a:off x="405748" y="1364298"/>
            <a:ext cx="4368842" cy="432768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None/>
            </a:pPr>
            <a:r>
              <a:rPr lang="en-US">
                <a:latin typeface="Calibri"/>
                <a:ea typeface="Calibri"/>
                <a:cs typeface="Calibri"/>
                <a:sym typeface="Calibri"/>
              </a:rPr>
              <a:t>Retrofits enable natural processes, such as infiltration and evapotranspiration, to return stormwater to the atmosphere or soak it into the ground.</a:t>
            </a:r>
            <a:endParaRPr/>
          </a:p>
          <a:p>
            <a:pPr indent="-165100" lvl="0" marL="342900" rtl="0" algn="l">
              <a:spcBef>
                <a:spcPts val="560"/>
              </a:spcBef>
              <a:spcAft>
                <a:spcPts val="0"/>
              </a:spcAft>
              <a:buClr>
                <a:schemeClr val="dk1"/>
              </a:buClr>
              <a:buSzPts val="2800"/>
              <a:buNone/>
            </a:pPr>
            <a:r>
              <a:t/>
            </a:r>
            <a:endParaRPr/>
          </a:p>
        </p:txBody>
      </p:sp>
      <p:pic>
        <p:nvPicPr>
          <p:cNvPr id="519" name="Google Shape;519;p32"/>
          <p:cNvPicPr preferRelativeResize="0"/>
          <p:nvPr>
            <p:ph idx="2" type="body"/>
          </p:nvPr>
        </p:nvPicPr>
        <p:blipFill rotWithShape="1">
          <a:blip r:embed="rId3">
            <a:alphaModFix/>
          </a:blip>
          <a:srcRect b="0" l="0" r="0" t="0"/>
          <a:stretch/>
        </p:blipFill>
        <p:spPr>
          <a:xfrm>
            <a:off x="5076720" y="121921"/>
            <a:ext cx="6896978" cy="6206264"/>
          </a:xfrm>
          <a:prstGeom prst="rect">
            <a:avLst/>
          </a:prstGeom>
          <a:noFill/>
          <a:ln>
            <a:noFill/>
          </a:ln>
        </p:spPr>
      </p:pic>
      <p:sp>
        <p:nvSpPr>
          <p:cNvPr id="520" name="Google Shape;520;p32"/>
          <p:cNvSpPr txBox="1"/>
          <p:nvPr/>
        </p:nvSpPr>
        <p:spPr>
          <a:xfrm>
            <a:off x="1672281" y="6025566"/>
            <a:ext cx="44237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Source: Pennsylvania Environmental Council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3"/>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Underground Detention</a:t>
            </a:r>
            <a:endParaRPr/>
          </a:p>
        </p:txBody>
      </p:sp>
      <p:sp>
        <p:nvSpPr>
          <p:cNvPr id="527" name="Google Shape;527;p33"/>
          <p:cNvSpPr txBox="1"/>
          <p:nvPr/>
        </p:nvSpPr>
        <p:spPr>
          <a:xfrm>
            <a:off x="612448" y="951470"/>
            <a:ext cx="1096710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The practice of collecting and detaining stormwater runoff underground in pipes, vaults, chambers, or modular structures. The collected runoff is then released back to surface systems at a reduced rate.</a:t>
            </a:r>
            <a:endParaRPr/>
          </a:p>
        </p:txBody>
      </p:sp>
      <p:pic>
        <p:nvPicPr>
          <p:cNvPr id="528" name="Google Shape;528;p33"/>
          <p:cNvPicPr preferRelativeResize="0"/>
          <p:nvPr/>
        </p:nvPicPr>
        <p:blipFill rotWithShape="1">
          <a:blip r:embed="rId3">
            <a:alphaModFix/>
          </a:blip>
          <a:srcRect b="0" l="0" r="0" t="0"/>
          <a:stretch/>
        </p:blipFill>
        <p:spPr>
          <a:xfrm>
            <a:off x="5950276" y="2281306"/>
            <a:ext cx="5629275" cy="4086225"/>
          </a:xfrm>
          <a:prstGeom prst="rect">
            <a:avLst/>
          </a:prstGeom>
          <a:noFill/>
          <a:ln>
            <a:noFill/>
          </a:ln>
        </p:spPr>
      </p:pic>
      <p:sp>
        <p:nvSpPr>
          <p:cNvPr id="529" name="Google Shape;529;p33"/>
          <p:cNvSpPr txBox="1"/>
          <p:nvPr/>
        </p:nvSpPr>
        <p:spPr>
          <a:xfrm>
            <a:off x="612448" y="2631989"/>
            <a:ext cx="4441466" cy="1062681"/>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2800"/>
              <a:buFont typeface="Arial"/>
              <a:buNone/>
            </a:pPr>
            <a:r>
              <a:rPr b="1" i="0" lang="en-US" sz="2800">
                <a:solidFill>
                  <a:schemeClr val="dk2"/>
                </a:solidFill>
                <a:latin typeface="Calibri"/>
                <a:ea typeface="Calibri"/>
                <a:cs typeface="Calibri"/>
                <a:sym typeface="Calibri"/>
              </a:rPr>
              <a:t>Target Pollutants:</a:t>
            </a:r>
            <a:r>
              <a:rPr b="1" i="0" lang="en-US" sz="2800">
                <a:solidFill>
                  <a:schemeClr val="dk1"/>
                </a:solidFill>
                <a:latin typeface="Calibri"/>
                <a:ea typeface="Calibri"/>
                <a:cs typeface="Calibri"/>
                <a:sym typeface="Calibri"/>
              </a:rPr>
              <a:t> </a:t>
            </a:r>
            <a:r>
              <a:rPr b="0" i="0" lang="en-US" sz="2800">
                <a:solidFill>
                  <a:schemeClr val="accent1"/>
                </a:solidFill>
                <a:latin typeface="Calibri"/>
                <a:ea typeface="Calibri"/>
                <a:cs typeface="Calibri"/>
                <a:sym typeface="Calibri"/>
              </a:rPr>
              <a:t>Sediment, Floatables</a:t>
            </a:r>
            <a:endParaRPr b="0" i="0" sz="2800">
              <a:solidFill>
                <a:schemeClr val="dk1"/>
              </a:solidFill>
              <a:latin typeface="Calibri"/>
              <a:ea typeface="Calibri"/>
              <a:cs typeface="Calibri"/>
              <a:sym typeface="Calibri"/>
            </a:endParaRPr>
          </a:p>
        </p:txBody>
      </p:sp>
      <p:pic>
        <p:nvPicPr>
          <p:cNvPr id="530" name="Google Shape;530;p33"/>
          <p:cNvPicPr preferRelativeResize="0"/>
          <p:nvPr/>
        </p:nvPicPr>
        <p:blipFill rotWithShape="1">
          <a:blip r:embed="rId4">
            <a:alphaModFix/>
          </a:blip>
          <a:srcRect b="0" l="0" r="0" t="0"/>
          <a:stretch/>
        </p:blipFill>
        <p:spPr>
          <a:xfrm>
            <a:off x="671833" y="3983375"/>
            <a:ext cx="713294" cy="2249619"/>
          </a:xfrm>
          <a:prstGeom prst="rect">
            <a:avLst/>
          </a:prstGeom>
          <a:noFill/>
          <a:ln>
            <a:noFill/>
          </a:ln>
        </p:spPr>
      </p:pic>
      <p:sp>
        <p:nvSpPr>
          <p:cNvPr id="531" name="Google Shape;531;p33"/>
          <p:cNvSpPr txBox="1"/>
          <p:nvPr/>
        </p:nvSpPr>
        <p:spPr>
          <a:xfrm>
            <a:off x="1684913" y="3983375"/>
            <a:ext cx="260288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High</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High</a:t>
            </a:r>
            <a:endParaRPr/>
          </a:p>
        </p:txBody>
      </p:sp>
      <p:sp>
        <p:nvSpPr>
          <p:cNvPr id="532" name="Google Shape;532;p33"/>
          <p:cNvSpPr txBox="1"/>
          <p:nvPr/>
        </p:nvSpPr>
        <p:spPr>
          <a:xfrm>
            <a:off x="10511606" y="6012894"/>
            <a:ext cx="148680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Times New Roman"/>
                <a:ea typeface="Times New Roman"/>
                <a:cs typeface="Times New Roman"/>
                <a:sym typeface="Times New Roman"/>
              </a:rPr>
              <a:t>Louisville MSD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4"/>
          <p:cNvSpPr txBox="1"/>
          <p:nvPr>
            <p:ph type="title"/>
          </p:nvPr>
        </p:nvSpPr>
        <p:spPr>
          <a:xfrm>
            <a:off x="349832" y="227137"/>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Underground Detention</a:t>
            </a:r>
            <a:endParaRPr/>
          </a:p>
        </p:txBody>
      </p:sp>
      <p:sp>
        <p:nvSpPr>
          <p:cNvPr id="539" name="Google Shape;539;p34"/>
          <p:cNvSpPr txBox="1"/>
          <p:nvPr>
            <p:ph idx="1" type="body"/>
          </p:nvPr>
        </p:nvSpPr>
        <p:spPr>
          <a:xfrm>
            <a:off x="368625" y="1223652"/>
            <a:ext cx="5483304"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Reduces runoff flow volumes and impacts of bankfull events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Does not consume land surface area</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Adaptable to property shape</a:t>
            </a:r>
            <a:endParaRPr/>
          </a:p>
          <a:p>
            <a:pPr indent="-165100" lvl="0" marL="342900" rtl="0" algn="l">
              <a:spcBef>
                <a:spcPts val="560"/>
              </a:spcBef>
              <a:spcAft>
                <a:spcPts val="0"/>
              </a:spcAft>
              <a:buClr>
                <a:schemeClr val="dk1"/>
              </a:buClr>
              <a:buSzPts val="2800"/>
              <a:buFont typeface="Courier New"/>
              <a:buNone/>
            </a:pPr>
            <a:r>
              <a:t/>
            </a:r>
            <a:endParaRPr>
              <a:latin typeface="Calibri"/>
              <a:ea typeface="Calibri"/>
              <a:cs typeface="Calibri"/>
              <a:sym typeface="Calibri"/>
            </a:endParaRPr>
          </a:p>
        </p:txBody>
      </p:sp>
      <p:sp>
        <p:nvSpPr>
          <p:cNvPr id="540" name="Google Shape;540;p34"/>
          <p:cNvSpPr txBox="1"/>
          <p:nvPr>
            <p:ph idx="2" type="body"/>
          </p:nvPr>
        </p:nvSpPr>
        <p:spPr>
          <a:xfrm>
            <a:off x="6096000" y="1223652"/>
            <a:ext cx="5534639"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t>Requires pretreatment of stormwater to reduce maintenance or enable soil infiltration</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Shouldn’t be used in areas with a high groundwater table</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Should be located in areas that can be excavated in the future</a:t>
            </a:r>
            <a:endParaRPr/>
          </a:p>
        </p:txBody>
      </p:sp>
      <p:cxnSp>
        <p:nvCxnSpPr>
          <p:cNvPr id="541" name="Google Shape;541;p34"/>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542" name="Google Shape;542;p34"/>
          <p:cNvPicPr preferRelativeResize="0"/>
          <p:nvPr/>
        </p:nvPicPr>
        <p:blipFill rotWithShape="1">
          <a:blip r:embed="rId3">
            <a:alphaModFix/>
          </a:blip>
          <a:srcRect b="0" l="0" r="0" t="0"/>
          <a:stretch/>
        </p:blipFill>
        <p:spPr>
          <a:xfrm>
            <a:off x="2409176" y="810679"/>
            <a:ext cx="701101" cy="707197"/>
          </a:xfrm>
          <a:prstGeom prst="rect">
            <a:avLst/>
          </a:prstGeom>
          <a:noFill/>
          <a:ln>
            <a:noFill/>
          </a:ln>
        </p:spPr>
      </p:pic>
      <p:pic>
        <p:nvPicPr>
          <p:cNvPr id="543" name="Google Shape;543;p34"/>
          <p:cNvPicPr preferRelativeResize="0"/>
          <p:nvPr/>
        </p:nvPicPr>
        <p:blipFill rotWithShape="1">
          <a:blip r:embed="rId4">
            <a:alphaModFix/>
          </a:blip>
          <a:srcRect b="0" l="0" r="0" t="0"/>
          <a:stretch/>
        </p:blipFill>
        <p:spPr>
          <a:xfrm>
            <a:off x="8569831" y="881930"/>
            <a:ext cx="701101" cy="7071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35"/>
          <p:cNvPicPr preferRelativeResize="0"/>
          <p:nvPr/>
        </p:nvPicPr>
        <p:blipFill rotWithShape="1">
          <a:blip r:embed="rId3">
            <a:alphaModFix/>
          </a:blip>
          <a:srcRect b="0" l="0" r="0" t="0"/>
          <a:stretch/>
        </p:blipFill>
        <p:spPr>
          <a:xfrm>
            <a:off x="3076760" y="2685723"/>
            <a:ext cx="4886140" cy="3667166"/>
          </a:xfrm>
          <a:prstGeom prst="rect">
            <a:avLst/>
          </a:prstGeom>
          <a:noFill/>
          <a:ln>
            <a:noFill/>
          </a:ln>
        </p:spPr>
      </p:pic>
      <p:sp>
        <p:nvSpPr>
          <p:cNvPr id="550" name="Google Shape;550;p35"/>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Catch Basin Inserts</a:t>
            </a:r>
            <a:endParaRPr/>
          </a:p>
        </p:txBody>
      </p:sp>
      <p:sp>
        <p:nvSpPr>
          <p:cNvPr id="551" name="Google Shape;551;p35"/>
          <p:cNvSpPr txBox="1"/>
          <p:nvPr/>
        </p:nvSpPr>
        <p:spPr>
          <a:xfrm>
            <a:off x="612448" y="951470"/>
            <a:ext cx="1096710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Space-saving inserts that are installed under the grate of an inlet to remove sediment, debris, oil or metals from stormwater inflow.</a:t>
            </a:r>
            <a:endParaRPr/>
          </a:p>
        </p:txBody>
      </p:sp>
      <p:sp>
        <p:nvSpPr>
          <p:cNvPr id="552" name="Google Shape;552;p35"/>
          <p:cNvSpPr txBox="1"/>
          <p:nvPr/>
        </p:nvSpPr>
        <p:spPr>
          <a:xfrm>
            <a:off x="612448" y="2038361"/>
            <a:ext cx="6657032" cy="150488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2800"/>
              <a:buFont typeface="Arial"/>
              <a:buNone/>
            </a:pPr>
            <a:r>
              <a:rPr b="1" i="0" lang="en-US" sz="2800">
                <a:solidFill>
                  <a:schemeClr val="dk2"/>
                </a:solidFill>
                <a:latin typeface="Calibri"/>
                <a:ea typeface="Calibri"/>
                <a:cs typeface="Calibri"/>
                <a:sym typeface="Calibri"/>
              </a:rPr>
              <a:t>Target Pollutants:</a:t>
            </a:r>
            <a:r>
              <a:rPr b="1" i="0" lang="en-US" sz="2800">
                <a:solidFill>
                  <a:schemeClr val="dk1"/>
                </a:solidFill>
                <a:latin typeface="Calibri"/>
                <a:ea typeface="Calibri"/>
                <a:cs typeface="Calibri"/>
                <a:sym typeface="Calibri"/>
              </a:rPr>
              <a:t> </a:t>
            </a:r>
            <a:r>
              <a:rPr b="0" i="0" lang="en-US" sz="2800">
                <a:solidFill>
                  <a:schemeClr val="accent1"/>
                </a:solidFill>
                <a:latin typeface="Calibri"/>
                <a:ea typeface="Calibri"/>
                <a:cs typeface="Calibri"/>
                <a:sym typeface="Calibri"/>
              </a:rPr>
              <a:t>Sediment, Floatables, Metals, Oil and Grease</a:t>
            </a:r>
            <a:endParaRPr b="0" i="0" sz="2800">
              <a:solidFill>
                <a:schemeClr val="dk1"/>
              </a:solidFill>
              <a:latin typeface="Calibri"/>
              <a:ea typeface="Calibri"/>
              <a:cs typeface="Calibri"/>
              <a:sym typeface="Calibri"/>
            </a:endParaRPr>
          </a:p>
        </p:txBody>
      </p:sp>
      <p:pic>
        <p:nvPicPr>
          <p:cNvPr id="553" name="Google Shape;553;p35"/>
          <p:cNvPicPr preferRelativeResize="0"/>
          <p:nvPr/>
        </p:nvPicPr>
        <p:blipFill rotWithShape="1">
          <a:blip r:embed="rId4">
            <a:alphaModFix/>
          </a:blip>
          <a:srcRect b="0" l="0" r="0" t="0"/>
          <a:stretch/>
        </p:blipFill>
        <p:spPr>
          <a:xfrm>
            <a:off x="612448" y="3390849"/>
            <a:ext cx="713294" cy="2249619"/>
          </a:xfrm>
          <a:prstGeom prst="rect">
            <a:avLst/>
          </a:prstGeom>
          <a:noFill/>
          <a:ln>
            <a:noFill/>
          </a:ln>
        </p:spPr>
      </p:pic>
      <p:sp>
        <p:nvSpPr>
          <p:cNvPr id="554" name="Google Shape;554;p35"/>
          <p:cNvSpPr txBox="1"/>
          <p:nvPr/>
        </p:nvSpPr>
        <p:spPr>
          <a:xfrm>
            <a:off x="1625528" y="3390849"/>
            <a:ext cx="176262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High</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High</a:t>
            </a:r>
            <a:endParaRPr/>
          </a:p>
        </p:txBody>
      </p:sp>
      <p:pic>
        <p:nvPicPr>
          <p:cNvPr id="555" name="Google Shape;555;p35"/>
          <p:cNvPicPr preferRelativeResize="0"/>
          <p:nvPr/>
        </p:nvPicPr>
        <p:blipFill rotWithShape="1">
          <a:blip r:embed="rId5">
            <a:alphaModFix/>
          </a:blip>
          <a:srcRect b="0" l="0" r="0" t="0"/>
          <a:stretch/>
        </p:blipFill>
        <p:spPr>
          <a:xfrm>
            <a:off x="7962900" y="2092333"/>
            <a:ext cx="4134365" cy="3610048"/>
          </a:xfrm>
          <a:prstGeom prst="rect">
            <a:avLst/>
          </a:prstGeom>
          <a:noFill/>
          <a:ln>
            <a:noFill/>
          </a:ln>
        </p:spPr>
      </p:pic>
      <p:sp>
        <p:nvSpPr>
          <p:cNvPr id="556" name="Google Shape;556;p35"/>
          <p:cNvSpPr txBox="1"/>
          <p:nvPr/>
        </p:nvSpPr>
        <p:spPr>
          <a:xfrm>
            <a:off x="9761838" y="5984151"/>
            <a:ext cx="233542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Times New Roman"/>
                <a:ea typeface="Times New Roman"/>
                <a:cs typeface="Times New Roman"/>
                <a:sym typeface="Times New Roman"/>
              </a:rPr>
              <a:t>Source: Louisville MSD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6"/>
          <p:cNvSpPr txBox="1"/>
          <p:nvPr>
            <p:ph type="title"/>
          </p:nvPr>
        </p:nvSpPr>
        <p:spPr>
          <a:xfrm>
            <a:off x="349832" y="227137"/>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Catch Basin Inserts</a:t>
            </a:r>
            <a:endParaRPr/>
          </a:p>
        </p:txBody>
      </p:sp>
      <p:sp>
        <p:nvSpPr>
          <p:cNvPr id="563" name="Google Shape;563;p36"/>
          <p:cNvSpPr txBox="1"/>
          <p:nvPr>
            <p:ph idx="1" type="body"/>
          </p:nvPr>
        </p:nvSpPr>
        <p:spPr>
          <a:xfrm>
            <a:off x="368625" y="1132212"/>
            <a:ext cx="5483304"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Easy to install in new construction and as system retrofits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Work well in treatment train approaches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Appropriate for sites with space limitations and limited infiltration opportunities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No added storage required beyond storm sewer system</a:t>
            </a:r>
            <a:endParaRPr/>
          </a:p>
          <a:p>
            <a:pPr indent="-165100" lvl="0" marL="342900" rtl="0" algn="l">
              <a:spcBef>
                <a:spcPts val="560"/>
              </a:spcBef>
              <a:spcAft>
                <a:spcPts val="0"/>
              </a:spcAft>
              <a:buClr>
                <a:schemeClr val="dk1"/>
              </a:buClr>
              <a:buSzPts val="2800"/>
              <a:buFont typeface="Courier New"/>
              <a:buNone/>
            </a:pPr>
            <a:r>
              <a:t/>
            </a:r>
            <a:endParaRPr>
              <a:latin typeface="Calibri"/>
              <a:ea typeface="Calibri"/>
              <a:cs typeface="Calibri"/>
              <a:sym typeface="Calibri"/>
            </a:endParaRPr>
          </a:p>
        </p:txBody>
      </p:sp>
      <p:sp>
        <p:nvSpPr>
          <p:cNvPr id="564" name="Google Shape;564;p36"/>
          <p:cNvSpPr txBox="1"/>
          <p:nvPr>
            <p:ph idx="2" type="body"/>
          </p:nvPr>
        </p:nvSpPr>
        <p:spPr>
          <a:xfrm>
            <a:off x="6096000" y="1132212"/>
            <a:ext cx="5534639"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Not effective for water quality treatment on its own</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Doesn’t address dissolved pollutants or fine particles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May clog easily, so not ideal for areas with heavy sediment loads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High inflow may necessitate more frequent maintenance</a:t>
            </a:r>
            <a:endParaRPr/>
          </a:p>
          <a:p>
            <a:pPr indent="0" lvl="0" marL="0" rtl="0" algn="l">
              <a:spcBef>
                <a:spcPts val="560"/>
              </a:spcBef>
              <a:spcAft>
                <a:spcPts val="0"/>
              </a:spcAft>
              <a:buClr>
                <a:schemeClr val="dk1"/>
              </a:buClr>
              <a:buSzPts val="2800"/>
              <a:buNone/>
            </a:pPr>
            <a:r>
              <a:t/>
            </a:r>
            <a:endParaRPr>
              <a:latin typeface="Calibri"/>
              <a:ea typeface="Calibri"/>
              <a:cs typeface="Calibri"/>
              <a:sym typeface="Calibri"/>
            </a:endParaRPr>
          </a:p>
          <a:p>
            <a:pPr indent="-165100" lvl="0" marL="342900" rtl="0" algn="l">
              <a:spcBef>
                <a:spcPts val="560"/>
              </a:spcBef>
              <a:spcAft>
                <a:spcPts val="0"/>
              </a:spcAft>
              <a:buClr>
                <a:schemeClr val="dk1"/>
              </a:buClr>
              <a:buSzPts val="2800"/>
              <a:buFont typeface="Courier New"/>
              <a:buNone/>
            </a:pPr>
            <a:r>
              <a:t/>
            </a:r>
            <a:endParaRPr>
              <a:latin typeface="Calibri"/>
              <a:ea typeface="Calibri"/>
              <a:cs typeface="Calibri"/>
              <a:sym typeface="Calibri"/>
            </a:endParaRPr>
          </a:p>
        </p:txBody>
      </p:sp>
      <p:cxnSp>
        <p:nvCxnSpPr>
          <p:cNvPr id="565" name="Google Shape;565;p36"/>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566" name="Google Shape;566;p36"/>
          <p:cNvPicPr preferRelativeResize="0"/>
          <p:nvPr/>
        </p:nvPicPr>
        <p:blipFill rotWithShape="1">
          <a:blip r:embed="rId3">
            <a:alphaModFix/>
          </a:blip>
          <a:srcRect b="0" l="0" r="0" t="0"/>
          <a:stretch/>
        </p:blipFill>
        <p:spPr>
          <a:xfrm>
            <a:off x="2409176" y="719239"/>
            <a:ext cx="701101" cy="707197"/>
          </a:xfrm>
          <a:prstGeom prst="rect">
            <a:avLst/>
          </a:prstGeom>
          <a:noFill/>
          <a:ln>
            <a:noFill/>
          </a:ln>
        </p:spPr>
      </p:pic>
      <p:pic>
        <p:nvPicPr>
          <p:cNvPr id="567" name="Google Shape;567;p36"/>
          <p:cNvPicPr preferRelativeResize="0"/>
          <p:nvPr/>
        </p:nvPicPr>
        <p:blipFill rotWithShape="1">
          <a:blip r:embed="rId4">
            <a:alphaModFix/>
          </a:blip>
          <a:srcRect b="0" l="0" r="0" t="0"/>
          <a:stretch/>
        </p:blipFill>
        <p:spPr>
          <a:xfrm>
            <a:off x="8569831" y="790490"/>
            <a:ext cx="701101" cy="7071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37"/>
          <p:cNvSpPr txBox="1"/>
          <p:nvPr>
            <p:ph type="title"/>
          </p:nvPr>
        </p:nvSpPr>
        <p:spPr>
          <a:xfrm>
            <a:off x="590430" y="0"/>
            <a:ext cx="1101114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3600"/>
              <a:buFont typeface="Calibri"/>
              <a:buNone/>
            </a:pPr>
            <a:r>
              <a:rPr lang="en-US" sz="3600"/>
              <a:t>Structural Practice – </a:t>
            </a:r>
            <a:r>
              <a:rPr lang="en-US" sz="3600">
                <a:solidFill>
                  <a:schemeClr val="accent1"/>
                </a:solidFill>
              </a:rPr>
              <a:t>Manufactured Water Quality Units</a:t>
            </a:r>
            <a:endParaRPr/>
          </a:p>
        </p:txBody>
      </p:sp>
      <p:sp>
        <p:nvSpPr>
          <p:cNvPr id="574" name="Google Shape;574;p37"/>
          <p:cNvSpPr txBox="1"/>
          <p:nvPr/>
        </p:nvSpPr>
        <p:spPr>
          <a:xfrm>
            <a:off x="612448" y="951470"/>
            <a:ext cx="1096710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Underground treatment systems installed at inlet structures.  Vary based on manufacturing design, but typically use a swirling vortex or multiple chambers to separate sediments, floatables (oil/grease) from inflow.</a:t>
            </a:r>
            <a:endParaRPr/>
          </a:p>
        </p:txBody>
      </p:sp>
      <p:sp>
        <p:nvSpPr>
          <p:cNvPr id="575" name="Google Shape;575;p37"/>
          <p:cNvSpPr txBox="1"/>
          <p:nvPr/>
        </p:nvSpPr>
        <p:spPr>
          <a:xfrm>
            <a:off x="671832" y="2485783"/>
            <a:ext cx="5972808" cy="1399775"/>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2800"/>
              <a:buFont typeface="Arial"/>
              <a:buNone/>
            </a:pPr>
            <a:r>
              <a:rPr b="1" i="0" lang="en-US" sz="2800">
                <a:solidFill>
                  <a:schemeClr val="dk2"/>
                </a:solidFill>
                <a:latin typeface="Calibri"/>
                <a:ea typeface="Calibri"/>
                <a:cs typeface="Calibri"/>
                <a:sym typeface="Calibri"/>
              </a:rPr>
              <a:t>Target Pollutants:</a:t>
            </a:r>
            <a:r>
              <a:rPr b="1" i="0" lang="en-US" sz="2800">
                <a:solidFill>
                  <a:schemeClr val="dk1"/>
                </a:solidFill>
                <a:latin typeface="Calibri"/>
                <a:ea typeface="Calibri"/>
                <a:cs typeface="Calibri"/>
                <a:sym typeface="Calibri"/>
              </a:rPr>
              <a:t> </a:t>
            </a:r>
            <a:r>
              <a:rPr b="0" i="0" lang="en-US" sz="2800">
                <a:solidFill>
                  <a:schemeClr val="accent1"/>
                </a:solidFill>
                <a:latin typeface="Calibri"/>
                <a:ea typeface="Calibri"/>
                <a:cs typeface="Calibri"/>
                <a:sym typeface="Calibri"/>
              </a:rPr>
              <a:t>Sediment, Floatables, Oil and Grease, Organic Materials</a:t>
            </a:r>
            <a:endParaRPr b="0" i="0" sz="2800">
              <a:solidFill>
                <a:schemeClr val="dk1"/>
              </a:solidFill>
              <a:latin typeface="Calibri"/>
              <a:ea typeface="Calibri"/>
              <a:cs typeface="Calibri"/>
              <a:sym typeface="Calibri"/>
            </a:endParaRPr>
          </a:p>
        </p:txBody>
      </p:sp>
      <p:pic>
        <p:nvPicPr>
          <p:cNvPr id="576" name="Google Shape;576;p37"/>
          <p:cNvPicPr preferRelativeResize="0"/>
          <p:nvPr/>
        </p:nvPicPr>
        <p:blipFill rotWithShape="1">
          <a:blip r:embed="rId3">
            <a:alphaModFix/>
          </a:blip>
          <a:srcRect b="0" l="0" r="0" t="0"/>
          <a:stretch/>
        </p:blipFill>
        <p:spPr>
          <a:xfrm>
            <a:off x="671833" y="3724295"/>
            <a:ext cx="713294" cy="2249619"/>
          </a:xfrm>
          <a:prstGeom prst="rect">
            <a:avLst/>
          </a:prstGeom>
          <a:noFill/>
          <a:ln>
            <a:noFill/>
          </a:ln>
        </p:spPr>
      </p:pic>
      <p:sp>
        <p:nvSpPr>
          <p:cNvPr id="577" name="Google Shape;577;p37"/>
          <p:cNvSpPr txBox="1"/>
          <p:nvPr/>
        </p:nvSpPr>
        <p:spPr>
          <a:xfrm>
            <a:off x="1684912" y="3724295"/>
            <a:ext cx="3023011"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 to High</a:t>
            </a:r>
            <a:endParaRPr/>
          </a:p>
          <a:p>
            <a:pPr indent="0" lvl="0" marL="0" marR="0" rtl="0" algn="l">
              <a:spcBef>
                <a:spcPts val="0"/>
              </a:spcBef>
              <a:spcAft>
                <a:spcPts val="0"/>
              </a:spcAft>
              <a:buNone/>
            </a:pPr>
            <a:r>
              <a:t/>
            </a:r>
            <a:endParaRPr sz="2800">
              <a:solidFill>
                <a:schemeClr val="dk1"/>
              </a:solidFill>
              <a:highlight>
                <a:srgbClr val="FFFF00"/>
              </a:highlight>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a:p>
            <a:pPr indent="0" lvl="0" marL="0" marR="0" rtl="0" algn="l">
              <a:spcBef>
                <a:spcPts val="0"/>
              </a:spcBef>
              <a:spcAft>
                <a:spcPts val="0"/>
              </a:spcAft>
              <a:buNone/>
            </a:pPr>
            <a:r>
              <a:t/>
            </a:r>
            <a:endParaRPr sz="2800">
              <a:solidFill>
                <a:schemeClr val="dk1"/>
              </a:solidFill>
              <a:highlight>
                <a:srgbClr val="FFFF00"/>
              </a:highlight>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p:txBody>
      </p:sp>
      <p:pic>
        <p:nvPicPr>
          <p:cNvPr id="578" name="Google Shape;578;p37"/>
          <p:cNvPicPr preferRelativeResize="0"/>
          <p:nvPr/>
        </p:nvPicPr>
        <p:blipFill rotWithShape="1">
          <a:blip r:embed="rId4">
            <a:alphaModFix/>
          </a:blip>
          <a:srcRect b="0" l="0" r="0" t="0"/>
          <a:stretch/>
        </p:blipFill>
        <p:spPr>
          <a:xfrm>
            <a:off x="6876602" y="2485783"/>
            <a:ext cx="4643565" cy="3362107"/>
          </a:xfrm>
          <a:prstGeom prst="rect">
            <a:avLst/>
          </a:prstGeom>
          <a:noFill/>
          <a:ln>
            <a:noFill/>
          </a:ln>
          <a:effectLst>
            <a:outerShdw blurRad="292100" rotWithShape="0" algn="tl" dir="2700000" dist="139700">
              <a:srgbClr val="333333">
                <a:alpha val="64705"/>
              </a:srgbClr>
            </a:outerShdw>
          </a:effectLst>
        </p:spPr>
      </p:pic>
      <p:sp>
        <p:nvSpPr>
          <p:cNvPr id="579" name="Google Shape;579;p37"/>
          <p:cNvSpPr txBox="1"/>
          <p:nvPr/>
        </p:nvSpPr>
        <p:spPr>
          <a:xfrm>
            <a:off x="8773297" y="5945707"/>
            <a:ext cx="30230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Source: Bowling Green BMPs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8"/>
          <p:cNvSpPr txBox="1"/>
          <p:nvPr>
            <p:ph type="title"/>
          </p:nvPr>
        </p:nvSpPr>
        <p:spPr>
          <a:xfrm>
            <a:off x="349832" y="227137"/>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Water Quality Units</a:t>
            </a:r>
            <a:endParaRPr/>
          </a:p>
        </p:txBody>
      </p:sp>
      <p:sp>
        <p:nvSpPr>
          <p:cNvPr id="586" name="Google Shape;586;p38"/>
          <p:cNvSpPr txBox="1"/>
          <p:nvPr>
            <p:ph idx="1" type="body"/>
          </p:nvPr>
        </p:nvSpPr>
        <p:spPr>
          <a:xfrm>
            <a:off x="368625" y="1177932"/>
            <a:ext cx="5483304"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Easy to install</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Ideal for retrofit applications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Optimal for sites with space limitations or limited infiltration</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Can be designed to handle hazardous substance runoff</a:t>
            </a:r>
            <a:endParaRPr/>
          </a:p>
        </p:txBody>
      </p:sp>
      <p:sp>
        <p:nvSpPr>
          <p:cNvPr id="587" name="Google Shape;587;p38"/>
          <p:cNvSpPr txBox="1"/>
          <p:nvPr>
            <p:ph idx="2" type="body"/>
          </p:nvPr>
        </p:nvSpPr>
        <p:spPr>
          <a:xfrm>
            <a:off x="6096000" y="1177932"/>
            <a:ext cx="5534639"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Not effective for volume reduction or infiltration</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Variable maintenance frequency</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Not effective for removal of dissolved pollutants or fine particulates</a:t>
            </a:r>
            <a:endParaRPr/>
          </a:p>
          <a:p>
            <a:pPr indent="-342900" lvl="0" marL="342900" rtl="0" algn="l">
              <a:spcBef>
                <a:spcPts val="560"/>
              </a:spcBef>
              <a:spcAft>
                <a:spcPts val="0"/>
              </a:spcAft>
              <a:buClr>
                <a:schemeClr val="dk1"/>
              </a:buClr>
              <a:buSzPts val="2800"/>
              <a:buFont typeface="Courier New"/>
              <a:buChar char="o"/>
            </a:pPr>
            <a:r>
              <a:rPr lang="en-US">
                <a:latin typeface="Calibri"/>
                <a:ea typeface="Calibri"/>
                <a:cs typeface="Calibri"/>
                <a:sym typeface="Calibri"/>
              </a:rPr>
              <a:t>Can be source of pollutants if not maintained adequately</a:t>
            </a:r>
            <a:endParaRPr/>
          </a:p>
          <a:p>
            <a:pPr indent="-165100" lvl="0" marL="342900" rtl="0" algn="l">
              <a:spcBef>
                <a:spcPts val="560"/>
              </a:spcBef>
              <a:spcAft>
                <a:spcPts val="0"/>
              </a:spcAft>
              <a:buClr>
                <a:schemeClr val="dk1"/>
              </a:buClr>
              <a:buSzPts val="2800"/>
              <a:buFont typeface="Courier New"/>
              <a:buNone/>
            </a:pPr>
            <a:r>
              <a:t/>
            </a:r>
            <a:endParaRPr>
              <a:latin typeface="Calibri"/>
              <a:ea typeface="Calibri"/>
              <a:cs typeface="Calibri"/>
              <a:sym typeface="Calibri"/>
            </a:endParaRPr>
          </a:p>
          <a:p>
            <a:pPr indent="-165100" lvl="0" marL="342900" rtl="0" algn="l">
              <a:spcBef>
                <a:spcPts val="560"/>
              </a:spcBef>
              <a:spcAft>
                <a:spcPts val="0"/>
              </a:spcAft>
              <a:buClr>
                <a:schemeClr val="dk1"/>
              </a:buClr>
              <a:buSzPts val="2800"/>
              <a:buFont typeface="Courier New"/>
              <a:buNone/>
            </a:pPr>
            <a:r>
              <a:t/>
            </a:r>
            <a:endParaRPr>
              <a:latin typeface="Calibri"/>
              <a:ea typeface="Calibri"/>
              <a:cs typeface="Calibri"/>
              <a:sym typeface="Calibri"/>
            </a:endParaRPr>
          </a:p>
        </p:txBody>
      </p:sp>
      <p:cxnSp>
        <p:nvCxnSpPr>
          <p:cNvPr id="588" name="Google Shape;588;p38"/>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589" name="Google Shape;589;p38"/>
          <p:cNvPicPr preferRelativeResize="0"/>
          <p:nvPr/>
        </p:nvPicPr>
        <p:blipFill rotWithShape="1">
          <a:blip r:embed="rId3">
            <a:alphaModFix/>
          </a:blip>
          <a:srcRect b="0" l="0" r="0" t="0"/>
          <a:stretch/>
        </p:blipFill>
        <p:spPr>
          <a:xfrm>
            <a:off x="2409176" y="764959"/>
            <a:ext cx="701101" cy="707197"/>
          </a:xfrm>
          <a:prstGeom prst="rect">
            <a:avLst/>
          </a:prstGeom>
          <a:noFill/>
          <a:ln>
            <a:noFill/>
          </a:ln>
        </p:spPr>
      </p:pic>
      <p:pic>
        <p:nvPicPr>
          <p:cNvPr id="590" name="Google Shape;590;p38"/>
          <p:cNvPicPr preferRelativeResize="0"/>
          <p:nvPr/>
        </p:nvPicPr>
        <p:blipFill rotWithShape="1">
          <a:blip r:embed="rId4">
            <a:alphaModFix/>
          </a:blip>
          <a:srcRect b="0" l="0" r="0" t="0"/>
          <a:stretch/>
        </p:blipFill>
        <p:spPr>
          <a:xfrm>
            <a:off x="8569831" y="790490"/>
            <a:ext cx="701101" cy="70719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9"/>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Restored Riparian Buffers</a:t>
            </a:r>
            <a:endParaRPr/>
          </a:p>
        </p:txBody>
      </p:sp>
      <p:pic>
        <p:nvPicPr>
          <p:cNvPr id="597" name="Google Shape;597;p39"/>
          <p:cNvPicPr preferRelativeResize="0"/>
          <p:nvPr/>
        </p:nvPicPr>
        <p:blipFill rotWithShape="1">
          <a:blip r:embed="rId3">
            <a:alphaModFix/>
          </a:blip>
          <a:srcRect b="0" l="0" r="0" t="0"/>
          <a:stretch/>
        </p:blipFill>
        <p:spPr>
          <a:xfrm>
            <a:off x="6888444" y="1900237"/>
            <a:ext cx="4698005" cy="3240942"/>
          </a:xfrm>
          <a:prstGeom prst="rect">
            <a:avLst/>
          </a:prstGeom>
          <a:noFill/>
          <a:ln>
            <a:noFill/>
          </a:ln>
        </p:spPr>
      </p:pic>
      <p:sp>
        <p:nvSpPr>
          <p:cNvPr id="598" name="Google Shape;598;p39"/>
          <p:cNvSpPr txBox="1"/>
          <p:nvPr/>
        </p:nvSpPr>
        <p:spPr>
          <a:xfrm>
            <a:off x="6888444" y="5064616"/>
            <a:ext cx="49577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Newly planted riparian buffer at Kentucky Horse Park, UK College of Agriculture</a:t>
            </a:r>
            <a:endParaRPr/>
          </a:p>
        </p:txBody>
      </p:sp>
      <p:sp>
        <p:nvSpPr>
          <p:cNvPr id="599" name="Google Shape;599;p39"/>
          <p:cNvSpPr txBox="1"/>
          <p:nvPr/>
        </p:nvSpPr>
        <p:spPr>
          <a:xfrm>
            <a:off x="730760" y="873885"/>
            <a:ext cx="1096710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Vegetated zones along stream and river banks, ideally with a mixture of herbaceous plants, shrubs and trees and with a minimum width of 50 feet from each bank</a:t>
            </a:r>
            <a:endParaRPr/>
          </a:p>
        </p:txBody>
      </p:sp>
      <p:sp>
        <p:nvSpPr>
          <p:cNvPr id="600" name="Google Shape;600;p39"/>
          <p:cNvSpPr txBox="1"/>
          <p:nvPr/>
        </p:nvSpPr>
        <p:spPr>
          <a:xfrm>
            <a:off x="671833" y="2348890"/>
            <a:ext cx="5234697" cy="138499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2800"/>
              <a:buFont typeface="Arial"/>
              <a:buNone/>
            </a:pPr>
            <a:r>
              <a:rPr b="1" i="0" lang="en-US" sz="2800">
                <a:solidFill>
                  <a:schemeClr val="dk2"/>
                </a:solidFill>
                <a:latin typeface="Calibri"/>
                <a:ea typeface="Calibri"/>
                <a:cs typeface="Calibri"/>
                <a:sym typeface="Calibri"/>
              </a:rPr>
              <a:t>Target Pollutants:</a:t>
            </a:r>
            <a:r>
              <a:rPr b="1" i="0" lang="en-US" sz="2800">
                <a:solidFill>
                  <a:schemeClr val="dk1"/>
                </a:solidFill>
                <a:latin typeface="Calibri"/>
                <a:ea typeface="Calibri"/>
                <a:cs typeface="Calibri"/>
                <a:sym typeface="Calibri"/>
              </a:rPr>
              <a:t> </a:t>
            </a:r>
            <a:r>
              <a:rPr b="0" i="0" lang="en-US" sz="2800">
                <a:solidFill>
                  <a:schemeClr val="accent1"/>
                </a:solidFill>
                <a:latin typeface="Calibri"/>
                <a:ea typeface="Calibri"/>
                <a:cs typeface="Calibri"/>
                <a:sym typeface="Calibri"/>
              </a:rPr>
              <a:t>Sediment, Metals, Floatables, Nutrients, Bacteria</a:t>
            </a:r>
            <a:endParaRPr b="0" i="0" sz="2800">
              <a:solidFill>
                <a:schemeClr val="dk1"/>
              </a:solidFill>
              <a:latin typeface="Calibri"/>
              <a:ea typeface="Calibri"/>
              <a:cs typeface="Calibri"/>
              <a:sym typeface="Calibri"/>
            </a:endParaRPr>
          </a:p>
        </p:txBody>
      </p:sp>
      <p:pic>
        <p:nvPicPr>
          <p:cNvPr id="601" name="Google Shape;601;p39"/>
          <p:cNvPicPr preferRelativeResize="0"/>
          <p:nvPr/>
        </p:nvPicPr>
        <p:blipFill rotWithShape="1">
          <a:blip r:embed="rId4">
            <a:alphaModFix/>
          </a:blip>
          <a:srcRect b="0" l="0" r="0" t="0"/>
          <a:stretch/>
        </p:blipFill>
        <p:spPr>
          <a:xfrm>
            <a:off x="671833" y="3983375"/>
            <a:ext cx="713294" cy="2249619"/>
          </a:xfrm>
          <a:prstGeom prst="rect">
            <a:avLst/>
          </a:prstGeom>
          <a:noFill/>
          <a:ln>
            <a:noFill/>
          </a:ln>
        </p:spPr>
      </p:pic>
      <p:sp>
        <p:nvSpPr>
          <p:cNvPr id="602" name="Google Shape;602;p39"/>
          <p:cNvSpPr txBox="1"/>
          <p:nvPr/>
        </p:nvSpPr>
        <p:spPr>
          <a:xfrm>
            <a:off x="1684912" y="3983375"/>
            <a:ext cx="3023011"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 to High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
          <p:cNvSpPr txBox="1"/>
          <p:nvPr>
            <p:ph type="title"/>
          </p:nvPr>
        </p:nvSpPr>
        <p:spPr>
          <a:xfrm>
            <a:off x="401780" y="0"/>
            <a:ext cx="11388437" cy="90290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Urban Stormwater Runoff – Contaminants &amp; Sources</a:t>
            </a:r>
            <a:endParaRPr/>
          </a:p>
        </p:txBody>
      </p:sp>
      <p:graphicFrame>
        <p:nvGraphicFramePr>
          <p:cNvPr id="210" name="Google Shape;210;p4"/>
          <p:cNvGraphicFramePr/>
          <p:nvPr/>
        </p:nvGraphicFramePr>
        <p:xfrm>
          <a:off x="781791" y="902909"/>
          <a:ext cx="3000000" cy="3000000"/>
        </p:xfrm>
        <a:graphic>
          <a:graphicData uri="http://schemas.openxmlformats.org/drawingml/2006/table">
            <a:tbl>
              <a:tblPr bandRow="1" firstRow="1">
                <a:noFill/>
                <a:tableStyleId>{2FE1025F-DCB1-40B8-8C20-99EBE7E92F40}</a:tableStyleId>
              </a:tblPr>
              <a:tblGrid>
                <a:gridCol w="3871350"/>
                <a:gridCol w="6757050"/>
              </a:tblGrid>
              <a:tr h="370850">
                <a:tc>
                  <a:txBody>
                    <a:bodyPr/>
                    <a:lstStyle/>
                    <a:p>
                      <a:pPr indent="0" lvl="0" marL="0" marR="0" rtl="0" algn="l">
                        <a:spcBef>
                          <a:spcPts val="0"/>
                        </a:spcBef>
                        <a:spcAft>
                          <a:spcPts val="0"/>
                        </a:spcAft>
                        <a:buNone/>
                      </a:pPr>
                      <a:r>
                        <a:rPr lang="en-US" sz="2400" u="none" cap="none" strike="noStrike">
                          <a:latin typeface="Calibri"/>
                          <a:ea typeface="Calibri"/>
                          <a:cs typeface="Calibri"/>
                          <a:sym typeface="Calibri"/>
                        </a:rPr>
                        <a:t>Contaminant</a:t>
                      </a:r>
                      <a:endParaRPr/>
                    </a:p>
                  </a:txBody>
                  <a:tcPr marT="45725" marB="45725" marR="91450" marL="91450"/>
                </a:tc>
                <a:tc>
                  <a:txBody>
                    <a:bodyPr/>
                    <a:lstStyle/>
                    <a:p>
                      <a:pPr indent="0" lvl="0" marL="0" marR="0" rtl="0" algn="l">
                        <a:spcBef>
                          <a:spcPts val="0"/>
                        </a:spcBef>
                        <a:spcAft>
                          <a:spcPts val="0"/>
                        </a:spcAft>
                        <a:buNone/>
                      </a:pPr>
                      <a:r>
                        <a:rPr lang="en-US" sz="2400">
                          <a:latin typeface="Calibri"/>
                          <a:ea typeface="Calibri"/>
                          <a:cs typeface="Calibri"/>
                          <a:sym typeface="Calibri"/>
                        </a:rPr>
                        <a:t>Contaminant Source</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Sediment and Floatables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Streets, lawns, driveways, construction sites, atmospheric deposition, drainage channels</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Pesticides and Herbicides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Residential lawns and gardens, roadsides, utility rights-of-way, commercial and industrial areas</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Organic Materials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Residential lawns and gardens, commercial landscaping, animal wastes</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Metals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Automobiles, bridges, atmospheric deposition, industrial areas, soil erosion, corroding metal surfaces, combustion processes</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Oil and Grease/Hydrocarbons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Roads, driveways, parking lots, vehicle maintenance areas, gas stations, illicit dumping to storm drains</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Bacteria and Viruses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Lawns, roads, leaky sanitary sewer lines or connections, animal waste, septic systems</a:t>
                      </a:r>
                      <a:endParaRPr/>
                    </a:p>
                  </a:txBody>
                  <a:tcPr marT="45725" marB="45725" marR="91450" marL="91450"/>
                </a:tc>
              </a:tr>
              <a:tr h="370850">
                <a:tc>
                  <a:txBody>
                    <a:bodyPr/>
                    <a:lstStyle/>
                    <a:p>
                      <a:pPr indent="0" lvl="0" marL="0" marR="0" rtl="0" algn="l">
                        <a:spcBef>
                          <a:spcPts val="0"/>
                        </a:spcBef>
                        <a:spcAft>
                          <a:spcPts val="0"/>
                        </a:spcAft>
                        <a:buNone/>
                      </a:pPr>
                      <a:r>
                        <a:rPr lang="en-US" sz="2400">
                          <a:latin typeface="Calibri"/>
                          <a:ea typeface="Calibri"/>
                          <a:cs typeface="Calibri"/>
                          <a:sym typeface="Calibri"/>
                        </a:rPr>
                        <a:t>Nitrogen and Phosphorus</a:t>
                      </a:r>
                      <a:endParaRPr/>
                    </a:p>
                  </a:txBody>
                  <a:tcPr marT="45725" marB="45725" marR="91450" marL="91450"/>
                </a:tc>
                <a:tc>
                  <a:txBody>
                    <a:bodyPr/>
                    <a:lstStyle/>
                    <a:p>
                      <a:pPr indent="0" lvl="0" marL="0" marR="0" rtl="0" algn="l">
                        <a:spcBef>
                          <a:spcPts val="0"/>
                        </a:spcBef>
                        <a:spcAft>
                          <a:spcPts val="0"/>
                        </a:spcAft>
                        <a:buNone/>
                      </a:pPr>
                      <a:r>
                        <a:rPr lang="en-US" sz="2000">
                          <a:latin typeface="Calibri"/>
                          <a:ea typeface="Calibri"/>
                          <a:cs typeface="Calibri"/>
                          <a:sym typeface="Calibri"/>
                        </a:rPr>
                        <a:t>Lawn fertilizers, soil erosion, animal waste, detergents (phosphorus), atmospheric deposition (nitrogen)</a:t>
                      </a:r>
                      <a:endParaRPr/>
                    </a:p>
                  </a:txBody>
                  <a:tcPr marT="45725" marB="45725" marR="91450" marL="9145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40"/>
          <p:cNvSpPr txBox="1"/>
          <p:nvPr>
            <p:ph type="title"/>
          </p:nvPr>
        </p:nvSpPr>
        <p:spPr>
          <a:xfrm>
            <a:off x="349832" y="227137"/>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Riparian Buffers</a:t>
            </a:r>
            <a:endParaRPr/>
          </a:p>
        </p:txBody>
      </p:sp>
      <p:sp>
        <p:nvSpPr>
          <p:cNvPr id="609" name="Google Shape;609;p40"/>
          <p:cNvSpPr txBox="1"/>
          <p:nvPr>
            <p:ph idx="1" type="body"/>
          </p:nvPr>
        </p:nvSpPr>
        <p:spPr>
          <a:xfrm>
            <a:off x="356750" y="1323527"/>
            <a:ext cx="5483304" cy="497059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t>Provides water quality treatment, reduced runoff flow/velocities, erosion control, water temperature benefits</a:t>
            </a:r>
            <a:endParaRPr/>
          </a:p>
          <a:p>
            <a:pPr indent="-342900" lvl="0" marL="342900" rtl="0" algn="l">
              <a:spcBef>
                <a:spcPts val="560"/>
              </a:spcBef>
              <a:spcAft>
                <a:spcPts val="0"/>
              </a:spcAft>
              <a:buClr>
                <a:schemeClr val="dk1"/>
              </a:buClr>
              <a:buSzPts val="2800"/>
              <a:buFont typeface="Courier New"/>
              <a:buChar char="o"/>
            </a:pPr>
            <a:r>
              <a:rPr lang="en-US"/>
              <a:t>Helps prevent streambank erosion</a:t>
            </a:r>
            <a:endParaRPr/>
          </a:p>
          <a:p>
            <a:pPr indent="-342900" lvl="0" marL="342900" rtl="0" algn="l">
              <a:spcBef>
                <a:spcPts val="560"/>
              </a:spcBef>
              <a:spcAft>
                <a:spcPts val="0"/>
              </a:spcAft>
              <a:buClr>
                <a:schemeClr val="dk1"/>
              </a:buClr>
              <a:buSzPts val="2800"/>
              <a:buFont typeface="Courier New"/>
              <a:buChar char="o"/>
            </a:pPr>
            <a:r>
              <a:rPr lang="en-US"/>
              <a:t>Offers aesthetic and passive recreational benefits</a:t>
            </a:r>
            <a:endParaRPr/>
          </a:p>
          <a:p>
            <a:pPr indent="-342900" lvl="0" marL="342900" rtl="0" algn="l">
              <a:spcBef>
                <a:spcPts val="560"/>
              </a:spcBef>
              <a:spcAft>
                <a:spcPts val="0"/>
              </a:spcAft>
              <a:buClr>
                <a:schemeClr val="dk1"/>
              </a:buClr>
              <a:buSzPts val="2800"/>
              <a:buFont typeface="Courier New"/>
              <a:buChar char="o"/>
            </a:pPr>
            <a:r>
              <a:rPr lang="en-US"/>
              <a:t>Enhances wildlife habitat</a:t>
            </a:r>
            <a:endParaRPr/>
          </a:p>
        </p:txBody>
      </p:sp>
      <p:sp>
        <p:nvSpPr>
          <p:cNvPr id="610" name="Google Shape;610;p40"/>
          <p:cNvSpPr txBox="1"/>
          <p:nvPr>
            <p:ph idx="2" type="body"/>
          </p:nvPr>
        </p:nvSpPr>
        <p:spPr>
          <a:xfrm>
            <a:off x="6153062" y="1336016"/>
            <a:ext cx="5534639" cy="504701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spcBef>
                <a:spcPts val="560"/>
              </a:spcBef>
              <a:spcAft>
                <a:spcPts val="0"/>
              </a:spcAft>
              <a:buClr>
                <a:schemeClr val="dk1"/>
              </a:buClr>
              <a:buSzPts val="2800"/>
              <a:buFont typeface="Courier New"/>
              <a:buChar char="o"/>
            </a:pPr>
            <a:r>
              <a:rPr lang="en-US"/>
              <a:t>Can be viewed as unkempt areas</a:t>
            </a:r>
            <a:endParaRPr/>
          </a:p>
          <a:p>
            <a:pPr indent="-342900" lvl="0" marL="342900" rtl="0" algn="l">
              <a:spcBef>
                <a:spcPts val="560"/>
              </a:spcBef>
              <a:spcAft>
                <a:spcPts val="0"/>
              </a:spcAft>
              <a:buClr>
                <a:schemeClr val="dk1"/>
              </a:buClr>
              <a:buSzPts val="2800"/>
              <a:buFont typeface="Courier New"/>
              <a:buChar char="o"/>
            </a:pPr>
            <a:r>
              <a:rPr lang="en-US"/>
              <a:t>Can be perceived as obstructing views of streams, especially with shrubby vegetation</a:t>
            </a:r>
            <a:endParaRPr/>
          </a:p>
          <a:p>
            <a:pPr indent="-342900" lvl="0" marL="342900" rtl="0" algn="l">
              <a:spcBef>
                <a:spcPts val="560"/>
              </a:spcBef>
              <a:spcAft>
                <a:spcPts val="0"/>
              </a:spcAft>
              <a:buClr>
                <a:schemeClr val="dk1"/>
              </a:buClr>
              <a:buSzPts val="2800"/>
              <a:buFont typeface="Courier New"/>
              <a:buChar char="o"/>
            </a:pPr>
            <a:r>
              <a:rPr lang="en-US"/>
              <a:t>Can be abused as places for trash dumping </a:t>
            </a:r>
            <a:endParaRPr/>
          </a:p>
        </p:txBody>
      </p:sp>
      <p:cxnSp>
        <p:nvCxnSpPr>
          <p:cNvPr id="611" name="Google Shape;611;p40"/>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612" name="Google Shape;612;p40"/>
          <p:cNvPicPr preferRelativeResize="0"/>
          <p:nvPr/>
        </p:nvPicPr>
        <p:blipFill rotWithShape="1">
          <a:blip r:embed="rId3">
            <a:alphaModFix/>
          </a:blip>
          <a:srcRect b="0" l="0" r="0" t="0"/>
          <a:stretch/>
        </p:blipFill>
        <p:spPr>
          <a:xfrm>
            <a:off x="2648792" y="853725"/>
            <a:ext cx="701101" cy="707197"/>
          </a:xfrm>
          <a:prstGeom prst="rect">
            <a:avLst/>
          </a:prstGeom>
          <a:noFill/>
          <a:ln>
            <a:noFill/>
          </a:ln>
        </p:spPr>
      </p:pic>
      <p:pic>
        <p:nvPicPr>
          <p:cNvPr id="613" name="Google Shape;613;p40"/>
          <p:cNvPicPr preferRelativeResize="0"/>
          <p:nvPr/>
        </p:nvPicPr>
        <p:blipFill rotWithShape="1">
          <a:blip r:embed="rId4">
            <a:alphaModFix/>
          </a:blip>
          <a:srcRect b="0" l="0" r="0" t="0"/>
          <a:stretch/>
        </p:blipFill>
        <p:spPr>
          <a:xfrm>
            <a:off x="8512768" y="764959"/>
            <a:ext cx="701101" cy="7071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41"/>
          <p:cNvSpPr txBox="1"/>
          <p:nvPr>
            <p:ph type="title"/>
          </p:nvPr>
        </p:nvSpPr>
        <p:spPr>
          <a:xfrm>
            <a:off x="448458" y="14074"/>
            <a:ext cx="11128247"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Permeable Pavement</a:t>
            </a:r>
            <a:endParaRPr/>
          </a:p>
        </p:txBody>
      </p:sp>
      <p:sp>
        <p:nvSpPr>
          <p:cNvPr id="620" name="Google Shape;620;p41"/>
          <p:cNvSpPr txBox="1"/>
          <p:nvPr/>
        </p:nvSpPr>
        <p:spPr>
          <a:xfrm>
            <a:off x="448458" y="901300"/>
            <a:ext cx="623165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600">
                <a:solidFill>
                  <a:schemeClr val="dk1"/>
                </a:solidFill>
                <a:latin typeface="Calibri"/>
                <a:ea typeface="Calibri"/>
                <a:cs typeface="Calibri"/>
                <a:sym typeface="Calibri"/>
              </a:rPr>
              <a:t>Pavement that allows stormwater to infiltrate into the ground through a permeable surface.  </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pic>
        <p:nvPicPr>
          <p:cNvPr id="621" name="Google Shape;621;p41"/>
          <p:cNvPicPr preferRelativeResize="0"/>
          <p:nvPr/>
        </p:nvPicPr>
        <p:blipFill rotWithShape="1">
          <a:blip r:embed="rId3">
            <a:alphaModFix/>
          </a:blip>
          <a:srcRect b="0" l="0" r="0" t="0"/>
          <a:stretch/>
        </p:blipFill>
        <p:spPr>
          <a:xfrm>
            <a:off x="5711337" y="995005"/>
            <a:ext cx="2952957" cy="1874395"/>
          </a:xfrm>
          <a:prstGeom prst="rect">
            <a:avLst/>
          </a:prstGeom>
          <a:noFill/>
          <a:ln>
            <a:noFill/>
          </a:ln>
          <a:effectLst>
            <a:outerShdw blurRad="292100" rotWithShape="0" algn="tl" dir="2700000" dist="139700">
              <a:srgbClr val="333333">
                <a:alpha val="64705"/>
              </a:srgbClr>
            </a:outerShdw>
          </a:effectLst>
        </p:spPr>
      </p:pic>
      <p:sp>
        <p:nvSpPr>
          <p:cNvPr id="622" name="Google Shape;622;p41"/>
          <p:cNvSpPr txBox="1"/>
          <p:nvPr/>
        </p:nvSpPr>
        <p:spPr>
          <a:xfrm>
            <a:off x="1430625" y="3602375"/>
            <a:ext cx="281372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 to High</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sz="1800">
              <a:solidFill>
                <a:schemeClr val="dk1"/>
              </a:solidFill>
              <a:latin typeface="Times New Roman"/>
              <a:ea typeface="Times New Roman"/>
              <a:cs typeface="Times New Roman"/>
              <a:sym typeface="Times New Roman"/>
            </a:endParaRPr>
          </a:p>
        </p:txBody>
      </p:sp>
      <p:pic>
        <p:nvPicPr>
          <p:cNvPr id="623" name="Google Shape;623;p41"/>
          <p:cNvPicPr preferRelativeResize="0"/>
          <p:nvPr/>
        </p:nvPicPr>
        <p:blipFill rotWithShape="1">
          <a:blip r:embed="rId4">
            <a:alphaModFix/>
          </a:blip>
          <a:srcRect b="0" l="0" r="0" t="0"/>
          <a:stretch/>
        </p:blipFill>
        <p:spPr>
          <a:xfrm>
            <a:off x="542293" y="3602375"/>
            <a:ext cx="713294" cy="2249619"/>
          </a:xfrm>
          <a:prstGeom prst="rect">
            <a:avLst/>
          </a:prstGeom>
          <a:noFill/>
          <a:ln>
            <a:noFill/>
          </a:ln>
        </p:spPr>
      </p:pic>
      <p:sp>
        <p:nvSpPr>
          <p:cNvPr id="624" name="Google Shape;624;p41"/>
          <p:cNvSpPr txBox="1"/>
          <p:nvPr/>
        </p:nvSpPr>
        <p:spPr>
          <a:xfrm>
            <a:off x="448458" y="2417131"/>
            <a:ext cx="4668492" cy="1143001"/>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2590"/>
              <a:buFont typeface="Arial"/>
              <a:buNone/>
            </a:pPr>
            <a:r>
              <a:rPr b="1" i="0" lang="en-US" sz="2590">
                <a:solidFill>
                  <a:schemeClr val="dk2"/>
                </a:solidFill>
                <a:latin typeface="Calibri"/>
                <a:ea typeface="Calibri"/>
                <a:cs typeface="Calibri"/>
                <a:sym typeface="Calibri"/>
              </a:rPr>
              <a:t>Target Pollutants:</a:t>
            </a:r>
            <a:r>
              <a:rPr b="1" i="0" lang="en-US" sz="2590">
                <a:solidFill>
                  <a:schemeClr val="dk1"/>
                </a:solidFill>
                <a:latin typeface="Calibri"/>
                <a:ea typeface="Calibri"/>
                <a:cs typeface="Calibri"/>
                <a:sym typeface="Calibri"/>
              </a:rPr>
              <a:t> </a:t>
            </a:r>
            <a:r>
              <a:rPr b="0" i="0" lang="en-US" sz="2590">
                <a:solidFill>
                  <a:schemeClr val="accent1"/>
                </a:solidFill>
                <a:latin typeface="Calibri"/>
                <a:ea typeface="Calibri"/>
                <a:cs typeface="Calibri"/>
                <a:sym typeface="Calibri"/>
              </a:rPr>
              <a:t>Fine Sediment, Suspended Solids, Metals</a:t>
            </a:r>
            <a:endParaRPr b="0" i="0" sz="2590">
              <a:solidFill>
                <a:schemeClr val="dk1"/>
              </a:solidFill>
              <a:latin typeface="Calibri"/>
              <a:ea typeface="Calibri"/>
              <a:cs typeface="Calibri"/>
              <a:sym typeface="Calibri"/>
            </a:endParaRPr>
          </a:p>
        </p:txBody>
      </p:sp>
      <p:pic>
        <p:nvPicPr>
          <p:cNvPr id="625" name="Google Shape;625;p41"/>
          <p:cNvPicPr preferRelativeResize="0"/>
          <p:nvPr/>
        </p:nvPicPr>
        <p:blipFill rotWithShape="1">
          <a:blip r:embed="rId5">
            <a:alphaModFix/>
          </a:blip>
          <a:srcRect b="0" l="0" r="0" t="0"/>
          <a:stretch/>
        </p:blipFill>
        <p:spPr>
          <a:xfrm>
            <a:off x="8395505" y="1552657"/>
            <a:ext cx="3348037" cy="2600325"/>
          </a:xfrm>
          <a:prstGeom prst="rect">
            <a:avLst/>
          </a:prstGeom>
          <a:noFill/>
          <a:ln>
            <a:noFill/>
          </a:ln>
          <a:effectLst>
            <a:outerShdw blurRad="292100" rotWithShape="0" algn="tl" dir="2700000" dist="139700">
              <a:srgbClr val="333333">
                <a:alpha val="64705"/>
              </a:srgbClr>
            </a:outerShdw>
          </a:effectLst>
        </p:spPr>
      </p:pic>
      <p:sp>
        <p:nvSpPr>
          <p:cNvPr id="626" name="Google Shape;626;p41"/>
          <p:cNvSpPr txBox="1"/>
          <p:nvPr/>
        </p:nvSpPr>
        <p:spPr>
          <a:xfrm>
            <a:off x="5754076" y="2852820"/>
            <a:ext cx="271848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Permeable Pavers</a:t>
            </a:r>
            <a:endParaRPr/>
          </a:p>
        </p:txBody>
      </p:sp>
      <p:sp>
        <p:nvSpPr>
          <p:cNvPr id="627" name="Google Shape;627;p41"/>
          <p:cNvSpPr txBox="1"/>
          <p:nvPr/>
        </p:nvSpPr>
        <p:spPr>
          <a:xfrm>
            <a:off x="10080646" y="4191164"/>
            <a:ext cx="167401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Calibri"/>
                <a:ea typeface="Calibri"/>
                <a:cs typeface="Calibri"/>
                <a:sym typeface="Calibri"/>
              </a:rPr>
              <a:t>Louisville MSD</a:t>
            </a:r>
            <a:endParaRPr/>
          </a:p>
        </p:txBody>
      </p:sp>
      <p:pic>
        <p:nvPicPr>
          <p:cNvPr id="628" name="Google Shape;628;p41"/>
          <p:cNvPicPr preferRelativeResize="0"/>
          <p:nvPr/>
        </p:nvPicPr>
        <p:blipFill rotWithShape="1">
          <a:blip r:embed="rId6">
            <a:alphaModFix/>
          </a:blip>
          <a:srcRect b="0" l="0" r="0" t="0"/>
          <a:stretch/>
        </p:blipFill>
        <p:spPr>
          <a:xfrm>
            <a:off x="4633879" y="3429000"/>
            <a:ext cx="3501637" cy="2773508"/>
          </a:xfrm>
          <a:prstGeom prst="rect">
            <a:avLst/>
          </a:prstGeom>
          <a:noFill/>
          <a:ln>
            <a:noFill/>
          </a:ln>
        </p:spPr>
      </p:pic>
      <p:sp>
        <p:nvSpPr>
          <p:cNvPr id="629" name="Google Shape;629;p41"/>
          <p:cNvSpPr txBox="1"/>
          <p:nvPr/>
        </p:nvSpPr>
        <p:spPr>
          <a:xfrm>
            <a:off x="5455352" y="5253008"/>
            <a:ext cx="27432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Pervious Concrete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2"/>
          <p:cNvSpPr txBox="1"/>
          <p:nvPr>
            <p:ph type="title"/>
          </p:nvPr>
        </p:nvSpPr>
        <p:spPr>
          <a:xfrm>
            <a:off x="448793" y="165813"/>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Permeable Pavement</a:t>
            </a:r>
            <a:endParaRPr/>
          </a:p>
        </p:txBody>
      </p:sp>
      <p:sp>
        <p:nvSpPr>
          <p:cNvPr id="636" name="Google Shape;636;p42"/>
          <p:cNvSpPr txBox="1"/>
          <p:nvPr>
            <p:ph idx="1" type="body"/>
          </p:nvPr>
        </p:nvSpPr>
        <p:spPr>
          <a:xfrm>
            <a:off x="349832" y="1165859"/>
            <a:ext cx="5483304"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u="sng">
                <a:solidFill>
                  <a:schemeClr val="dk2"/>
                </a:solidFill>
              </a:rPr>
              <a:t>Pros</a:t>
            </a:r>
            <a:r>
              <a:rPr b="1" lang="en-US" sz="2960">
                <a:solidFill>
                  <a:schemeClr val="dk2"/>
                </a:solidFill>
              </a:rPr>
              <a:t>:</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Allows stormwater to infiltrate or be detained</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Eliminates standing water</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Reduces pollutant loading, runoff rate and volume</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Reduces land consumption by using treatment area for parking/driving</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Can be an attractive pavement option</a:t>
            </a:r>
            <a:endParaRPr/>
          </a:p>
        </p:txBody>
      </p:sp>
      <p:sp>
        <p:nvSpPr>
          <p:cNvPr id="637" name="Google Shape;637;p42"/>
          <p:cNvSpPr txBox="1"/>
          <p:nvPr>
            <p:ph idx="2" type="body"/>
          </p:nvPr>
        </p:nvSpPr>
        <p:spPr>
          <a:xfrm>
            <a:off x="6096000" y="1161078"/>
            <a:ext cx="5534639" cy="50470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960"/>
              <a:buNone/>
            </a:pPr>
            <a:r>
              <a:rPr b="1" lang="en-US" sz="2960" u="sng">
                <a:solidFill>
                  <a:schemeClr val="dk2"/>
                </a:solidFill>
              </a:rPr>
              <a:t>Cons</a:t>
            </a:r>
            <a:r>
              <a:rPr b="1" lang="en-US" sz="2960">
                <a:solidFill>
                  <a:schemeClr val="dk2"/>
                </a:solidFill>
              </a:rPr>
              <a:t>:</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Can become clogged with sediment without proper maintenance, reducing effectiveness</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Not applicable for all site conditions</a:t>
            </a:r>
            <a:endParaRPr/>
          </a:p>
          <a:p>
            <a:pPr indent="-342900" lvl="0" marL="342900" rtl="0" algn="l">
              <a:lnSpc>
                <a:spcPct val="90000"/>
              </a:lnSpc>
              <a:spcBef>
                <a:spcPts val="555"/>
              </a:spcBef>
              <a:spcAft>
                <a:spcPts val="0"/>
              </a:spcAft>
              <a:buClr>
                <a:schemeClr val="dk1"/>
              </a:buClr>
              <a:buSzPts val="2775"/>
              <a:buFont typeface="Courier New"/>
              <a:buChar char="o"/>
            </a:pPr>
            <a:r>
              <a:rPr lang="en-US" sz="2775"/>
              <a:t>Pavement costs higher than conventional options, but may be offset with reduced need for other stormwater BMPs.</a:t>
            </a:r>
            <a:endParaRPr/>
          </a:p>
        </p:txBody>
      </p:sp>
      <p:cxnSp>
        <p:nvCxnSpPr>
          <p:cNvPr id="638" name="Google Shape;638;p42"/>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639" name="Google Shape;639;p42"/>
          <p:cNvPicPr preferRelativeResize="0"/>
          <p:nvPr/>
        </p:nvPicPr>
        <p:blipFill rotWithShape="1">
          <a:blip r:embed="rId3">
            <a:alphaModFix/>
          </a:blip>
          <a:srcRect b="0" l="0" r="0" t="0"/>
          <a:stretch/>
        </p:blipFill>
        <p:spPr>
          <a:xfrm>
            <a:off x="2390383" y="812260"/>
            <a:ext cx="701101" cy="707197"/>
          </a:xfrm>
          <a:prstGeom prst="rect">
            <a:avLst/>
          </a:prstGeom>
          <a:noFill/>
          <a:ln>
            <a:noFill/>
          </a:ln>
        </p:spPr>
      </p:pic>
      <p:pic>
        <p:nvPicPr>
          <p:cNvPr id="640" name="Google Shape;640;p42"/>
          <p:cNvPicPr preferRelativeResize="0"/>
          <p:nvPr/>
        </p:nvPicPr>
        <p:blipFill rotWithShape="1">
          <a:blip r:embed="rId4">
            <a:alphaModFix/>
          </a:blip>
          <a:srcRect b="0" l="0" r="0" t="0"/>
          <a:stretch/>
        </p:blipFill>
        <p:spPr>
          <a:xfrm>
            <a:off x="8399417" y="827414"/>
            <a:ext cx="701101" cy="7071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3"/>
          <p:cNvSpPr txBox="1"/>
          <p:nvPr>
            <p:ph type="title"/>
          </p:nvPr>
        </p:nvSpPr>
        <p:spPr>
          <a:xfrm>
            <a:off x="395416" y="36404"/>
            <a:ext cx="11184135"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 </a:t>
            </a:r>
            <a:r>
              <a:rPr lang="en-US">
                <a:solidFill>
                  <a:schemeClr val="accent1"/>
                </a:solidFill>
              </a:rPr>
              <a:t>Rain Barrels and Cisterns</a:t>
            </a:r>
            <a:endParaRPr/>
          </a:p>
        </p:txBody>
      </p:sp>
      <p:pic>
        <p:nvPicPr>
          <p:cNvPr id="647" name="Google Shape;647;p43"/>
          <p:cNvPicPr preferRelativeResize="0"/>
          <p:nvPr>
            <p:ph idx="1" type="body"/>
          </p:nvPr>
        </p:nvPicPr>
        <p:blipFill rotWithShape="1">
          <a:blip r:embed="rId3">
            <a:alphaModFix/>
          </a:blip>
          <a:srcRect b="0" l="0" r="0" t="0"/>
          <a:stretch/>
        </p:blipFill>
        <p:spPr>
          <a:xfrm>
            <a:off x="5283497" y="2725261"/>
            <a:ext cx="2657973" cy="3543964"/>
          </a:xfrm>
          <a:prstGeom prst="rect">
            <a:avLst/>
          </a:prstGeom>
          <a:noFill/>
          <a:ln>
            <a:noFill/>
          </a:ln>
          <a:effectLst>
            <a:outerShdw blurRad="292100" rotWithShape="0" algn="tl" dir="2700000" dist="139700">
              <a:srgbClr val="333333">
                <a:alpha val="64705"/>
              </a:srgbClr>
            </a:outerShdw>
          </a:effectLst>
        </p:spPr>
      </p:pic>
      <p:sp>
        <p:nvSpPr>
          <p:cNvPr id="648" name="Google Shape;648;p43"/>
          <p:cNvSpPr txBox="1"/>
          <p:nvPr/>
        </p:nvSpPr>
        <p:spPr>
          <a:xfrm>
            <a:off x="514010" y="1001712"/>
            <a:ext cx="6092041" cy="17235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 rainwater tank used to collect and store rain runoff, usually from rooftops via rain gutters.</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A 1” rain on a 1,000 square foot roof can yield 620 gallons of water.</a:t>
            </a:r>
            <a:endParaRPr/>
          </a:p>
        </p:txBody>
      </p:sp>
      <p:sp>
        <p:nvSpPr>
          <p:cNvPr id="649" name="Google Shape;649;p43"/>
          <p:cNvSpPr txBox="1"/>
          <p:nvPr/>
        </p:nvSpPr>
        <p:spPr>
          <a:xfrm>
            <a:off x="1265960" y="3784584"/>
            <a:ext cx="3237470"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 to Medium</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Low</a:t>
            </a:r>
            <a:endParaRPr/>
          </a:p>
        </p:txBody>
      </p:sp>
      <p:pic>
        <p:nvPicPr>
          <p:cNvPr id="650" name="Google Shape;650;p43"/>
          <p:cNvPicPr preferRelativeResize="0"/>
          <p:nvPr/>
        </p:nvPicPr>
        <p:blipFill rotWithShape="1">
          <a:blip r:embed="rId4">
            <a:alphaModFix/>
          </a:blip>
          <a:srcRect b="0" l="0" r="0" t="0"/>
          <a:stretch/>
        </p:blipFill>
        <p:spPr>
          <a:xfrm>
            <a:off x="614588" y="3776964"/>
            <a:ext cx="587332" cy="587332"/>
          </a:xfrm>
          <a:prstGeom prst="rect">
            <a:avLst/>
          </a:prstGeom>
          <a:noFill/>
          <a:ln>
            <a:noFill/>
          </a:ln>
        </p:spPr>
      </p:pic>
      <p:pic>
        <p:nvPicPr>
          <p:cNvPr descr="A close up of a logo&#10;&#10;Description automatically generated" id="651" name="Google Shape;651;p43"/>
          <p:cNvPicPr preferRelativeResize="0"/>
          <p:nvPr/>
        </p:nvPicPr>
        <p:blipFill rotWithShape="1">
          <a:blip r:embed="rId5">
            <a:alphaModFix/>
          </a:blip>
          <a:srcRect b="0" l="0" r="0" t="0"/>
          <a:stretch/>
        </p:blipFill>
        <p:spPr>
          <a:xfrm>
            <a:off x="668853" y="4487768"/>
            <a:ext cx="437197" cy="731313"/>
          </a:xfrm>
          <a:prstGeom prst="rect">
            <a:avLst/>
          </a:prstGeom>
          <a:noFill/>
          <a:ln>
            <a:noFill/>
          </a:ln>
        </p:spPr>
      </p:pic>
      <p:pic>
        <p:nvPicPr>
          <p:cNvPr id="652" name="Google Shape;652;p43"/>
          <p:cNvPicPr preferRelativeResize="0"/>
          <p:nvPr/>
        </p:nvPicPr>
        <p:blipFill rotWithShape="1">
          <a:blip r:embed="rId6">
            <a:alphaModFix/>
          </a:blip>
          <a:srcRect b="0" l="0" r="0" t="0"/>
          <a:stretch/>
        </p:blipFill>
        <p:spPr>
          <a:xfrm>
            <a:off x="668853" y="5395893"/>
            <a:ext cx="492143" cy="487365"/>
          </a:xfrm>
          <a:prstGeom prst="rect">
            <a:avLst/>
          </a:prstGeom>
          <a:noFill/>
          <a:ln>
            <a:noFill/>
          </a:ln>
        </p:spPr>
      </p:pic>
      <p:sp>
        <p:nvSpPr>
          <p:cNvPr id="653" name="Google Shape;653;p43"/>
          <p:cNvSpPr txBox="1"/>
          <p:nvPr/>
        </p:nvSpPr>
        <p:spPr>
          <a:xfrm>
            <a:off x="514010" y="2997282"/>
            <a:ext cx="3946779" cy="587332"/>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2800"/>
              <a:buFont typeface="Arial"/>
              <a:buNone/>
            </a:pPr>
            <a:r>
              <a:rPr b="1" i="0" lang="en-US" sz="2800">
                <a:solidFill>
                  <a:schemeClr val="dk2"/>
                </a:solidFill>
                <a:latin typeface="Calibri"/>
                <a:ea typeface="Calibri"/>
                <a:cs typeface="Calibri"/>
                <a:sym typeface="Calibri"/>
              </a:rPr>
              <a:t>Target Pollutants:</a:t>
            </a:r>
            <a:r>
              <a:rPr b="1" i="0" lang="en-US" sz="2800">
                <a:solidFill>
                  <a:schemeClr val="dk1"/>
                </a:solidFill>
                <a:latin typeface="Calibri"/>
                <a:ea typeface="Calibri"/>
                <a:cs typeface="Calibri"/>
                <a:sym typeface="Calibri"/>
              </a:rPr>
              <a:t> </a:t>
            </a:r>
            <a:r>
              <a:rPr b="0" i="0" lang="en-US" sz="2800">
                <a:solidFill>
                  <a:schemeClr val="accent1"/>
                </a:solidFill>
                <a:latin typeface="Calibri"/>
                <a:ea typeface="Calibri"/>
                <a:cs typeface="Calibri"/>
                <a:sym typeface="Calibri"/>
              </a:rPr>
              <a:t>None</a:t>
            </a:r>
            <a:endParaRPr b="0" i="0" sz="2800">
              <a:solidFill>
                <a:schemeClr val="dk1"/>
              </a:solidFill>
              <a:latin typeface="Calibri"/>
              <a:ea typeface="Calibri"/>
              <a:cs typeface="Calibri"/>
              <a:sym typeface="Calibri"/>
            </a:endParaRPr>
          </a:p>
        </p:txBody>
      </p:sp>
      <p:pic>
        <p:nvPicPr>
          <p:cNvPr id="654" name="Google Shape;654;p43"/>
          <p:cNvPicPr preferRelativeResize="0"/>
          <p:nvPr/>
        </p:nvPicPr>
        <p:blipFill rotWithShape="1">
          <a:blip r:embed="rId7">
            <a:alphaModFix/>
          </a:blip>
          <a:srcRect b="0" l="0" r="0" t="0"/>
          <a:stretch/>
        </p:blipFill>
        <p:spPr>
          <a:xfrm>
            <a:off x="8058850" y="1001712"/>
            <a:ext cx="3895617" cy="3805162"/>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44"/>
          <p:cNvSpPr txBox="1"/>
          <p:nvPr>
            <p:ph type="title"/>
          </p:nvPr>
        </p:nvSpPr>
        <p:spPr>
          <a:xfrm>
            <a:off x="448793" y="165813"/>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Rain Barrels and Cisterns</a:t>
            </a:r>
            <a:endParaRPr/>
          </a:p>
        </p:txBody>
      </p:sp>
      <p:sp>
        <p:nvSpPr>
          <p:cNvPr id="661" name="Google Shape;661;p44"/>
          <p:cNvSpPr txBox="1"/>
          <p:nvPr>
            <p:ph idx="1" type="body"/>
          </p:nvPr>
        </p:nvSpPr>
        <p:spPr>
          <a:xfrm>
            <a:off x="349832" y="1211579"/>
            <a:ext cx="5483304" cy="52236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May reduce water bill</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Reduces channel or streambank erosion by reducing flow volumes</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Allows beneficial reuse of stormwater</a:t>
            </a:r>
            <a:endParaRPr/>
          </a:p>
        </p:txBody>
      </p:sp>
      <p:sp>
        <p:nvSpPr>
          <p:cNvPr id="662" name="Google Shape;662;p44"/>
          <p:cNvSpPr txBox="1"/>
          <p:nvPr>
            <p:ph idx="2" type="body"/>
          </p:nvPr>
        </p:nvSpPr>
        <p:spPr>
          <a:xfrm>
            <a:off x="6096000" y="1206798"/>
            <a:ext cx="5534639" cy="50470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Need to drain or use captured roof runoff between events</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Overflow needs to be routed to a stable, pervious location</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Not ideal for use with tar and gravel or asbestos shingled roofs</a:t>
            </a:r>
            <a:endParaRPr/>
          </a:p>
          <a:p>
            <a:pPr indent="-342900" lvl="0" marL="342900" rtl="0" algn="l">
              <a:lnSpc>
                <a:spcPct val="90000"/>
              </a:lnSpc>
              <a:spcBef>
                <a:spcPts val="600"/>
              </a:spcBef>
              <a:spcAft>
                <a:spcPts val="0"/>
              </a:spcAft>
              <a:buClr>
                <a:schemeClr val="dk1"/>
              </a:buClr>
              <a:buSzPts val="3000"/>
              <a:buFont typeface="Courier New"/>
              <a:buChar char="o"/>
            </a:pPr>
            <a:r>
              <a:rPr lang="en-US" sz="3000"/>
              <a:t>May need to use mosquito deterrents</a:t>
            </a:r>
            <a:endParaRPr/>
          </a:p>
        </p:txBody>
      </p:sp>
      <p:cxnSp>
        <p:nvCxnSpPr>
          <p:cNvPr id="663" name="Google Shape;663;p44"/>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664" name="Google Shape;664;p44"/>
          <p:cNvPicPr preferRelativeResize="0"/>
          <p:nvPr/>
        </p:nvPicPr>
        <p:blipFill rotWithShape="1">
          <a:blip r:embed="rId3">
            <a:alphaModFix/>
          </a:blip>
          <a:srcRect b="0" l="0" r="0" t="0"/>
          <a:stretch/>
        </p:blipFill>
        <p:spPr>
          <a:xfrm>
            <a:off x="2390383" y="857980"/>
            <a:ext cx="701101" cy="707197"/>
          </a:xfrm>
          <a:prstGeom prst="rect">
            <a:avLst/>
          </a:prstGeom>
          <a:noFill/>
          <a:ln>
            <a:noFill/>
          </a:ln>
        </p:spPr>
      </p:pic>
      <p:pic>
        <p:nvPicPr>
          <p:cNvPr id="665" name="Google Shape;665;p44"/>
          <p:cNvPicPr preferRelativeResize="0"/>
          <p:nvPr/>
        </p:nvPicPr>
        <p:blipFill rotWithShape="1">
          <a:blip r:embed="rId4">
            <a:alphaModFix/>
          </a:blip>
          <a:srcRect b="0" l="0" r="0" t="0"/>
          <a:stretch/>
        </p:blipFill>
        <p:spPr>
          <a:xfrm>
            <a:off x="8399417" y="873134"/>
            <a:ext cx="701101" cy="7071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45"/>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Structural Practice: </a:t>
            </a:r>
            <a:r>
              <a:rPr lang="en-US">
                <a:solidFill>
                  <a:schemeClr val="accent1"/>
                </a:solidFill>
              </a:rPr>
              <a:t>Green / Vegetated Roof</a:t>
            </a:r>
            <a:endParaRPr/>
          </a:p>
        </p:txBody>
      </p:sp>
      <p:sp>
        <p:nvSpPr>
          <p:cNvPr id="672" name="Google Shape;672;p45"/>
          <p:cNvSpPr txBox="1"/>
          <p:nvPr/>
        </p:nvSpPr>
        <p:spPr>
          <a:xfrm>
            <a:off x="612448" y="931876"/>
            <a:ext cx="5332021"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Rooftop plantings that help mitigate the effects of urbanization on water quality by filtering, absorbing and detaining rainfall. </a:t>
            </a:r>
            <a:endParaRPr/>
          </a:p>
        </p:txBody>
      </p:sp>
      <p:sp>
        <p:nvSpPr>
          <p:cNvPr id="673" name="Google Shape;673;p45"/>
          <p:cNvSpPr txBox="1"/>
          <p:nvPr/>
        </p:nvSpPr>
        <p:spPr>
          <a:xfrm>
            <a:off x="1993832" y="3705212"/>
            <a:ext cx="355072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Medium to High</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 to High</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Medium</a:t>
            </a:r>
            <a:endParaRPr/>
          </a:p>
        </p:txBody>
      </p:sp>
      <p:pic>
        <p:nvPicPr>
          <p:cNvPr id="674" name="Google Shape;674;p45"/>
          <p:cNvPicPr preferRelativeResize="0"/>
          <p:nvPr/>
        </p:nvPicPr>
        <p:blipFill rotWithShape="1">
          <a:blip r:embed="rId3">
            <a:alphaModFix/>
          </a:blip>
          <a:srcRect b="0" l="0" r="0" t="0"/>
          <a:stretch/>
        </p:blipFill>
        <p:spPr>
          <a:xfrm>
            <a:off x="961408" y="3705212"/>
            <a:ext cx="713294" cy="2249619"/>
          </a:xfrm>
          <a:prstGeom prst="rect">
            <a:avLst/>
          </a:prstGeom>
          <a:noFill/>
          <a:ln>
            <a:noFill/>
          </a:ln>
        </p:spPr>
      </p:pic>
      <p:sp>
        <p:nvSpPr>
          <p:cNvPr id="675" name="Google Shape;675;p45"/>
          <p:cNvSpPr txBox="1"/>
          <p:nvPr/>
        </p:nvSpPr>
        <p:spPr>
          <a:xfrm>
            <a:off x="612448" y="2859122"/>
            <a:ext cx="3946779" cy="587332"/>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2800"/>
              <a:buFont typeface="Arial"/>
              <a:buNone/>
            </a:pPr>
            <a:r>
              <a:rPr b="1" i="0" lang="en-US" sz="2800">
                <a:solidFill>
                  <a:schemeClr val="dk2"/>
                </a:solidFill>
                <a:latin typeface="Calibri"/>
                <a:ea typeface="Calibri"/>
                <a:cs typeface="Calibri"/>
                <a:sym typeface="Calibri"/>
              </a:rPr>
              <a:t>Target Pollutants:</a:t>
            </a:r>
            <a:r>
              <a:rPr b="1" i="0" lang="en-US" sz="2800">
                <a:solidFill>
                  <a:schemeClr val="dk1"/>
                </a:solidFill>
                <a:latin typeface="Calibri"/>
                <a:ea typeface="Calibri"/>
                <a:cs typeface="Calibri"/>
                <a:sym typeface="Calibri"/>
              </a:rPr>
              <a:t> </a:t>
            </a:r>
            <a:r>
              <a:rPr b="0" i="0" lang="en-US" sz="2800">
                <a:solidFill>
                  <a:schemeClr val="accent1"/>
                </a:solidFill>
                <a:latin typeface="Calibri"/>
                <a:ea typeface="Calibri"/>
                <a:cs typeface="Calibri"/>
                <a:sym typeface="Calibri"/>
              </a:rPr>
              <a:t>None</a:t>
            </a:r>
            <a:endParaRPr b="0" i="0" sz="2800">
              <a:solidFill>
                <a:schemeClr val="dk1"/>
              </a:solidFill>
              <a:latin typeface="Calibri"/>
              <a:ea typeface="Calibri"/>
              <a:cs typeface="Calibri"/>
              <a:sym typeface="Calibri"/>
            </a:endParaRPr>
          </a:p>
        </p:txBody>
      </p:sp>
      <p:pic>
        <p:nvPicPr>
          <p:cNvPr id="676" name="Google Shape;676;p45"/>
          <p:cNvPicPr preferRelativeResize="0"/>
          <p:nvPr/>
        </p:nvPicPr>
        <p:blipFill rotWithShape="1">
          <a:blip r:embed="rId4">
            <a:alphaModFix/>
          </a:blip>
          <a:srcRect b="0" l="0" r="0" t="0"/>
          <a:stretch/>
        </p:blipFill>
        <p:spPr>
          <a:xfrm>
            <a:off x="6095999" y="1435586"/>
            <a:ext cx="5588082" cy="4516395"/>
          </a:xfrm>
          <a:prstGeom prst="rect">
            <a:avLst/>
          </a:prstGeom>
          <a:noFill/>
          <a:ln>
            <a:noFill/>
          </a:ln>
          <a:effectLst>
            <a:outerShdw blurRad="292100" rotWithShape="0" algn="tl" dir="2700000" dist="139700">
              <a:srgbClr val="333333">
                <a:alpha val="64705"/>
              </a:srgbClr>
            </a:outerShdw>
          </a:effectLst>
        </p:spPr>
      </p:pic>
      <p:sp>
        <p:nvSpPr>
          <p:cNvPr id="677" name="Google Shape;677;p45"/>
          <p:cNvSpPr txBox="1"/>
          <p:nvPr/>
        </p:nvSpPr>
        <p:spPr>
          <a:xfrm>
            <a:off x="9422795" y="5951981"/>
            <a:ext cx="2261286"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Times New Roman"/>
                <a:ea typeface="Times New Roman"/>
                <a:cs typeface="Times New Roman"/>
                <a:sym typeface="Times New Roman"/>
              </a:rPr>
              <a:t>Louisville MSD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6"/>
          <p:cNvSpPr txBox="1"/>
          <p:nvPr>
            <p:ph type="title"/>
          </p:nvPr>
        </p:nvSpPr>
        <p:spPr>
          <a:xfrm>
            <a:off x="448793" y="165813"/>
            <a:ext cx="11294413" cy="6753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1"/>
              </a:buClr>
              <a:buSzPts val="4000"/>
              <a:buFont typeface="Avenir"/>
              <a:buNone/>
            </a:pPr>
            <a:r>
              <a:rPr lang="en-US" sz="4000">
                <a:solidFill>
                  <a:schemeClr val="accent1"/>
                </a:solidFill>
              </a:rPr>
              <a:t>Green / Vegetated Roofs</a:t>
            </a:r>
            <a:endParaRPr/>
          </a:p>
        </p:txBody>
      </p:sp>
      <p:sp>
        <p:nvSpPr>
          <p:cNvPr id="684" name="Google Shape;684;p46"/>
          <p:cNvSpPr txBox="1"/>
          <p:nvPr>
            <p:ph idx="1" type="body"/>
          </p:nvPr>
        </p:nvSpPr>
        <p:spPr>
          <a:xfrm>
            <a:off x="349832" y="1226819"/>
            <a:ext cx="5483304" cy="522363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Pros</a:t>
            </a:r>
            <a:r>
              <a:rPr b="1" lang="en-US" sz="3200">
                <a:solidFill>
                  <a:schemeClr val="dk2"/>
                </a:solidFill>
              </a:rPr>
              <a:t>:</a:t>
            </a:r>
            <a:endParaRPr/>
          </a:p>
          <a:p>
            <a:pPr indent="-342900" lvl="0" marL="342900" rtl="0" algn="l">
              <a:spcBef>
                <a:spcPts val="560"/>
              </a:spcBef>
              <a:spcAft>
                <a:spcPts val="0"/>
              </a:spcAft>
              <a:buClr>
                <a:schemeClr val="dk1"/>
              </a:buClr>
              <a:buSzPts val="2800"/>
              <a:buChar char="•"/>
            </a:pPr>
            <a:r>
              <a:rPr lang="en-US">
                <a:latin typeface="Calibri"/>
                <a:ea typeface="Calibri"/>
                <a:cs typeface="Calibri"/>
                <a:sym typeface="Calibri"/>
              </a:rPr>
              <a:t>Significantly reduces roof runoff volume</a:t>
            </a:r>
            <a:endParaRPr/>
          </a:p>
          <a:p>
            <a:pPr indent="-342900" lvl="0" marL="342900" rtl="0" algn="l">
              <a:spcBef>
                <a:spcPts val="560"/>
              </a:spcBef>
              <a:spcAft>
                <a:spcPts val="0"/>
              </a:spcAft>
              <a:buClr>
                <a:schemeClr val="dk1"/>
              </a:buClr>
              <a:buSzPts val="2800"/>
              <a:buChar char="•"/>
            </a:pPr>
            <a:r>
              <a:rPr lang="en-US">
                <a:latin typeface="Calibri"/>
                <a:ea typeface="Calibri"/>
                <a:cs typeface="Calibri"/>
                <a:sym typeface="Calibri"/>
              </a:rPr>
              <a:t>Reduction of roof runoff pollutant loads from conventional roof materials</a:t>
            </a:r>
            <a:endParaRPr/>
          </a:p>
          <a:p>
            <a:pPr indent="-342900" lvl="0" marL="342900" rtl="0" algn="l">
              <a:spcBef>
                <a:spcPts val="560"/>
              </a:spcBef>
              <a:spcAft>
                <a:spcPts val="0"/>
              </a:spcAft>
              <a:buClr>
                <a:schemeClr val="dk1"/>
              </a:buClr>
              <a:buSzPts val="2800"/>
              <a:buChar char="•"/>
            </a:pPr>
            <a:r>
              <a:rPr lang="en-US">
                <a:latin typeface="Calibri"/>
                <a:ea typeface="Calibri"/>
                <a:cs typeface="Calibri"/>
                <a:sym typeface="Calibri"/>
              </a:rPr>
              <a:t>Decreased roof temperature and energy costs in warm weather</a:t>
            </a:r>
            <a:endParaRPr/>
          </a:p>
          <a:p>
            <a:pPr indent="-342900" lvl="0" marL="342900" rtl="0" algn="l">
              <a:spcBef>
                <a:spcPts val="560"/>
              </a:spcBef>
              <a:spcAft>
                <a:spcPts val="0"/>
              </a:spcAft>
              <a:buClr>
                <a:schemeClr val="dk1"/>
              </a:buClr>
              <a:buSzPts val="2800"/>
              <a:buChar char="•"/>
            </a:pPr>
            <a:r>
              <a:rPr lang="en-US">
                <a:latin typeface="Calibri"/>
                <a:ea typeface="Calibri"/>
                <a:cs typeface="Calibri"/>
                <a:sym typeface="Calibri"/>
              </a:rPr>
              <a:t>Can extend life of roof</a:t>
            </a:r>
            <a:endParaRPr/>
          </a:p>
          <a:p>
            <a:pPr indent="-342900" lvl="0" marL="342900" rtl="0" algn="l">
              <a:spcBef>
                <a:spcPts val="560"/>
              </a:spcBef>
              <a:spcAft>
                <a:spcPts val="0"/>
              </a:spcAft>
              <a:buClr>
                <a:schemeClr val="dk1"/>
              </a:buClr>
              <a:buSzPts val="2800"/>
              <a:buChar char="•"/>
            </a:pPr>
            <a:r>
              <a:rPr lang="en-US">
                <a:latin typeface="Calibri"/>
                <a:ea typeface="Calibri"/>
                <a:cs typeface="Calibri"/>
                <a:sym typeface="Calibri"/>
              </a:rPr>
              <a:t>Adds landscaping value to rooftop</a:t>
            </a:r>
            <a:endParaRPr/>
          </a:p>
        </p:txBody>
      </p:sp>
      <p:sp>
        <p:nvSpPr>
          <p:cNvPr id="685" name="Google Shape;685;p46"/>
          <p:cNvSpPr txBox="1"/>
          <p:nvPr>
            <p:ph idx="2" type="body"/>
          </p:nvPr>
        </p:nvSpPr>
        <p:spPr>
          <a:xfrm>
            <a:off x="6096000" y="1222038"/>
            <a:ext cx="5534639" cy="504701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3200"/>
              <a:buNone/>
            </a:pPr>
            <a:r>
              <a:rPr b="1" lang="en-US" sz="3200" u="sng">
                <a:solidFill>
                  <a:schemeClr val="dk2"/>
                </a:solidFill>
              </a:rPr>
              <a:t>Cons</a:t>
            </a:r>
            <a:r>
              <a:rPr b="1" lang="en-US" sz="3200">
                <a:solidFill>
                  <a:schemeClr val="dk2"/>
                </a:solidFill>
              </a:rPr>
              <a:t>:</a:t>
            </a:r>
            <a:endParaRPr/>
          </a:p>
          <a:p>
            <a:pPr indent="-342900" lvl="0" marL="342900" rtl="0" algn="l">
              <a:spcBef>
                <a:spcPts val="560"/>
              </a:spcBef>
              <a:spcAft>
                <a:spcPts val="0"/>
              </a:spcAft>
              <a:buClr>
                <a:schemeClr val="dk1"/>
              </a:buClr>
              <a:buSzPts val="2800"/>
              <a:buChar char="•"/>
            </a:pPr>
            <a:r>
              <a:rPr lang="en-US"/>
              <a:t>Can contribute nutrient and bacteria to runoff </a:t>
            </a:r>
            <a:endParaRPr/>
          </a:p>
          <a:p>
            <a:pPr indent="-342900" lvl="0" marL="342900" rtl="0" algn="l">
              <a:spcBef>
                <a:spcPts val="560"/>
              </a:spcBef>
              <a:spcAft>
                <a:spcPts val="0"/>
              </a:spcAft>
              <a:buClr>
                <a:schemeClr val="dk1"/>
              </a:buClr>
              <a:buSzPts val="2800"/>
              <a:buChar char="•"/>
            </a:pPr>
            <a:r>
              <a:rPr lang="en-US"/>
              <a:t>Requires adequate roof structural support and minimal roof slope</a:t>
            </a:r>
            <a:endParaRPr/>
          </a:p>
          <a:p>
            <a:pPr indent="-342900" lvl="0" marL="342900" rtl="0" algn="l">
              <a:spcBef>
                <a:spcPts val="560"/>
              </a:spcBef>
              <a:spcAft>
                <a:spcPts val="0"/>
              </a:spcAft>
              <a:buClr>
                <a:schemeClr val="dk1"/>
              </a:buClr>
              <a:buSzPts val="2800"/>
              <a:buChar char="•"/>
            </a:pPr>
            <a:r>
              <a:rPr lang="en-US"/>
              <a:t>Extreme sun and wind may make plant survival difficult</a:t>
            </a:r>
            <a:endParaRPr/>
          </a:p>
          <a:p>
            <a:pPr indent="-342900" lvl="0" marL="342900" rtl="0" algn="l">
              <a:spcBef>
                <a:spcPts val="560"/>
              </a:spcBef>
              <a:spcAft>
                <a:spcPts val="0"/>
              </a:spcAft>
              <a:buClr>
                <a:schemeClr val="dk1"/>
              </a:buClr>
              <a:buSzPts val="2800"/>
              <a:buChar char="•"/>
            </a:pPr>
            <a:r>
              <a:rPr lang="en-US"/>
              <a:t>Potential for roof leaks</a:t>
            </a:r>
            <a:endParaRPr/>
          </a:p>
          <a:p>
            <a:pPr indent="-342900" lvl="0" marL="342900" rtl="0" algn="l">
              <a:spcBef>
                <a:spcPts val="560"/>
              </a:spcBef>
              <a:spcAft>
                <a:spcPts val="0"/>
              </a:spcAft>
              <a:buClr>
                <a:schemeClr val="dk1"/>
              </a:buClr>
              <a:buSzPts val="2800"/>
              <a:buChar char="•"/>
            </a:pPr>
            <a:r>
              <a:rPr lang="en-US"/>
              <a:t>Irrigation often required for plant establishment</a:t>
            </a:r>
            <a:endParaRPr/>
          </a:p>
        </p:txBody>
      </p:sp>
      <p:cxnSp>
        <p:nvCxnSpPr>
          <p:cNvPr id="686" name="Google Shape;686;p46"/>
          <p:cNvCxnSpPr/>
          <p:nvPr/>
        </p:nvCxnSpPr>
        <p:spPr>
          <a:xfrm>
            <a:off x="5828179" y="1045029"/>
            <a:ext cx="0" cy="4465122"/>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pic>
        <p:nvPicPr>
          <p:cNvPr id="687" name="Google Shape;687;p46"/>
          <p:cNvPicPr preferRelativeResize="0"/>
          <p:nvPr/>
        </p:nvPicPr>
        <p:blipFill rotWithShape="1">
          <a:blip r:embed="rId3">
            <a:alphaModFix/>
          </a:blip>
          <a:srcRect b="0" l="0" r="0" t="0"/>
          <a:stretch/>
        </p:blipFill>
        <p:spPr>
          <a:xfrm>
            <a:off x="2390383" y="873220"/>
            <a:ext cx="701101" cy="707197"/>
          </a:xfrm>
          <a:prstGeom prst="rect">
            <a:avLst/>
          </a:prstGeom>
          <a:noFill/>
          <a:ln>
            <a:noFill/>
          </a:ln>
        </p:spPr>
      </p:pic>
      <p:pic>
        <p:nvPicPr>
          <p:cNvPr id="688" name="Google Shape;688;p46"/>
          <p:cNvPicPr preferRelativeResize="0"/>
          <p:nvPr/>
        </p:nvPicPr>
        <p:blipFill rotWithShape="1">
          <a:blip r:embed="rId4">
            <a:alphaModFix/>
          </a:blip>
          <a:srcRect b="0" l="0" r="0" t="0"/>
          <a:stretch/>
        </p:blipFill>
        <p:spPr>
          <a:xfrm>
            <a:off x="8399417" y="888374"/>
            <a:ext cx="701101" cy="7071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47"/>
          <p:cNvSpPr txBox="1"/>
          <p:nvPr/>
        </p:nvSpPr>
        <p:spPr>
          <a:xfrm>
            <a:off x="2200893" y="2185060"/>
            <a:ext cx="7790213"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dk2"/>
                </a:solidFill>
                <a:latin typeface="Calibri"/>
                <a:ea typeface="Calibri"/>
                <a:cs typeface="Calibri"/>
                <a:sym typeface="Calibri"/>
              </a:rPr>
              <a:t>Urban Non-Structural BMPs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48"/>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Education is always an ongoing need.</a:t>
            </a:r>
            <a:endParaRPr/>
          </a:p>
        </p:txBody>
      </p:sp>
      <p:pic>
        <p:nvPicPr>
          <p:cNvPr id="701" name="Google Shape;701;p48"/>
          <p:cNvPicPr preferRelativeResize="0"/>
          <p:nvPr>
            <p:ph idx="1" type="body"/>
          </p:nvPr>
        </p:nvPicPr>
        <p:blipFill rotWithShape="1">
          <a:blip r:embed="rId3">
            <a:alphaModFix/>
          </a:blip>
          <a:srcRect b="0" l="0" r="0" t="0"/>
          <a:stretch/>
        </p:blipFill>
        <p:spPr>
          <a:xfrm>
            <a:off x="1158373" y="1316038"/>
            <a:ext cx="9881603" cy="48545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9"/>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400"/>
              <a:buFont typeface="Calibri"/>
              <a:buNone/>
            </a:pPr>
            <a:r>
              <a:rPr lang="en-US" sz="4400"/>
              <a:t>Public Education!</a:t>
            </a:r>
            <a:endParaRPr/>
          </a:p>
        </p:txBody>
      </p:sp>
      <p:pic>
        <p:nvPicPr>
          <p:cNvPr id="708" name="Google Shape;708;p49"/>
          <p:cNvPicPr preferRelativeResize="0"/>
          <p:nvPr>
            <p:ph idx="1" type="body"/>
          </p:nvPr>
        </p:nvPicPr>
        <p:blipFill rotWithShape="1">
          <a:blip r:embed="rId3">
            <a:alphaModFix/>
          </a:blip>
          <a:srcRect b="7620" l="0" r="0" t="0"/>
          <a:stretch/>
        </p:blipFill>
        <p:spPr>
          <a:xfrm>
            <a:off x="708833" y="893463"/>
            <a:ext cx="7114368" cy="2631459"/>
          </a:xfrm>
          <a:prstGeom prst="rect">
            <a:avLst/>
          </a:prstGeom>
          <a:noFill/>
          <a:ln>
            <a:noFill/>
          </a:ln>
        </p:spPr>
      </p:pic>
      <p:pic>
        <p:nvPicPr>
          <p:cNvPr id="709" name="Google Shape;709;p49"/>
          <p:cNvPicPr preferRelativeResize="0"/>
          <p:nvPr/>
        </p:nvPicPr>
        <p:blipFill rotWithShape="1">
          <a:blip r:embed="rId4">
            <a:alphaModFix/>
          </a:blip>
          <a:srcRect b="0" l="0" r="0" t="0"/>
          <a:stretch/>
        </p:blipFill>
        <p:spPr>
          <a:xfrm>
            <a:off x="5464501" y="3524922"/>
            <a:ext cx="6305550" cy="2714625"/>
          </a:xfrm>
          <a:prstGeom prst="rect">
            <a:avLst/>
          </a:prstGeom>
          <a:noFill/>
          <a:ln>
            <a:noFill/>
          </a:ln>
        </p:spPr>
      </p:pic>
      <p:sp>
        <p:nvSpPr>
          <p:cNvPr id="710" name="Google Shape;710;p49"/>
          <p:cNvSpPr txBox="1"/>
          <p:nvPr/>
        </p:nvSpPr>
        <p:spPr>
          <a:xfrm>
            <a:off x="9207500" y="6146800"/>
            <a:ext cx="2562551"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chemeClr val="dk1"/>
                </a:solidFill>
                <a:latin typeface="Times New Roman"/>
                <a:ea typeface="Times New Roman"/>
                <a:cs typeface="Times New Roman"/>
                <a:sym typeface="Times New Roman"/>
              </a:rPr>
              <a:t>Source: Bluegrass Greensource</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5"/>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Urban Stormwater Management</a:t>
            </a:r>
            <a:endParaRPr/>
          </a:p>
        </p:txBody>
      </p:sp>
      <p:sp>
        <p:nvSpPr>
          <p:cNvPr id="217" name="Google Shape;217;p5"/>
          <p:cNvSpPr/>
          <p:nvPr/>
        </p:nvSpPr>
        <p:spPr>
          <a:xfrm>
            <a:off x="9968753" y="5120640"/>
            <a:ext cx="1220224" cy="66697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imes New Roman"/>
              <a:ea typeface="Times New Roman"/>
              <a:cs typeface="Times New Roman"/>
              <a:sym typeface="Times New Roman"/>
            </a:endParaRPr>
          </a:p>
        </p:txBody>
      </p:sp>
      <p:grpSp>
        <p:nvGrpSpPr>
          <p:cNvPr id="218" name="Google Shape;218;p5"/>
          <p:cNvGrpSpPr/>
          <p:nvPr/>
        </p:nvGrpSpPr>
        <p:grpSpPr>
          <a:xfrm>
            <a:off x="2827459" y="1089255"/>
            <a:ext cx="6537082" cy="5024254"/>
            <a:chOff x="2827459" y="1041755"/>
            <a:chExt cx="6537082" cy="5024254"/>
          </a:xfrm>
        </p:grpSpPr>
        <p:pic>
          <p:nvPicPr>
            <p:cNvPr id="219" name="Google Shape;219;p5"/>
            <p:cNvPicPr preferRelativeResize="0"/>
            <p:nvPr/>
          </p:nvPicPr>
          <p:blipFill rotWithShape="1">
            <a:blip r:embed="rId3">
              <a:alphaModFix/>
            </a:blip>
            <a:srcRect b="0" l="0" r="0" t="0"/>
            <a:stretch/>
          </p:blipFill>
          <p:spPr>
            <a:xfrm>
              <a:off x="2827459" y="1041755"/>
              <a:ext cx="6537082" cy="5024254"/>
            </a:xfrm>
            <a:prstGeom prst="rect">
              <a:avLst/>
            </a:prstGeom>
            <a:noFill/>
            <a:ln>
              <a:noFill/>
            </a:ln>
          </p:spPr>
        </p:pic>
        <p:sp>
          <p:nvSpPr>
            <p:cNvPr id="220" name="Google Shape;220;p5"/>
            <p:cNvSpPr/>
            <p:nvPr/>
          </p:nvSpPr>
          <p:spPr>
            <a:xfrm>
              <a:off x="4309607" y="3943847"/>
              <a:ext cx="222636" cy="1113183"/>
            </a:xfrm>
            <a:prstGeom prst="ellipse">
              <a:avLst/>
            </a:prstGeom>
            <a:noFill/>
            <a:ln cap="flat" cmpd="sng" w="1905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sp>
          <p:nvSpPr>
            <p:cNvPr id="221" name="Google Shape;221;p5"/>
            <p:cNvSpPr/>
            <p:nvPr/>
          </p:nvSpPr>
          <p:spPr>
            <a:xfrm>
              <a:off x="3164532" y="4699221"/>
              <a:ext cx="1224501" cy="421419"/>
            </a:xfrm>
            <a:prstGeom prst="ellipse">
              <a:avLst/>
            </a:prstGeom>
            <a:noFill/>
            <a:ln cap="flat" cmpd="sng" w="1905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pic>
          <p:nvPicPr>
            <p:cNvPr id="222" name="Google Shape;222;p5"/>
            <p:cNvPicPr preferRelativeResize="0"/>
            <p:nvPr/>
          </p:nvPicPr>
          <p:blipFill rotWithShape="1">
            <a:blip r:embed="rId4">
              <a:alphaModFix/>
            </a:blip>
            <a:srcRect b="0" l="0" r="0" t="0"/>
            <a:stretch/>
          </p:blipFill>
          <p:spPr>
            <a:xfrm>
              <a:off x="6412727" y="3717778"/>
              <a:ext cx="363849" cy="1671443"/>
            </a:xfrm>
            <a:prstGeom prst="rect">
              <a:avLst/>
            </a:prstGeom>
            <a:noFill/>
            <a:ln>
              <a:noFill/>
            </a:ln>
          </p:spPr>
        </p:pic>
        <p:pic>
          <p:nvPicPr>
            <p:cNvPr id="223" name="Google Shape;223;p5"/>
            <p:cNvPicPr preferRelativeResize="0"/>
            <p:nvPr/>
          </p:nvPicPr>
          <p:blipFill rotWithShape="1">
            <a:blip r:embed="rId5">
              <a:alphaModFix/>
            </a:blip>
            <a:srcRect b="0" l="0" r="0" t="0"/>
            <a:stretch/>
          </p:blipFill>
          <p:spPr>
            <a:xfrm>
              <a:off x="4125142" y="4974575"/>
              <a:ext cx="2285045" cy="901439"/>
            </a:xfrm>
            <a:prstGeom prst="rect">
              <a:avLst/>
            </a:prstGeom>
            <a:noFill/>
            <a:ln>
              <a:noFill/>
            </a:ln>
          </p:spPr>
        </p:pic>
        <p:pic>
          <p:nvPicPr>
            <p:cNvPr id="224" name="Google Shape;224;p5"/>
            <p:cNvPicPr preferRelativeResize="0"/>
            <p:nvPr/>
          </p:nvPicPr>
          <p:blipFill rotWithShape="1">
            <a:blip r:embed="rId6">
              <a:alphaModFix/>
            </a:blip>
            <a:srcRect b="0" l="0" r="0" t="0"/>
            <a:stretch/>
          </p:blipFill>
          <p:spPr>
            <a:xfrm>
              <a:off x="7548204" y="3837724"/>
              <a:ext cx="466326" cy="1219306"/>
            </a:xfrm>
            <a:prstGeom prst="rect">
              <a:avLst/>
            </a:prstGeom>
            <a:noFill/>
            <a:ln>
              <a:noFill/>
            </a:ln>
          </p:spPr>
        </p:pic>
      </p:grpSp>
      <p:sp>
        <p:nvSpPr>
          <p:cNvPr id="225" name="Google Shape;225;p5"/>
          <p:cNvSpPr/>
          <p:nvPr/>
        </p:nvSpPr>
        <p:spPr>
          <a:xfrm>
            <a:off x="8921578" y="927048"/>
            <a:ext cx="2879125" cy="666974"/>
          </a:xfrm>
          <a:prstGeom prst="wedgeRoundRectCallout">
            <a:avLst>
              <a:gd fmla="val -72606" name="adj1"/>
              <a:gd fmla="val 71474" name="adj2"/>
              <a:gd fmla="val 16667" name="adj3"/>
            </a:avLst>
          </a:prstGeom>
          <a:solidFill>
            <a:srgbClr val="92D050"/>
          </a:solidFill>
          <a:ln cap="flat" cmpd="sng" w="9525">
            <a:solidFill>
              <a:srgbClr val="007AB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And, Settle out!</a:t>
            </a:r>
            <a:endParaRPr/>
          </a:p>
        </p:txBody>
      </p:sp>
      <p:cxnSp>
        <p:nvCxnSpPr>
          <p:cNvPr id="226" name="Google Shape;226;p5"/>
          <p:cNvCxnSpPr/>
          <p:nvPr/>
        </p:nvCxnSpPr>
        <p:spPr>
          <a:xfrm flipH="1">
            <a:off x="6623679" y="3601382"/>
            <a:ext cx="924525" cy="661814"/>
          </a:xfrm>
          <a:prstGeom prst="straightConnector1">
            <a:avLst/>
          </a:prstGeom>
          <a:noFill/>
          <a:ln cap="flat" cmpd="sng" w="5715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27" name="Google Shape;227;p5"/>
          <p:cNvCxnSpPr/>
          <p:nvPr/>
        </p:nvCxnSpPr>
        <p:spPr>
          <a:xfrm>
            <a:off x="2952753" y="4016712"/>
            <a:ext cx="407417" cy="755374"/>
          </a:xfrm>
          <a:prstGeom prst="straightConnector1">
            <a:avLst/>
          </a:prstGeom>
          <a:noFill/>
          <a:ln cap="flat" cmpd="sng" w="5715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28" name="Google Shape;228;p5"/>
          <p:cNvCxnSpPr/>
          <p:nvPr/>
        </p:nvCxnSpPr>
        <p:spPr>
          <a:xfrm rot="10800000">
            <a:off x="5019666" y="5336001"/>
            <a:ext cx="759608" cy="749720"/>
          </a:xfrm>
          <a:prstGeom prst="straightConnector1">
            <a:avLst/>
          </a:prstGeom>
          <a:noFill/>
          <a:ln cap="flat" cmpd="sng" w="5715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29" name="Google Shape;229;p5"/>
          <p:cNvCxnSpPr/>
          <p:nvPr/>
        </p:nvCxnSpPr>
        <p:spPr>
          <a:xfrm flipH="1">
            <a:off x="7803092" y="3719498"/>
            <a:ext cx="568411" cy="543698"/>
          </a:xfrm>
          <a:prstGeom prst="straightConnector1">
            <a:avLst/>
          </a:prstGeom>
          <a:noFill/>
          <a:ln cap="flat" cmpd="sng" w="5715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30" name="Google Shape;230;p5"/>
          <p:cNvCxnSpPr/>
          <p:nvPr/>
        </p:nvCxnSpPr>
        <p:spPr>
          <a:xfrm>
            <a:off x="3897957" y="3601382"/>
            <a:ext cx="401185" cy="589026"/>
          </a:xfrm>
          <a:prstGeom prst="straightConnector1">
            <a:avLst/>
          </a:prstGeom>
          <a:noFill/>
          <a:ln cap="flat" cmpd="sng" w="5715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50"/>
          <p:cNvPicPr preferRelativeResize="0"/>
          <p:nvPr/>
        </p:nvPicPr>
        <p:blipFill rotWithShape="1">
          <a:blip r:embed="rId3">
            <a:alphaModFix/>
          </a:blip>
          <a:srcRect b="0" l="0" r="0" t="0"/>
          <a:stretch/>
        </p:blipFill>
        <p:spPr>
          <a:xfrm>
            <a:off x="463825" y="123568"/>
            <a:ext cx="4371975" cy="6623221"/>
          </a:xfrm>
          <a:prstGeom prst="rect">
            <a:avLst/>
          </a:prstGeom>
          <a:noFill/>
          <a:ln>
            <a:noFill/>
          </a:ln>
        </p:spPr>
      </p:pic>
      <p:sp>
        <p:nvSpPr>
          <p:cNvPr id="717" name="Google Shape;717;p50"/>
          <p:cNvSpPr txBox="1"/>
          <p:nvPr/>
        </p:nvSpPr>
        <p:spPr>
          <a:xfrm>
            <a:off x="5526156" y="1417983"/>
            <a:ext cx="5473148"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The Chesapeake Ecology Center has created some excellent graphics to illustrate the concept of green infrastructure and how it reduces runoff pollution.</a:t>
            </a:r>
            <a:endParaRPr/>
          </a:p>
        </p:txBody>
      </p:sp>
      <p:sp>
        <p:nvSpPr>
          <p:cNvPr id="718" name="Google Shape;718;p50"/>
          <p:cNvSpPr txBox="1"/>
          <p:nvPr/>
        </p:nvSpPr>
        <p:spPr>
          <a:xfrm>
            <a:off x="7767020" y="5857460"/>
            <a:ext cx="46370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http://www.livewellandgreen.org/signage/</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51"/>
          <p:cNvPicPr preferRelativeResize="0"/>
          <p:nvPr/>
        </p:nvPicPr>
        <p:blipFill rotWithShape="1">
          <a:blip r:embed="rId3">
            <a:alphaModFix/>
          </a:blip>
          <a:srcRect b="0" l="0" r="0" t="0"/>
          <a:stretch/>
        </p:blipFill>
        <p:spPr>
          <a:xfrm>
            <a:off x="0" y="0"/>
            <a:ext cx="4471988" cy="6818606"/>
          </a:xfrm>
          <a:prstGeom prst="rect">
            <a:avLst/>
          </a:prstGeom>
          <a:noFill/>
          <a:ln>
            <a:noFill/>
          </a:ln>
        </p:spPr>
      </p:pic>
      <p:sp>
        <p:nvSpPr>
          <p:cNvPr id="725" name="Google Shape;725;p51"/>
          <p:cNvSpPr txBox="1"/>
          <p:nvPr/>
        </p:nvSpPr>
        <p:spPr>
          <a:xfrm>
            <a:off x="4979086" y="323875"/>
            <a:ext cx="6891669" cy="5693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RainScaping BMPs:</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reduce stormwater runoff</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promote infiltration, and </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filter runoff by controlling it at its source</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Practices range from simple measures:</a:t>
            </a:r>
            <a:endParaRPr/>
          </a:p>
          <a:p>
            <a:pPr indent="-457200" lvl="0" marL="457200" marR="0" rtl="0" algn="l">
              <a:spcBef>
                <a:spcPts val="0"/>
              </a:spcBef>
              <a:spcAft>
                <a:spcPts val="0"/>
              </a:spcAft>
              <a:buClr>
                <a:schemeClr val="dk2"/>
              </a:buClr>
              <a:buSzPts val="2400"/>
              <a:buFont typeface="Arial"/>
              <a:buChar char="•"/>
            </a:pPr>
            <a:r>
              <a:rPr b="1" lang="en-US" sz="2400">
                <a:solidFill>
                  <a:schemeClr val="dk2"/>
                </a:solidFill>
                <a:latin typeface="Calibri"/>
                <a:ea typeface="Calibri"/>
                <a:cs typeface="Calibri"/>
                <a:sym typeface="Calibri"/>
              </a:rPr>
              <a:t>redirecting downspouts to planting beds</a:t>
            </a:r>
            <a:endParaRPr sz="24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installing </a:t>
            </a:r>
            <a:r>
              <a:rPr b="1" lang="en-US" sz="2400">
                <a:solidFill>
                  <a:schemeClr val="dk2"/>
                </a:solidFill>
                <a:latin typeface="Calibri"/>
                <a:ea typeface="Calibri"/>
                <a:cs typeface="Calibri"/>
                <a:sym typeface="Calibri"/>
              </a:rPr>
              <a:t>rain gardens</a:t>
            </a:r>
            <a:r>
              <a:rPr lang="en-US" sz="2400">
                <a:solidFill>
                  <a:schemeClr val="dk1"/>
                </a:solidFill>
                <a:latin typeface="Calibri"/>
                <a:ea typeface="Calibri"/>
                <a:cs typeface="Calibri"/>
                <a:sym typeface="Calibri"/>
              </a:rPr>
              <a:t> and </a:t>
            </a:r>
            <a:r>
              <a:rPr b="1" lang="en-US" sz="2400">
                <a:solidFill>
                  <a:schemeClr val="dk2"/>
                </a:solidFill>
                <a:latin typeface="Calibri"/>
                <a:ea typeface="Calibri"/>
                <a:cs typeface="Calibri"/>
                <a:sym typeface="Calibri"/>
              </a:rPr>
              <a:t>rain barrels</a:t>
            </a:r>
            <a:endParaRPr/>
          </a:p>
          <a:p>
            <a:pPr indent="-457200"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planting </a:t>
            </a:r>
            <a:r>
              <a:rPr b="1" lang="en-US" sz="2400">
                <a:solidFill>
                  <a:schemeClr val="dk2"/>
                </a:solidFill>
                <a:latin typeface="Calibri"/>
                <a:ea typeface="Calibri"/>
                <a:cs typeface="Calibri"/>
                <a:sym typeface="Calibri"/>
              </a:rPr>
              <a:t>native trees and shrubs</a:t>
            </a:r>
            <a:endParaRPr sz="24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replacing hard surfaces with </a:t>
            </a:r>
            <a:r>
              <a:rPr b="1" lang="en-US" sz="2400">
                <a:solidFill>
                  <a:schemeClr val="dk2"/>
                </a:solidFill>
                <a:latin typeface="Calibri"/>
                <a:ea typeface="Calibri"/>
                <a:cs typeface="Calibri"/>
                <a:sym typeface="Calibri"/>
              </a:rPr>
              <a:t>permeable surfaces</a:t>
            </a:r>
            <a:endParaRPr/>
          </a:p>
          <a:p>
            <a:pPr indent="-304800" lvl="0" marL="457200" marR="0" rtl="0" algn="l">
              <a:spcBef>
                <a:spcPts val="0"/>
              </a:spcBef>
              <a:spcAft>
                <a:spcPts val="0"/>
              </a:spcAft>
              <a:buClr>
                <a:schemeClr val="dk1"/>
              </a:buClr>
              <a:buSzPts val="2400"/>
              <a:buFont typeface="Arial"/>
              <a:buNone/>
            </a:pPr>
            <a:r>
              <a:t/>
            </a:r>
            <a:endParaRPr b="1" sz="2400">
              <a:solidFill>
                <a:schemeClr val="dk2"/>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To more sophisticated measures:</a:t>
            </a:r>
            <a:endParaRPr/>
          </a:p>
          <a:p>
            <a:pPr indent="-457200"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larger </a:t>
            </a:r>
            <a:r>
              <a:rPr b="1" lang="en-US" sz="2400">
                <a:solidFill>
                  <a:schemeClr val="dk2"/>
                </a:solidFill>
                <a:latin typeface="Calibri"/>
                <a:ea typeface="Calibri"/>
                <a:cs typeface="Calibri"/>
                <a:sym typeface="Calibri"/>
              </a:rPr>
              <a:t>bioretention areas</a:t>
            </a:r>
            <a:endParaRPr/>
          </a:p>
          <a:p>
            <a:pPr indent="-457200" lvl="0" marL="457200" marR="0" rtl="0" algn="l">
              <a:spcBef>
                <a:spcPts val="0"/>
              </a:spcBef>
              <a:spcAft>
                <a:spcPts val="0"/>
              </a:spcAft>
              <a:buClr>
                <a:schemeClr val="dk2"/>
              </a:buClr>
              <a:buSzPts val="2400"/>
              <a:buFont typeface="Arial"/>
              <a:buChar char="•"/>
            </a:pPr>
            <a:r>
              <a:rPr b="1" lang="en-US" sz="2400">
                <a:solidFill>
                  <a:schemeClr val="dk2"/>
                </a:solidFill>
                <a:latin typeface="Calibri"/>
                <a:ea typeface="Calibri"/>
                <a:cs typeface="Calibri"/>
                <a:sym typeface="Calibri"/>
              </a:rPr>
              <a:t>green roof </a:t>
            </a:r>
            <a:r>
              <a:rPr lang="en-US" sz="2400">
                <a:solidFill>
                  <a:schemeClr val="dk1"/>
                </a:solidFill>
                <a:latin typeface="Calibri"/>
                <a:ea typeface="Calibri"/>
                <a:cs typeface="Calibri"/>
                <a:sym typeface="Calibri"/>
              </a:rPr>
              <a:t>installations</a:t>
            </a:r>
            <a:endParaRPr/>
          </a:p>
        </p:txBody>
      </p:sp>
      <p:sp>
        <p:nvSpPr>
          <p:cNvPr id="726" name="Google Shape;726;p51"/>
          <p:cNvSpPr txBox="1"/>
          <p:nvPr/>
        </p:nvSpPr>
        <p:spPr>
          <a:xfrm>
            <a:off x="9316995" y="6017741"/>
            <a:ext cx="2753185"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chemeClr val="dk1"/>
                </a:solidFill>
                <a:latin typeface="Times New Roman"/>
                <a:ea typeface="Times New Roman"/>
                <a:cs typeface="Times New Roman"/>
                <a:sym typeface="Times New Roman"/>
              </a:rPr>
              <a:t>Chesapeake Ecology Center</a:t>
            </a:r>
            <a:endParaRPr/>
          </a:p>
        </p:txBody>
      </p:sp>
      <p:cxnSp>
        <p:nvCxnSpPr>
          <p:cNvPr id="727" name="Google Shape;727;p51"/>
          <p:cNvCxnSpPr/>
          <p:nvPr/>
        </p:nvCxnSpPr>
        <p:spPr>
          <a:xfrm>
            <a:off x="5181600" y="2057400"/>
            <a:ext cx="6299200"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2"/>
          <p:cNvSpPr txBox="1"/>
          <p:nvPr>
            <p:ph type="title"/>
          </p:nvPr>
        </p:nvSpPr>
        <p:spPr>
          <a:xfrm>
            <a:off x="612448" y="-9962"/>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Urban Behavioral Management Practices</a:t>
            </a:r>
            <a:endParaRPr/>
          </a:p>
        </p:txBody>
      </p:sp>
      <p:sp>
        <p:nvSpPr>
          <p:cNvPr id="734" name="Google Shape;734;p52"/>
          <p:cNvSpPr txBox="1"/>
          <p:nvPr>
            <p:ph idx="1" type="body"/>
          </p:nvPr>
        </p:nvSpPr>
        <p:spPr>
          <a:xfrm>
            <a:off x="615297" y="1316053"/>
            <a:ext cx="5480703" cy="485401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Lawn fertilizer application</a:t>
            </a:r>
            <a:endParaRPr/>
          </a:p>
          <a:p>
            <a:pPr indent="-342900" lvl="0" marL="342900" rtl="0" algn="l">
              <a:spcBef>
                <a:spcPts val="640"/>
              </a:spcBef>
              <a:spcAft>
                <a:spcPts val="0"/>
              </a:spcAft>
              <a:buClr>
                <a:schemeClr val="dk1"/>
              </a:buClr>
              <a:buSzPts val="3200"/>
              <a:buChar char="•"/>
            </a:pPr>
            <a:r>
              <a:rPr lang="en-US"/>
              <a:t>Yard trimming management</a:t>
            </a:r>
            <a:endParaRPr/>
          </a:p>
          <a:p>
            <a:pPr indent="-342900" lvl="0" marL="342900" rtl="0" algn="l">
              <a:spcBef>
                <a:spcPts val="640"/>
              </a:spcBef>
              <a:spcAft>
                <a:spcPts val="0"/>
              </a:spcAft>
              <a:buClr>
                <a:schemeClr val="dk1"/>
              </a:buClr>
              <a:buSzPts val="3200"/>
              <a:buChar char="•"/>
            </a:pPr>
            <a:r>
              <a:rPr lang="en-US"/>
              <a:t>Composting</a:t>
            </a:r>
            <a:endParaRPr/>
          </a:p>
          <a:p>
            <a:pPr indent="-342900" lvl="0" marL="342900" rtl="0" algn="l">
              <a:spcBef>
                <a:spcPts val="640"/>
              </a:spcBef>
              <a:spcAft>
                <a:spcPts val="0"/>
              </a:spcAft>
              <a:buClr>
                <a:schemeClr val="dk1"/>
              </a:buClr>
              <a:buSzPts val="3200"/>
              <a:buChar char="•"/>
            </a:pPr>
            <a:r>
              <a:rPr lang="en-US"/>
              <a:t>Pet litter</a:t>
            </a:r>
            <a:endParaRPr/>
          </a:p>
          <a:p>
            <a:pPr indent="-342900" lvl="0" marL="342900" rtl="0" algn="l">
              <a:spcBef>
                <a:spcPts val="640"/>
              </a:spcBef>
              <a:spcAft>
                <a:spcPts val="0"/>
              </a:spcAft>
              <a:buClr>
                <a:schemeClr val="dk1"/>
              </a:buClr>
              <a:buSzPts val="3200"/>
              <a:buChar char="•"/>
            </a:pPr>
            <a:r>
              <a:rPr lang="en-US"/>
              <a:t>Car washing</a:t>
            </a:r>
            <a:endParaRPr/>
          </a:p>
          <a:p>
            <a:pPr indent="-342900" lvl="0" marL="342900" rtl="0" algn="l">
              <a:spcBef>
                <a:spcPts val="640"/>
              </a:spcBef>
              <a:spcAft>
                <a:spcPts val="0"/>
              </a:spcAft>
              <a:buClr>
                <a:schemeClr val="dk1"/>
              </a:buClr>
              <a:buSzPts val="3200"/>
              <a:buChar char="•"/>
            </a:pPr>
            <a:r>
              <a:rPr lang="en-US"/>
              <a:t>Conservative watering</a:t>
            </a:r>
            <a:endParaRPr/>
          </a:p>
          <a:p>
            <a:pPr indent="-342900" lvl="0" marL="342900" rtl="0" algn="l">
              <a:spcBef>
                <a:spcPts val="640"/>
              </a:spcBef>
              <a:spcAft>
                <a:spcPts val="0"/>
              </a:spcAft>
              <a:buClr>
                <a:schemeClr val="dk1"/>
              </a:buClr>
              <a:buSzPts val="3200"/>
              <a:buChar char="•"/>
            </a:pPr>
            <a:r>
              <a:rPr lang="en-US"/>
              <a:t>Downspout redirection	</a:t>
            </a:r>
            <a:endParaRPr/>
          </a:p>
        </p:txBody>
      </p:sp>
      <p:pic>
        <p:nvPicPr>
          <p:cNvPr id="735" name="Google Shape;735;p52"/>
          <p:cNvPicPr preferRelativeResize="0"/>
          <p:nvPr/>
        </p:nvPicPr>
        <p:blipFill rotWithShape="1">
          <a:blip r:embed="rId3">
            <a:alphaModFix/>
          </a:blip>
          <a:srcRect b="0" l="0" r="0" t="0"/>
          <a:stretch/>
        </p:blipFill>
        <p:spPr>
          <a:xfrm>
            <a:off x="9168384" y="890873"/>
            <a:ext cx="2513918" cy="3182810"/>
          </a:xfrm>
          <a:prstGeom prst="rect">
            <a:avLst/>
          </a:prstGeom>
          <a:noFill/>
          <a:ln>
            <a:noFill/>
          </a:ln>
          <a:effectLst>
            <a:outerShdw blurRad="292100" rotWithShape="0" algn="tl" dir="2700000" dist="139700">
              <a:srgbClr val="333333">
                <a:alpha val="64705"/>
              </a:srgbClr>
            </a:outerShdw>
          </a:effectLst>
        </p:spPr>
      </p:pic>
      <p:pic>
        <p:nvPicPr>
          <p:cNvPr id="736" name="Google Shape;736;p52"/>
          <p:cNvPicPr preferRelativeResize="0"/>
          <p:nvPr/>
        </p:nvPicPr>
        <p:blipFill rotWithShape="1">
          <a:blip r:embed="rId4">
            <a:alphaModFix/>
          </a:blip>
          <a:srcRect b="0" l="0" r="0" t="0"/>
          <a:stretch/>
        </p:blipFill>
        <p:spPr>
          <a:xfrm>
            <a:off x="6325884" y="3612015"/>
            <a:ext cx="3258135" cy="2440456"/>
          </a:xfrm>
          <a:prstGeom prst="rect">
            <a:avLst/>
          </a:prstGeom>
          <a:noFill/>
          <a:ln>
            <a:noFill/>
          </a:ln>
          <a:effectLst>
            <a:outerShdw blurRad="292100" rotWithShape="0" algn="tl" dir="2700000" dist="139700">
              <a:srgbClr val="333333">
                <a:alpha val="64705"/>
              </a:srgbClr>
            </a:outerShdw>
          </a:effectLst>
        </p:spPr>
      </p:pic>
      <p:pic>
        <p:nvPicPr>
          <p:cNvPr id="737" name="Google Shape;737;p52"/>
          <p:cNvPicPr preferRelativeResize="0"/>
          <p:nvPr/>
        </p:nvPicPr>
        <p:blipFill rotWithShape="1">
          <a:blip r:embed="rId5">
            <a:alphaModFix/>
          </a:blip>
          <a:srcRect b="0" l="0" r="0" t="0"/>
          <a:stretch/>
        </p:blipFill>
        <p:spPr>
          <a:xfrm>
            <a:off x="6560629" y="1102860"/>
            <a:ext cx="2143125" cy="2143125"/>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3"/>
          <p:cNvSpPr txBox="1"/>
          <p:nvPr/>
        </p:nvSpPr>
        <p:spPr>
          <a:xfrm>
            <a:off x="448458" y="135925"/>
            <a:ext cx="11131093" cy="1143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6"/>
              </a:buClr>
              <a:buSzPts val="4000"/>
              <a:buFont typeface="Avenir"/>
              <a:buNone/>
            </a:pPr>
            <a:r>
              <a:rPr b="1" i="0" lang="en-US" sz="4000">
                <a:solidFill>
                  <a:schemeClr val="accent6"/>
                </a:solidFill>
                <a:latin typeface="Avenir"/>
                <a:ea typeface="Avenir"/>
                <a:cs typeface="Avenir"/>
                <a:sym typeface="Avenir"/>
              </a:rPr>
              <a:t>Non-Structural Practice: </a:t>
            </a:r>
            <a:r>
              <a:rPr b="1" i="0" lang="en-US" sz="4000">
                <a:solidFill>
                  <a:schemeClr val="accent1"/>
                </a:solidFill>
                <a:latin typeface="Avenir"/>
                <a:ea typeface="Avenir"/>
                <a:cs typeface="Avenir"/>
                <a:sym typeface="Avenir"/>
              </a:rPr>
              <a:t>Reduced Curb and Gutter</a:t>
            </a:r>
            <a:endParaRPr/>
          </a:p>
        </p:txBody>
      </p:sp>
      <p:pic>
        <p:nvPicPr>
          <p:cNvPr id="744" name="Google Shape;744;p53"/>
          <p:cNvPicPr preferRelativeResize="0"/>
          <p:nvPr/>
        </p:nvPicPr>
        <p:blipFill rotWithShape="1">
          <a:blip r:embed="rId3">
            <a:alphaModFix/>
          </a:blip>
          <a:srcRect b="0" l="0" r="0" t="0"/>
          <a:stretch/>
        </p:blipFill>
        <p:spPr>
          <a:xfrm>
            <a:off x="448458" y="2273886"/>
            <a:ext cx="5022234" cy="3781168"/>
          </a:xfrm>
          <a:prstGeom prst="rect">
            <a:avLst/>
          </a:prstGeom>
          <a:noFill/>
          <a:ln cap="sq" cmpd="sng" w="57150">
            <a:solidFill>
              <a:srgbClr val="7F7F7F"/>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745" name="Google Shape;745;p53"/>
          <p:cNvSpPr txBox="1"/>
          <p:nvPr/>
        </p:nvSpPr>
        <p:spPr>
          <a:xfrm>
            <a:off x="612448" y="2543838"/>
            <a:ext cx="473045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Traditional Curb &amp; Gutter</a:t>
            </a:r>
            <a:endParaRPr/>
          </a:p>
        </p:txBody>
      </p:sp>
      <p:pic>
        <p:nvPicPr>
          <p:cNvPr id="746" name="Google Shape;746;p53"/>
          <p:cNvPicPr preferRelativeResize="0"/>
          <p:nvPr/>
        </p:nvPicPr>
        <p:blipFill rotWithShape="1">
          <a:blip r:embed="rId4">
            <a:alphaModFix/>
          </a:blip>
          <a:srcRect b="0" l="0" r="0" t="0"/>
          <a:stretch/>
        </p:blipFill>
        <p:spPr>
          <a:xfrm>
            <a:off x="5901063" y="2009296"/>
            <a:ext cx="6023207" cy="4102685"/>
          </a:xfrm>
          <a:prstGeom prst="rect">
            <a:avLst/>
          </a:prstGeom>
          <a:noFill/>
          <a:ln>
            <a:noFill/>
          </a:ln>
        </p:spPr>
      </p:pic>
      <p:sp>
        <p:nvSpPr>
          <p:cNvPr id="747" name="Google Shape;747;p53"/>
          <p:cNvSpPr txBox="1"/>
          <p:nvPr/>
        </p:nvSpPr>
        <p:spPr>
          <a:xfrm>
            <a:off x="6113122" y="2409981"/>
            <a:ext cx="535607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Green Design: Use of Curb Cuts with Tree Boxes to treat stormwater and Permeable Pavers in crosswalks</a:t>
            </a:r>
            <a:endParaRPr/>
          </a:p>
        </p:txBody>
      </p:sp>
      <p:sp>
        <p:nvSpPr>
          <p:cNvPr id="748" name="Google Shape;748;p53"/>
          <p:cNvSpPr txBox="1"/>
          <p:nvPr/>
        </p:nvSpPr>
        <p:spPr>
          <a:xfrm>
            <a:off x="448458" y="901300"/>
            <a:ext cx="11475812"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Reduced or eliminated use of curb and gutter systems to encourage infiltration of stormwater, rather than routing it to the storm sewer system.</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749" name="Google Shape;749;p53"/>
          <p:cNvSpPr txBox="1"/>
          <p:nvPr/>
        </p:nvSpPr>
        <p:spPr>
          <a:xfrm>
            <a:off x="9057503" y="6055054"/>
            <a:ext cx="2767913"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Louisville MSD</a:t>
            </a:r>
            <a:endParaRPr/>
          </a:p>
        </p:txBody>
      </p:sp>
      <p:cxnSp>
        <p:nvCxnSpPr>
          <p:cNvPr id="750" name="Google Shape;750;p53"/>
          <p:cNvCxnSpPr/>
          <p:nvPr/>
        </p:nvCxnSpPr>
        <p:spPr>
          <a:xfrm>
            <a:off x="10540314" y="3679594"/>
            <a:ext cx="691978" cy="679622"/>
          </a:xfrm>
          <a:prstGeom prst="straightConnector1">
            <a:avLst/>
          </a:prstGeom>
          <a:noFill/>
          <a:ln cap="flat" cmpd="sng" w="5715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pic>
        <p:nvPicPr>
          <p:cNvPr id="751" name="Google Shape;751;p53"/>
          <p:cNvPicPr preferRelativeResize="0"/>
          <p:nvPr/>
        </p:nvPicPr>
        <p:blipFill rotWithShape="1">
          <a:blip r:embed="rId5">
            <a:alphaModFix/>
          </a:blip>
          <a:srcRect b="0" l="0" r="0" t="0"/>
          <a:stretch/>
        </p:blipFill>
        <p:spPr>
          <a:xfrm>
            <a:off x="7702666" y="4488757"/>
            <a:ext cx="963251" cy="94496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54"/>
          <p:cNvSpPr txBox="1"/>
          <p:nvPr>
            <p:ph type="title"/>
          </p:nvPr>
        </p:nvSpPr>
        <p:spPr>
          <a:xfrm>
            <a:off x="448458" y="0"/>
            <a:ext cx="11131093" cy="101325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4000"/>
              <a:buFont typeface="Avenir"/>
              <a:buNone/>
            </a:pPr>
            <a:r>
              <a:rPr lang="en-US" sz="4000">
                <a:solidFill>
                  <a:schemeClr val="accent6"/>
                </a:solidFill>
              </a:rPr>
              <a:t>Non-Structural Practice: </a:t>
            </a:r>
            <a:r>
              <a:rPr lang="en-US" sz="4000">
                <a:solidFill>
                  <a:schemeClr val="accent1"/>
                </a:solidFill>
              </a:rPr>
              <a:t>Street Sweeping</a:t>
            </a:r>
            <a:endParaRPr/>
          </a:p>
        </p:txBody>
      </p:sp>
      <p:sp>
        <p:nvSpPr>
          <p:cNvPr id="758" name="Google Shape;758;p54"/>
          <p:cNvSpPr txBox="1"/>
          <p:nvPr/>
        </p:nvSpPr>
        <p:spPr>
          <a:xfrm>
            <a:off x="448458" y="777732"/>
            <a:ext cx="11475812" cy="15388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The use of sweeping and vacuum equipment to regularly remove larger debris and smaller particulate pollutants from roadways and prevent them from entering storm sewers or waterbodies.</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pic>
        <p:nvPicPr>
          <p:cNvPr id="759" name="Google Shape;759;p54"/>
          <p:cNvPicPr preferRelativeResize="0"/>
          <p:nvPr/>
        </p:nvPicPr>
        <p:blipFill rotWithShape="1">
          <a:blip r:embed="rId3">
            <a:alphaModFix/>
          </a:blip>
          <a:srcRect b="0" l="0" r="0" t="0"/>
          <a:stretch/>
        </p:blipFill>
        <p:spPr>
          <a:xfrm>
            <a:off x="2887744" y="2192581"/>
            <a:ext cx="5866756" cy="4056336"/>
          </a:xfrm>
          <a:prstGeom prst="rect">
            <a:avLst/>
          </a:prstGeom>
          <a:noFill/>
          <a:ln cap="flat" cmpd="sng" w="9525">
            <a:solidFill>
              <a:schemeClr val="dk1"/>
            </a:solidFill>
            <a:prstDash val="solid"/>
            <a:round/>
            <a:headEnd len="sm" w="sm" type="none"/>
            <a:tailEnd len="sm" w="sm" type="none"/>
          </a:ln>
        </p:spPr>
      </p:pic>
      <p:sp>
        <p:nvSpPr>
          <p:cNvPr id="760" name="Google Shape;760;p54"/>
          <p:cNvSpPr txBox="1"/>
          <p:nvPr/>
        </p:nvSpPr>
        <p:spPr>
          <a:xfrm>
            <a:off x="8921578" y="5941140"/>
            <a:ext cx="239848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Source: USGS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5"/>
          <p:cNvSpPr txBox="1"/>
          <p:nvPr>
            <p:ph idx="1" type="body"/>
          </p:nvPr>
        </p:nvSpPr>
        <p:spPr>
          <a:xfrm>
            <a:off x="612448" y="2515646"/>
            <a:ext cx="5483304" cy="29656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en-US" sz="2400"/>
              <a:t>Maintain tall shoreline vegetation and no-mow zones</a:t>
            </a:r>
            <a:endParaRPr/>
          </a:p>
          <a:p>
            <a:pPr indent="-342900" lvl="0" marL="342900" rtl="0" algn="l">
              <a:spcBef>
                <a:spcPts val="480"/>
              </a:spcBef>
              <a:spcAft>
                <a:spcPts val="0"/>
              </a:spcAft>
              <a:buClr>
                <a:schemeClr val="dk1"/>
              </a:buClr>
              <a:buSzPts val="2400"/>
              <a:buChar char="•"/>
            </a:pPr>
            <a:r>
              <a:rPr lang="en-US" sz="2400"/>
              <a:t>Addling eggs to make them non-viable</a:t>
            </a:r>
            <a:endParaRPr/>
          </a:p>
          <a:p>
            <a:pPr indent="-342900" lvl="0" marL="342900" rtl="0" algn="l">
              <a:spcBef>
                <a:spcPts val="480"/>
              </a:spcBef>
              <a:spcAft>
                <a:spcPts val="0"/>
              </a:spcAft>
              <a:buClr>
                <a:schemeClr val="dk1"/>
              </a:buClr>
              <a:buSzPts val="2400"/>
              <a:buChar char="•"/>
            </a:pPr>
            <a:r>
              <a:rPr lang="en-US" sz="2400"/>
              <a:t>Introduce predators, such as snapping turtles!</a:t>
            </a:r>
            <a:endParaRPr/>
          </a:p>
          <a:p>
            <a:pPr indent="-342900" lvl="0" marL="342900" rtl="0" algn="l">
              <a:spcBef>
                <a:spcPts val="480"/>
              </a:spcBef>
              <a:spcAft>
                <a:spcPts val="0"/>
              </a:spcAft>
              <a:buClr>
                <a:schemeClr val="dk1"/>
              </a:buClr>
              <a:buSzPts val="2400"/>
              <a:buChar char="•"/>
            </a:pPr>
            <a:r>
              <a:rPr lang="en-US" sz="2400"/>
              <a:t>Stop feeding them!</a:t>
            </a:r>
            <a:endParaRPr/>
          </a:p>
        </p:txBody>
      </p:sp>
      <p:sp>
        <p:nvSpPr>
          <p:cNvPr id="767" name="Google Shape;767;p55"/>
          <p:cNvSpPr txBox="1"/>
          <p:nvPr>
            <p:ph type="title"/>
          </p:nvPr>
        </p:nvSpPr>
        <p:spPr>
          <a:xfrm>
            <a:off x="612448" y="0"/>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4000"/>
              <a:buFont typeface="Avenir"/>
              <a:buNone/>
            </a:pPr>
            <a:r>
              <a:rPr lang="en-US" sz="4000">
                <a:solidFill>
                  <a:schemeClr val="accent6"/>
                </a:solidFill>
              </a:rPr>
              <a:t>Non-Structural Practice: </a:t>
            </a:r>
            <a:r>
              <a:rPr lang="en-US" sz="4000">
                <a:solidFill>
                  <a:schemeClr val="accent1"/>
                </a:solidFill>
              </a:rPr>
              <a:t>Waterfowl Controls</a:t>
            </a:r>
            <a:endParaRPr/>
          </a:p>
        </p:txBody>
      </p:sp>
      <p:sp>
        <p:nvSpPr>
          <p:cNvPr id="768" name="Google Shape;768;p55"/>
          <p:cNvSpPr txBox="1"/>
          <p:nvPr/>
        </p:nvSpPr>
        <p:spPr>
          <a:xfrm>
            <a:off x="612449" y="840259"/>
            <a:ext cx="9927866"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Practices that reduce the presence of year-round populations of waterfowl from stormwater ponds, which can impact protective vegetation and contribute to nutrients and bacteria in the water.</a:t>
            </a:r>
            <a:endParaRPr/>
          </a:p>
        </p:txBody>
      </p:sp>
      <p:pic>
        <p:nvPicPr>
          <p:cNvPr id="769" name="Google Shape;769;p55"/>
          <p:cNvPicPr preferRelativeResize="0"/>
          <p:nvPr/>
        </p:nvPicPr>
        <p:blipFill rotWithShape="1">
          <a:blip r:embed="rId3">
            <a:alphaModFix/>
          </a:blip>
          <a:srcRect b="0" l="0" r="0" t="0"/>
          <a:stretch/>
        </p:blipFill>
        <p:spPr>
          <a:xfrm>
            <a:off x="6487296" y="2330227"/>
            <a:ext cx="4857235" cy="3336458"/>
          </a:xfrm>
          <a:prstGeom prst="rect">
            <a:avLst/>
          </a:prstGeom>
          <a:noFill/>
          <a:ln>
            <a:noFill/>
          </a:ln>
          <a:effectLst>
            <a:outerShdw blurRad="292100" rotWithShape="0" algn="tl" dir="2700000" dist="139700">
              <a:srgbClr val="333333">
                <a:alpha val="64705"/>
              </a:srgbClr>
            </a:outerShdw>
          </a:effectLst>
        </p:spPr>
      </p:pic>
      <p:sp>
        <p:nvSpPr>
          <p:cNvPr id="770" name="Google Shape;770;p55"/>
          <p:cNvSpPr txBox="1"/>
          <p:nvPr/>
        </p:nvSpPr>
        <p:spPr>
          <a:xfrm>
            <a:off x="8007178" y="5648409"/>
            <a:ext cx="33373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Source: sustainablestormwater.org</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6"/>
          <p:cNvSpPr txBox="1"/>
          <p:nvPr>
            <p:ph idx="1" type="body"/>
          </p:nvPr>
        </p:nvSpPr>
        <p:spPr>
          <a:xfrm>
            <a:off x="356269" y="2015468"/>
            <a:ext cx="4845926" cy="3965201"/>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Char char="•"/>
            </a:pPr>
            <a:r>
              <a:rPr lang="en-US" sz="2400"/>
              <a:t>Calibrate application equipment and monitor amount applied</a:t>
            </a:r>
            <a:endParaRPr/>
          </a:p>
          <a:p>
            <a:pPr indent="-342900" lvl="0" marL="342900" rtl="0" algn="l">
              <a:lnSpc>
                <a:spcPct val="90000"/>
              </a:lnSpc>
              <a:spcBef>
                <a:spcPts val="480"/>
              </a:spcBef>
              <a:spcAft>
                <a:spcPts val="0"/>
              </a:spcAft>
              <a:buClr>
                <a:schemeClr val="dk1"/>
              </a:buClr>
              <a:buSzPts val="2400"/>
              <a:buChar char="•"/>
            </a:pPr>
            <a:r>
              <a:rPr lang="en-US" sz="2400"/>
              <a:t>Provide yearly training on application guidance</a:t>
            </a:r>
            <a:endParaRPr/>
          </a:p>
          <a:p>
            <a:pPr indent="-342900" lvl="0" marL="342900" rtl="0" algn="l">
              <a:lnSpc>
                <a:spcPct val="90000"/>
              </a:lnSpc>
              <a:spcBef>
                <a:spcPts val="480"/>
              </a:spcBef>
              <a:spcAft>
                <a:spcPts val="0"/>
              </a:spcAft>
              <a:buClr>
                <a:schemeClr val="dk1"/>
              </a:buClr>
              <a:buSzPts val="2400"/>
              <a:buChar char="•"/>
            </a:pPr>
            <a:r>
              <a:rPr lang="en-US" sz="2400"/>
              <a:t>Use proper storage of deicers</a:t>
            </a:r>
            <a:endParaRPr/>
          </a:p>
          <a:p>
            <a:pPr indent="-342900" lvl="0" marL="342900" rtl="0" algn="l">
              <a:lnSpc>
                <a:spcPct val="90000"/>
              </a:lnSpc>
              <a:spcBef>
                <a:spcPts val="480"/>
              </a:spcBef>
              <a:spcAft>
                <a:spcPts val="0"/>
              </a:spcAft>
              <a:buClr>
                <a:schemeClr val="dk1"/>
              </a:buClr>
              <a:buSzPts val="2400"/>
              <a:buChar char="•"/>
            </a:pPr>
            <a:r>
              <a:rPr lang="en-US" sz="2400"/>
              <a:t>Apply brine solution (salt and water) or abrasives as anti-icing measure</a:t>
            </a:r>
            <a:endParaRPr/>
          </a:p>
          <a:p>
            <a:pPr indent="-342900" lvl="0" marL="342900" rtl="0" algn="l">
              <a:lnSpc>
                <a:spcPct val="90000"/>
              </a:lnSpc>
              <a:spcBef>
                <a:spcPts val="480"/>
              </a:spcBef>
              <a:spcAft>
                <a:spcPts val="0"/>
              </a:spcAft>
              <a:buClr>
                <a:schemeClr val="dk1"/>
              </a:buClr>
              <a:buSzPts val="2400"/>
              <a:buChar char="•"/>
            </a:pPr>
            <a:r>
              <a:rPr lang="en-US" sz="2400"/>
              <a:t>Use snow fences to block blowing snow</a:t>
            </a:r>
            <a:endParaRPr/>
          </a:p>
        </p:txBody>
      </p:sp>
      <p:sp>
        <p:nvSpPr>
          <p:cNvPr id="777" name="Google Shape;777;p56"/>
          <p:cNvSpPr txBox="1"/>
          <p:nvPr>
            <p:ph type="title"/>
          </p:nvPr>
        </p:nvSpPr>
        <p:spPr>
          <a:xfrm>
            <a:off x="356268" y="0"/>
            <a:ext cx="1122328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4000"/>
              <a:buFont typeface="Avenir"/>
              <a:buNone/>
            </a:pPr>
            <a:r>
              <a:rPr lang="en-US" sz="4000">
                <a:solidFill>
                  <a:schemeClr val="accent6"/>
                </a:solidFill>
              </a:rPr>
              <a:t>Non-Structural Practice: </a:t>
            </a:r>
            <a:r>
              <a:rPr lang="en-US" sz="4000">
                <a:solidFill>
                  <a:schemeClr val="accent1"/>
                </a:solidFill>
              </a:rPr>
              <a:t>Deicing Salt Management</a:t>
            </a:r>
            <a:endParaRPr/>
          </a:p>
        </p:txBody>
      </p:sp>
      <p:sp>
        <p:nvSpPr>
          <p:cNvPr id="778" name="Google Shape;778;p56"/>
          <p:cNvSpPr txBox="1"/>
          <p:nvPr/>
        </p:nvSpPr>
        <p:spPr>
          <a:xfrm>
            <a:off x="356269" y="877330"/>
            <a:ext cx="1122328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Practices that reduce the amount of road salt and other deicing chemicals in stormwater runoff.</a:t>
            </a:r>
            <a:endParaRPr/>
          </a:p>
        </p:txBody>
      </p:sp>
      <p:pic>
        <p:nvPicPr>
          <p:cNvPr id="779" name="Google Shape;779;p56"/>
          <p:cNvPicPr preferRelativeResize="0"/>
          <p:nvPr/>
        </p:nvPicPr>
        <p:blipFill rotWithShape="1">
          <a:blip r:embed="rId3">
            <a:alphaModFix/>
          </a:blip>
          <a:srcRect b="0" l="0" r="0" t="0"/>
          <a:stretch/>
        </p:blipFill>
        <p:spPr>
          <a:xfrm>
            <a:off x="6310312" y="1831437"/>
            <a:ext cx="2935288" cy="414458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57"/>
          <p:cNvSpPr txBox="1"/>
          <p:nvPr>
            <p:ph type="title"/>
          </p:nvPr>
        </p:nvSpPr>
        <p:spPr>
          <a:xfrm>
            <a:off x="368625" y="0"/>
            <a:ext cx="1129441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SzPts val="4000"/>
              <a:buFont typeface="Avenir"/>
              <a:buNone/>
            </a:pPr>
            <a:r>
              <a:rPr lang="en-US" sz="4000">
                <a:solidFill>
                  <a:schemeClr val="dk2"/>
                </a:solidFill>
              </a:rPr>
              <a:t>MS4 Permit Minimum Control Measures</a:t>
            </a:r>
            <a:endParaRPr/>
          </a:p>
        </p:txBody>
      </p:sp>
      <p:sp>
        <p:nvSpPr>
          <p:cNvPr id="786" name="Google Shape;786;p57"/>
          <p:cNvSpPr txBox="1"/>
          <p:nvPr>
            <p:ph idx="1" type="body"/>
          </p:nvPr>
        </p:nvSpPr>
        <p:spPr>
          <a:xfrm>
            <a:off x="482600" y="1143001"/>
            <a:ext cx="10799120" cy="498316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b="1" lang="en-US" sz="3200"/>
              <a:t>Six Minimum Control Measures (MCMs):</a:t>
            </a:r>
            <a:endParaRPr/>
          </a:p>
          <a:p>
            <a:pPr indent="0" lvl="0" marL="0" rtl="0" algn="l">
              <a:spcBef>
                <a:spcPts val="560"/>
              </a:spcBef>
              <a:spcAft>
                <a:spcPts val="0"/>
              </a:spcAft>
              <a:buClr>
                <a:schemeClr val="dk1"/>
              </a:buClr>
              <a:buSzPts val="2800"/>
              <a:buNone/>
            </a:pPr>
            <a:r>
              <a:rPr lang="en-US"/>
              <a:t>#1 – Public Education and Outreach</a:t>
            </a:r>
            <a:endParaRPr/>
          </a:p>
          <a:p>
            <a:pPr indent="0" lvl="0" marL="0" rtl="0" algn="l">
              <a:spcBef>
                <a:spcPts val="560"/>
              </a:spcBef>
              <a:spcAft>
                <a:spcPts val="0"/>
              </a:spcAft>
              <a:buClr>
                <a:schemeClr val="dk1"/>
              </a:buClr>
              <a:buSzPts val="2800"/>
              <a:buNone/>
            </a:pPr>
            <a:r>
              <a:rPr lang="en-US"/>
              <a:t>#2 – Public Involvement and Participation</a:t>
            </a:r>
            <a:endParaRPr/>
          </a:p>
          <a:p>
            <a:pPr indent="0" lvl="0" marL="0" rtl="0" algn="l">
              <a:spcBef>
                <a:spcPts val="560"/>
              </a:spcBef>
              <a:spcAft>
                <a:spcPts val="0"/>
              </a:spcAft>
              <a:buClr>
                <a:schemeClr val="dk1"/>
              </a:buClr>
              <a:buSzPts val="2800"/>
              <a:buNone/>
            </a:pPr>
            <a:r>
              <a:rPr lang="en-US"/>
              <a:t>#3 – Illicit Discharge Detection and Elimination</a:t>
            </a:r>
            <a:endParaRPr/>
          </a:p>
          <a:p>
            <a:pPr indent="0" lvl="0" marL="0" rtl="0" algn="l">
              <a:spcBef>
                <a:spcPts val="560"/>
              </a:spcBef>
              <a:spcAft>
                <a:spcPts val="0"/>
              </a:spcAft>
              <a:buClr>
                <a:schemeClr val="accent1"/>
              </a:buClr>
              <a:buSzPts val="2800"/>
              <a:buNone/>
            </a:pPr>
            <a:r>
              <a:rPr lang="en-US">
                <a:solidFill>
                  <a:schemeClr val="accent1"/>
                </a:solidFill>
              </a:rPr>
              <a:t>#4 – Construction Site Stormwater Runoff Control</a:t>
            </a:r>
            <a:endParaRPr/>
          </a:p>
          <a:p>
            <a:pPr indent="0" lvl="0" marL="0" rtl="0" algn="l">
              <a:spcBef>
                <a:spcPts val="560"/>
              </a:spcBef>
              <a:spcAft>
                <a:spcPts val="0"/>
              </a:spcAft>
              <a:buClr>
                <a:schemeClr val="dk1"/>
              </a:buClr>
              <a:buSzPts val="2800"/>
              <a:buNone/>
            </a:pPr>
            <a:r>
              <a:rPr lang="en-US"/>
              <a:t>#5 – Post-Construction in New Development and Redevelopment</a:t>
            </a:r>
            <a:endParaRPr/>
          </a:p>
          <a:p>
            <a:pPr indent="0" lvl="0" marL="0" rtl="0" algn="l">
              <a:spcBef>
                <a:spcPts val="560"/>
              </a:spcBef>
              <a:spcAft>
                <a:spcPts val="0"/>
              </a:spcAft>
              <a:buClr>
                <a:schemeClr val="dk1"/>
              </a:buClr>
              <a:buSzPts val="2800"/>
              <a:buNone/>
            </a:pPr>
            <a:r>
              <a:rPr lang="en-US"/>
              <a:t>#6 – Pollution Prevention/Good Housekeeping for Municipal Operations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58"/>
          <p:cNvSpPr txBox="1"/>
          <p:nvPr>
            <p:ph type="title"/>
          </p:nvPr>
        </p:nvSpPr>
        <p:spPr>
          <a:xfrm>
            <a:off x="247136" y="0"/>
            <a:ext cx="11332416" cy="98854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3600"/>
              <a:buFont typeface="Avenir"/>
              <a:buNone/>
            </a:pPr>
            <a:r>
              <a:rPr lang="en-US">
                <a:solidFill>
                  <a:schemeClr val="accent6"/>
                </a:solidFill>
              </a:rPr>
              <a:t>Non-Structural Practice: </a:t>
            </a:r>
            <a:r>
              <a:rPr lang="en-US">
                <a:solidFill>
                  <a:schemeClr val="accent1"/>
                </a:solidFill>
              </a:rPr>
              <a:t>Erosion and Sediment Control</a:t>
            </a:r>
            <a:endParaRPr/>
          </a:p>
        </p:txBody>
      </p:sp>
      <p:sp>
        <p:nvSpPr>
          <p:cNvPr id="793" name="Google Shape;793;p58"/>
          <p:cNvSpPr txBox="1"/>
          <p:nvPr/>
        </p:nvSpPr>
        <p:spPr>
          <a:xfrm>
            <a:off x="247137" y="813123"/>
            <a:ext cx="1133241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Practices that reduce the amount of soil and sediment runoff from construction sites of that disturb one or more acres.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Required for MS4 communities in Minimum Control Measure #4, Construction Site Stormwater Runoff Control.</a:t>
            </a:r>
            <a:endParaRPr/>
          </a:p>
        </p:txBody>
      </p:sp>
      <p:pic>
        <p:nvPicPr>
          <p:cNvPr id="794" name="Google Shape;794;p58"/>
          <p:cNvPicPr preferRelativeResize="0"/>
          <p:nvPr/>
        </p:nvPicPr>
        <p:blipFill rotWithShape="1">
          <a:blip r:embed="rId3">
            <a:alphaModFix/>
          </a:blip>
          <a:srcRect b="0" l="0" r="0" t="0"/>
          <a:stretch/>
        </p:blipFill>
        <p:spPr>
          <a:xfrm>
            <a:off x="609124" y="2833629"/>
            <a:ext cx="5486876" cy="2426418"/>
          </a:xfrm>
          <a:prstGeom prst="rect">
            <a:avLst/>
          </a:prstGeom>
          <a:noFill/>
          <a:ln>
            <a:noFill/>
          </a:ln>
        </p:spPr>
      </p:pic>
      <p:pic>
        <p:nvPicPr>
          <p:cNvPr id="795" name="Google Shape;795;p58"/>
          <p:cNvPicPr preferRelativeResize="0"/>
          <p:nvPr/>
        </p:nvPicPr>
        <p:blipFill rotWithShape="1">
          <a:blip r:embed="rId4">
            <a:alphaModFix/>
          </a:blip>
          <a:srcRect b="0" l="0" r="0" t="0"/>
          <a:stretch/>
        </p:blipFill>
        <p:spPr>
          <a:xfrm>
            <a:off x="6562124" y="2422944"/>
            <a:ext cx="5221985" cy="362193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9"/>
          <p:cNvSpPr txBox="1"/>
          <p:nvPr>
            <p:ph idx="1" type="body"/>
          </p:nvPr>
        </p:nvSpPr>
        <p:spPr>
          <a:xfrm>
            <a:off x="5897741" y="809369"/>
            <a:ext cx="5106955" cy="45259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None/>
            </a:pPr>
            <a:r>
              <a:rPr lang="en-US"/>
              <a:t>Basic concepts that are addressed by the BMP recommendations described in the manual.</a:t>
            </a:r>
            <a:endParaRPr/>
          </a:p>
          <a:p>
            <a:pPr indent="0" lvl="0" marL="0" rtl="0" algn="l">
              <a:spcBef>
                <a:spcPts val="560"/>
              </a:spcBef>
              <a:spcAft>
                <a:spcPts val="0"/>
              </a:spcAft>
              <a:buClr>
                <a:schemeClr val="dk1"/>
              </a:buClr>
              <a:buSzPts val="2800"/>
              <a:buNone/>
            </a:pPr>
            <a:r>
              <a:t/>
            </a:r>
            <a:endParaRPr/>
          </a:p>
          <a:p>
            <a:pPr indent="0" lvl="0" marL="0" rtl="0" algn="l">
              <a:spcBef>
                <a:spcPts val="560"/>
              </a:spcBef>
              <a:spcAft>
                <a:spcPts val="0"/>
              </a:spcAft>
              <a:buClr>
                <a:schemeClr val="dk1"/>
              </a:buClr>
              <a:buSzPts val="2800"/>
              <a:buNone/>
            </a:pPr>
            <a:r>
              <a:rPr lang="en-US"/>
              <a:t>Practices follow a “top down” approach from higher elevation levels above the construction site and proceed down the slope all the way to the nearest waterway.</a:t>
            </a:r>
            <a:endParaRPr/>
          </a:p>
        </p:txBody>
      </p:sp>
      <p:pic>
        <p:nvPicPr>
          <p:cNvPr id="802" name="Google Shape;802;p59"/>
          <p:cNvPicPr preferRelativeResize="0"/>
          <p:nvPr>
            <p:ph idx="2" type="body"/>
          </p:nvPr>
        </p:nvPicPr>
        <p:blipFill rotWithShape="1">
          <a:blip r:embed="rId3">
            <a:alphaModFix/>
          </a:blip>
          <a:srcRect b="0" l="0" r="0" t="0"/>
          <a:stretch/>
        </p:blipFill>
        <p:spPr>
          <a:xfrm>
            <a:off x="222421" y="101600"/>
            <a:ext cx="5203515" cy="6159501"/>
          </a:xfrm>
          <a:prstGeom prst="rect">
            <a:avLst/>
          </a:prstGeom>
          <a:noFill/>
          <a:ln>
            <a:noFill/>
          </a:ln>
        </p:spPr>
      </p:pic>
      <p:cxnSp>
        <p:nvCxnSpPr>
          <p:cNvPr id="803" name="Google Shape;803;p59"/>
          <p:cNvCxnSpPr/>
          <p:nvPr/>
        </p:nvCxnSpPr>
        <p:spPr>
          <a:xfrm>
            <a:off x="2159000" y="1193800"/>
            <a:ext cx="927100" cy="0"/>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04" name="Google Shape;804;p59"/>
          <p:cNvCxnSpPr/>
          <p:nvPr/>
        </p:nvCxnSpPr>
        <p:spPr>
          <a:xfrm flipH="1" rot="10800000">
            <a:off x="2101850" y="4582859"/>
            <a:ext cx="671528" cy="227932"/>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05" name="Google Shape;805;p59"/>
          <p:cNvCxnSpPr/>
          <p:nvPr/>
        </p:nvCxnSpPr>
        <p:spPr>
          <a:xfrm flipH="1" rot="10800000">
            <a:off x="2159000" y="2882898"/>
            <a:ext cx="812800" cy="177802"/>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06" name="Google Shape;806;p59"/>
          <p:cNvCxnSpPr/>
          <p:nvPr/>
        </p:nvCxnSpPr>
        <p:spPr>
          <a:xfrm>
            <a:off x="1847850" y="2051049"/>
            <a:ext cx="927100" cy="0"/>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07" name="Google Shape;807;p59"/>
          <p:cNvCxnSpPr/>
          <p:nvPr/>
        </p:nvCxnSpPr>
        <p:spPr>
          <a:xfrm>
            <a:off x="1638300" y="622300"/>
            <a:ext cx="927100" cy="0"/>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08" name="Google Shape;808;p59"/>
          <p:cNvCxnSpPr/>
          <p:nvPr/>
        </p:nvCxnSpPr>
        <p:spPr>
          <a:xfrm flipH="1" rot="10800000">
            <a:off x="1752600" y="3543300"/>
            <a:ext cx="1219200" cy="419100"/>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09" name="Google Shape;809;p59"/>
          <p:cNvCxnSpPr/>
          <p:nvPr/>
        </p:nvCxnSpPr>
        <p:spPr>
          <a:xfrm flipH="1" rot="10800000">
            <a:off x="2235200" y="5335332"/>
            <a:ext cx="1003300" cy="328868"/>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810" name="Google Shape;810;p59"/>
          <p:cNvCxnSpPr/>
          <p:nvPr/>
        </p:nvCxnSpPr>
        <p:spPr>
          <a:xfrm flipH="1" rot="10800000">
            <a:off x="1898650" y="3829049"/>
            <a:ext cx="2559050" cy="742950"/>
          </a:xfrm>
          <a:prstGeom prst="straightConnector1">
            <a:avLst/>
          </a:prstGeom>
          <a:noFill/>
          <a:ln cap="flat" cmpd="sng" w="25400">
            <a:solidFill>
              <a:srgbClr val="C00000"/>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6"/>
          <p:cNvSpPr txBox="1"/>
          <p:nvPr>
            <p:ph type="title"/>
          </p:nvPr>
        </p:nvSpPr>
        <p:spPr>
          <a:xfrm>
            <a:off x="407773" y="0"/>
            <a:ext cx="11057059" cy="80936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7F7F7F"/>
              </a:buClr>
              <a:buSzPts val="4000"/>
              <a:buFont typeface="Calibri"/>
              <a:buNone/>
            </a:pPr>
            <a:r>
              <a:rPr lang="en-US">
                <a:solidFill>
                  <a:srgbClr val="7F7F7F"/>
                </a:solidFill>
              </a:rPr>
              <a:t>Gray</a:t>
            </a:r>
            <a:r>
              <a:rPr lang="en-US"/>
              <a:t> to </a:t>
            </a:r>
            <a:r>
              <a:rPr lang="en-US">
                <a:solidFill>
                  <a:srgbClr val="287A51"/>
                </a:solidFill>
              </a:rPr>
              <a:t>Green</a:t>
            </a:r>
            <a:r>
              <a:rPr lang="en-US"/>
              <a:t> Infrastructure Movement</a:t>
            </a:r>
            <a:endParaRPr/>
          </a:p>
        </p:txBody>
      </p:sp>
      <p:pic>
        <p:nvPicPr>
          <p:cNvPr descr="Image result for gray to green infrastructure" id="237" name="Google Shape;237;p6"/>
          <p:cNvPicPr preferRelativeResize="0"/>
          <p:nvPr>
            <p:ph idx="1" type="body"/>
          </p:nvPr>
        </p:nvPicPr>
        <p:blipFill rotWithShape="1">
          <a:blip r:embed="rId3">
            <a:alphaModFix/>
          </a:blip>
          <a:srcRect b="0" l="0" r="0" t="0"/>
          <a:stretch/>
        </p:blipFill>
        <p:spPr>
          <a:xfrm>
            <a:off x="494270" y="1593642"/>
            <a:ext cx="5907178" cy="3670715"/>
          </a:xfrm>
          <a:prstGeom prst="rect">
            <a:avLst/>
          </a:prstGeom>
          <a:noFill/>
          <a:ln cap="flat" cmpd="sng" w="9525">
            <a:solidFill>
              <a:schemeClr val="dk1"/>
            </a:solidFill>
            <a:prstDash val="solid"/>
            <a:round/>
            <a:headEnd len="sm" w="sm" type="none"/>
            <a:tailEnd len="sm" w="sm" type="none"/>
          </a:ln>
        </p:spPr>
      </p:pic>
      <p:sp>
        <p:nvSpPr>
          <p:cNvPr id="238" name="Google Shape;238;p6"/>
          <p:cNvSpPr txBox="1"/>
          <p:nvPr/>
        </p:nvSpPr>
        <p:spPr>
          <a:xfrm>
            <a:off x="494270" y="5264357"/>
            <a:ext cx="344753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u="sng">
                <a:solidFill>
                  <a:schemeClr val="dk1"/>
                </a:solidFill>
                <a:latin typeface="Times New Roman"/>
                <a:ea typeface="Times New Roman"/>
                <a:cs typeface="Times New Roman"/>
                <a:sym typeface="Times New Roman"/>
                <a:hlinkClick r:id="rId4">
                  <a:extLst>
                    <a:ext uri="{A12FA001-AC4F-418D-AE19-62706E023703}">
                      <ahyp:hlinkClr val="tx"/>
                    </a:ext>
                  </a:extLst>
                </a:hlinkClick>
              </a:rPr>
              <a:t>Source: https://gitoolkit.njfuture.org/</a:t>
            </a:r>
            <a:endParaRPr sz="1400">
              <a:solidFill>
                <a:schemeClr val="dk1"/>
              </a:solidFill>
              <a:latin typeface="Times New Roman"/>
              <a:ea typeface="Times New Roman"/>
              <a:cs typeface="Times New Roman"/>
              <a:sym typeface="Times New Roman"/>
            </a:endParaRPr>
          </a:p>
        </p:txBody>
      </p:sp>
      <p:sp>
        <p:nvSpPr>
          <p:cNvPr id="239" name="Google Shape;239;p6"/>
          <p:cNvSpPr txBox="1"/>
          <p:nvPr/>
        </p:nvSpPr>
        <p:spPr>
          <a:xfrm>
            <a:off x="6796217" y="1030095"/>
            <a:ext cx="5251622" cy="53245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2"/>
                </a:solidFill>
                <a:latin typeface="Calibri"/>
                <a:ea typeface="Calibri"/>
                <a:cs typeface="Calibri"/>
                <a:sym typeface="Calibri"/>
              </a:rPr>
              <a:t>Benefits of Going </a:t>
            </a:r>
            <a:r>
              <a:rPr b="1" lang="en-US" sz="2800">
                <a:solidFill>
                  <a:srgbClr val="287A51"/>
                </a:solidFill>
                <a:latin typeface="Calibri"/>
                <a:ea typeface="Calibri"/>
                <a:cs typeface="Calibri"/>
                <a:sym typeface="Calibri"/>
              </a:rPr>
              <a:t>Green:</a:t>
            </a:r>
            <a:endParaRPr/>
          </a:p>
          <a:p>
            <a:pPr indent="0" lvl="0" marL="0" marR="0" rtl="0" algn="l">
              <a:spcBef>
                <a:spcPts val="0"/>
              </a:spcBef>
              <a:spcAft>
                <a:spcPts val="0"/>
              </a:spcAft>
              <a:buNone/>
            </a:pPr>
            <a:r>
              <a:rPr b="1" lang="en-US" sz="2400" u="sng">
                <a:solidFill>
                  <a:srgbClr val="287A51"/>
                </a:solidFill>
                <a:latin typeface="Calibri"/>
                <a:ea typeface="Calibri"/>
                <a:cs typeface="Calibri"/>
                <a:sym typeface="Calibri"/>
              </a:rPr>
              <a:t>Economic</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Less damage from localized flooding</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Reduced construction costs</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Higher property values</a:t>
            </a:r>
            <a:endParaRPr/>
          </a:p>
          <a:p>
            <a:pPr indent="-266700" lvl="0" marL="3429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u="sng">
                <a:solidFill>
                  <a:srgbClr val="287A51"/>
                </a:solidFill>
                <a:latin typeface="Calibri"/>
                <a:ea typeface="Calibri"/>
                <a:cs typeface="Calibri"/>
                <a:sym typeface="Calibri"/>
              </a:rPr>
              <a:t>Environmental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Filters pollutants, better water quality</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Increases groundwater recharge</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Reduces greenhouse gases</a:t>
            </a:r>
            <a:endParaRPr/>
          </a:p>
          <a:p>
            <a:pPr indent="-266700" lvl="0" marL="3429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u="sng">
                <a:solidFill>
                  <a:srgbClr val="287A51"/>
                </a:solidFill>
                <a:latin typeface="Calibri"/>
                <a:ea typeface="Calibri"/>
                <a:cs typeface="Calibri"/>
                <a:sym typeface="Calibri"/>
              </a:rPr>
              <a:t>Community/Public Health</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Improves water quality</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Creates open spaces</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Reduces urban heat island effect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60"/>
          <p:cNvSpPr txBox="1"/>
          <p:nvPr>
            <p:ph type="title"/>
          </p:nvPr>
        </p:nvSpPr>
        <p:spPr>
          <a:xfrm>
            <a:off x="367605" y="0"/>
            <a:ext cx="11456790" cy="1050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SzPts val="3600"/>
              <a:buFont typeface="Avenir"/>
              <a:buNone/>
            </a:pPr>
            <a:r>
              <a:rPr lang="en-US">
                <a:solidFill>
                  <a:schemeClr val="dk2"/>
                </a:solidFill>
              </a:rPr>
              <a:t>Pre-Construction Planning through Final Site Stabilization</a:t>
            </a:r>
            <a:endParaRPr/>
          </a:p>
        </p:txBody>
      </p:sp>
      <p:pic>
        <p:nvPicPr>
          <p:cNvPr id="817" name="Google Shape;817;p60"/>
          <p:cNvPicPr preferRelativeResize="0"/>
          <p:nvPr/>
        </p:nvPicPr>
        <p:blipFill rotWithShape="1">
          <a:blip r:embed="rId3">
            <a:alphaModFix/>
          </a:blip>
          <a:srcRect b="0" l="0" r="0" t="0"/>
          <a:stretch/>
        </p:blipFill>
        <p:spPr>
          <a:xfrm>
            <a:off x="367605" y="1655805"/>
            <a:ext cx="2162538" cy="3061515"/>
          </a:xfrm>
          <a:prstGeom prst="rect">
            <a:avLst/>
          </a:prstGeom>
          <a:noFill/>
          <a:ln>
            <a:noFill/>
          </a:ln>
          <a:effectLst>
            <a:outerShdw blurRad="292100" rotWithShape="0" algn="tl" dir="2700000" dist="139700">
              <a:srgbClr val="333333">
                <a:alpha val="64705"/>
              </a:srgbClr>
            </a:outerShdw>
          </a:effectLst>
        </p:spPr>
      </p:pic>
      <p:sp>
        <p:nvSpPr>
          <p:cNvPr id="818" name="Google Shape;818;p60"/>
          <p:cNvSpPr txBox="1"/>
          <p:nvPr/>
        </p:nvSpPr>
        <p:spPr>
          <a:xfrm>
            <a:off x="367605" y="4729677"/>
            <a:ext cx="219024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Stormwater Pollution Prevention Plan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(SWPPP)</a:t>
            </a:r>
            <a:endParaRPr/>
          </a:p>
        </p:txBody>
      </p:sp>
      <p:sp>
        <p:nvSpPr>
          <p:cNvPr id="819" name="Google Shape;819;p60"/>
          <p:cNvSpPr txBox="1"/>
          <p:nvPr/>
        </p:nvSpPr>
        <p:spPr>
          <a:xfrm>
            <a:off x="367605" y="1050324"/>
            <a:ext cx="21902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Planning Phase</a:t>
            </a:r>
            <a:endParaRPr/>
          </a:p>
        </p:txBody>
      </p:sp>
      <p:sp>
        <p:nvSpPr>
          <p:cNvPr id="820" name="Google Shape;820;p60"/>
          <p:cNvSpPr txBox="1"/>
          <p:nvPr/>
        </p:nvSpPr>
        <p:spPr>
          <a:xfrm>
            <a:off x="2940908" y="1050323"/>
            <a:ext cx="274020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Construction Phase</a:t>
            </a:r>
            <a:endParaRPr/>
          </a:p>
        </p:txBody>
      </p:sp>
      <p:pic>
        <p:nvPicPr>
          <p:cNvPr id="821" name="Google Shape;821;p60"/>
          <p:cNvPicPr preferRelativeResize="0"/>
          <p:nvPr/>
        </p:nvPicPr>
        <p:blipFill rotWithShape="1">
          <a:blip r:embed="rId4">
            <a:alphaModFix/>
          </a:blip>
          <a:srcRect b="0" l="0" r="0" t="0"/>
          <a:stretch/>
        </p:blipFill>
        <p:spPr>
          <a:xfrm>
            <a:off x="2940907" y="1655805"/>
            <a:ext cx="3707027" cy="4086243"/>
          </a:xfrm>
          <a:prstGeom prst="rect">
            <a:avLst/>
          </a:prstGeom>
          <a:noFill/>
          <a:ln>
            <a:noFill/>
          </a:ln>
        </p:spPr>
      </p:pic>
      <p:pic>
        <p:nvPicPr>
          <p:cNvPr id="822" name="Google Shape;822;p60"/>
          <p:cNvPicPr preferRelativeResize="0"/>
          <p:nvPr/>
        </p:nvPicPr>
        <p:blipFill rotWithShape="1">
          <a:blip r:embed="rId5">
            <a:alphaModFix/>
          </a:blip>
          <a:srcRect b="0" l="0" r="0" t="0"/>
          <a:stretch/>
        </p:blipFill>
        <p:spPr>
          <a:xfrm>
            <a:off x="7058698" y="1655805"/>
            <a:ext cx="4826193" cy="3742557"/>
          </a:xfrm>
          <a:prstGeom prst="rect">
            <a:avLst/>
          </a:prstGeom>
          <a:noFill/>
          <a:ln>
            <a:noFill/>
          </a:ln>
        </p:spPr>
      </p:pic>
      <p:sp>
        <p:nvSpPr>
          <p:cNvPr id="823" name="Google Shape;823;p60"/>
          <p:cNvSpPr txBox="1"/>
          <p:nvPr/>
        </p:nvSpPr>
        <p:spPr>
          <a:xfrm>
            <a:off x="3187699" y="5854700"/>
            <a:ext cx="8813801"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u="sng">
                <a:solidFill>
                  <a:schemeClr val="dk1"/>
                </a:solidFill>
                <a:latin typeface="Calibri"/>
                <a:ea typeface="Calibri"/>
                <a:cs typeface="Calibri"/>
                <a:sym typeface="Calibri"/>
                <a:hlinkClick r:id="rId6">
                  <a:extLst>
                    <a:ext uri="{A12FA001-AC4F-418D-AE19-62706E023703}">
                      <ahyp:hlinkClr val="tx"/>
                    </a:ext>
                  </a:extLst>
                </a:hlinkClick>
              </a:rPr>
              <a:t>https://www.epa.gov/sites/production/files/2015-11/documents/esc_guide_0.pdf</a:t>
            </a:r>
            <a:endParaRPr sz="20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1"/>
          <p:cNvSpPr txBox="1"/>
          <p:nvPr>
            <p:ph type="title"/>
          </p:nvPr>
        </p:nvSpPr>
        <p:spPr>
          <a:xfrm>
            <a:off x="368626" y="0"/>
            <a:ext cx="11823374"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SzPts val="4000"/>
              <a:buFont typeface="Avenir"/>
              <a:buNone/>
            </a:pPr>
            <a:r>
              <a:rPr lang="en-US" sz="4000">
                <a:solidFill>
                  <a:schemeClr val="dk2"/>
                </a:solidFill>
              </a:rPr>
              <a:t>Silt Fencing and Other Silt Barrier Installation Practices</a:t>
            </a:r>
            <a:endParaRPr/>
          </a:p>
        </p:txBody>
      </p:sp>
      <p:pic>
        <p:nvPicPr>
          <p:cNvPr id="830" name="Google Shape;830;p61"/>
          <p:cNvPicPr preferRelativeResize="0"/>
          <p:nvPr>
            <p:ph idx="1" type="body"/>
          </p:nvPr>
        </p:nvPicPr>
        <p:blipFill rotWithShape="1">
          <a:blip r:embed="rId3">
            <a:alphaModFix/>
          </a:blip>
          <a:srcRect b="0" l="0" r="0" t="0"/>
          <a:stretch/>
        </p:blipFill>
        <p:spPr>
          <a:xfrm>
            <a:off x="788756" y="1266568"/>
            <a:ext cx="4217174" cy="4525963"/>
          </a:xfrm>
          <a:prstGeom prst="rect">
            <a:avLst/>
          </a:prstGeom>
          <a:noFill/>
          <a:ln cap="flat" cmpd="sng" w="9525">
            <a:solidFill>
              <a:schemeClr val="dk1"/>
            </a:solidFill>
            <a:prstDash val="solid"/>
            <a:round/>
            <a:headEnd len="sm" w="sm" type="none"/>
            <a:tailEnd len="sm" w="sm" type="none"/>
          </a:ln>
        </p:spPr>
      </p:pic>
      <p:pic>
        <p:nvPicPr>
          <p:cNvPr id="831" name="Google Shape;831;p61"/>
          <p:cNvPicPr preferRelativeResize="0"/>
          <p:nvPr/>
        </p:nvPicPr>
        <p:blipFill rotWithShape="1">
          <a:blip r:embed="rId4">
            <a:alphaModFix/>
          </a:blip>
          <a:srcRect b="0" l="0" r="0" t="0"/>
          <a:stretch/>
        </p:blipFill>
        <p:spPr>
          <a:xfrm>
            <a:off x="5782336" y="1483611"/>
            <a:ext cx="5128680" cy="4015146"/>
          </a:xfrm>
          <a:prstGeom prst="rect">
            <a:avLst/>
          </a:prstGeom>
          <a:noFill/>
          <a:ln cap="flat" cmpd="sng" w="9525">
            <a:solidFill>
              <a:schemeClr val="dk1"/>
            </a:solidFill>
            <a:prstDash val="solid"/>
            <a:round/>
            <a:headEnd len="sm" w="sm" type="none"/>
            <a:tailEnd len="sm" w="sm" type="none"/>
          </a:ln>
        </p:spPr>
      </p:pic>
      <p:cxnSp>
        <p:nvCxnSpPr>
          <p:cNvPr id="832" name="Google Shape;832;p61"/>
          <p:cNvCxnSpPr/>
          <p:nvPr/>
        </p:nvCxnSpPr>
        <p:spPr>
          <a:xfrm rot="10800000">
            <a:off x="8346676" y="3720050"/>
            <a:ext cx="632224" cy="191550"/>
          </a:xfrm>
          <a:prstGeom prst="straightConnector1">
            <a:avLst/>
          </a:prstGeom>
          <a:noFill/>
          <a:ln cap="flat" cmpd="sng" w="38100">
            <a:solidFill>
              <a:srgbClr val="FFFF00"/>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62"/>
          <p:cNvSpPr txBox="1"/>
          <p:nvPr>
            <p:ph type="title"/>
          </p:nvPr>
        </p:nvSpPr>
        <p:spPr>
          <a:xfrm>
            <a:off x="368627" y="0"/>
            <a:ext cx="1129441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SzPts val="4000"/>
              <a:buFont typeface="Avenir"/>
              <a:buNone/>
            </a:pPr>
            <a:r>
              <a:rPr lang="en-US" sz="4000">
                <a:solidFill>
                  <a:schemeClr val="dk2"/>
                </a:solidFill>
              </a:rPr>
              <a:t>Final Site Stabilization</a:t>
            </a:r>
            <a:endParaRPr/>
          </a:p>
        </p:txBody>
      </p:sp>
      <p:pic>
        <p:nvPicPr>
          <p:cNvPr id="839" name="Google Shape;839;p62"/>
          <p:cNvPicPr preferRelativeResize="0"/>
          <p:nvPr>
            <p:ph idx="1" type="body"/>
          </p:nvPr>
        </p:nvPicPr>
        <p:blipFill rotWithShape="1">
          <a:blip r:embed="rId3">
            <a:alphaModFix/>
          </a:blip>
          <a:srcRect b="0" l="0" r="0" t="0"/>
          <a:stretch/>
        </p:blipFill>
        <p:spPr>
          <a:xfrm>
            <a:off x="541621" y="927153"/>
            <a:ext cx="3554199" cy="2662881"/>
          </a:xfrm>
          <a:prstGeom prst="rect">
            <a:avLst/>
          </a:prstGeom>
          <a:noFill/>
          <a:ln>
            <a:noFill/>
          </a:ln>
        </p:spPr>
      </p:pic>
      <p:pic>
        <p:nvPicPr>
          <p:cNvPr id="840" name="Google Shape;840;p62"/>
          <p:cNvPicPr preferRelativeResize="0"/>
          <p:nvPr>
            <p:ph idx="2" type="body"/>
          </p:nvPr>
        </p:nvPicPr>
        <p:blipFill rotWithShape="1">
          <a:blip r:embed="rId4">
            <a:alphaModFix/>
          </a:blip>
          <a:srcRect b="0" l="0" r="0" t="0"/>
          <a:stretch/>
        </p:blipFill>
        <p:spPr>
          <a:xfrm>
            <a:off x="5697537" y="1582458"/>
            <a:ext cx="6125836" cy="4015152"/>
          </a:xfrm>
          <a:prstGeom prst="rect">
            <a:avLst/>
          </a:prstGeom>
          <a:noFill/>
          <a:ln>
            <a:noFill/>
          </a:ln>
          <a:effectLst>
            <a:outerShdw blurRad="292100" rotWithShape="0" algn="tl" dir="2700000" dist="139700">
              <a:srgbClr val="333333">
                <a:alpha val="64705"/>
              </a:srgbClr>
            </a:outerShdw>
          </a:effectLst>
        </p:spPr>
      </p:pic>
      <p:sp>
        <p:nvSpPr>
          <p:cNvPr id="841" name="Google Shape;841;p62"/>
          <p:cNvSpPr txBox="1"/>
          <p:nvPr/>
        </p:nvSpPr>
        <p:spPr>
          <a:xfrm>
            <a:off x="541621" y="3867665"/>
            <a:ext cx="4870637" cy="224676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Final grading complete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Site seeded and stabilized</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Temporary sediment controls removed</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Drainage system is stable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63"/>
          <p:cNvSpPr txBox="1"/>
          <p:nvPr>
            <p:ph idx="1" type="body"/>
          </p:nvPr>
        </p:nvSpPr>
        <p:spPr>
          <a:xfrm>
            <a:off x="358346" y="1044147"/>
            <a:ext cx="5483304" cy="45411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Measures to limit impacts of land development on areas with important stormwater functional values, such as:</a:t>
            </a:r>
            <a:endParaRPr/>
          </a:p>
          <a:p>
            <a:pPr indent="0" lvl="0" marL="0" rtl="0" algn="l">
              <a:lnSpc>
                <a:spcPct val="90000"/>
              </a:lnSpc>
              <a:spcBef>
                <a:spcPts val="200"/>
              </a:spcBef>
              <a:spcAft>
                <a:spcPts val="0"/>
              </a:spcAft>
              <a:buClr>
                <a:schemeClr val="dk1"/>
              </a:buClr>
              <a:buSzPts val="1000"/>
              <a:buNone/>
            </a:pPr>
            <a:r>
              <a:t/>
            </a:r>
            <a:endParaRPr sz="1000"/>
          </a:p>
          <a:p>
            <a:pPr indent="-285750" lvl="1" marL="742950" rtl="0" algn="l">
              <a:lnSpc>
                <a:spcPct val="90000"/>
              </a:lnSpc>
              <a:spcBef>
                <a:spcPts val="480"/>
              </a:spcBef>
              <a:spcAft>
                <a:spcPts val="0"/>
              </a:spcAft>
              <a:buClr>
                <a:schemeClr val="dk1"/>
              </a:buClr>
              <a:buSzPts val="2400"/>
              <a:buFont typeface="Arial"/>
              <a:buChar char="•"/>
            </a:pPr>
            <a:r>
              <a:rPr lang="en-US"/>
              <a:t>Floodplains</a:t>
            </a:r>
            <a:endParaRPr/>
          </a:p>
          <a:p>
            <a:pPr indent="-285750" lvl="1" marL="742950" rtl="0" algn="l">
              <a:lnSpc>
                <a:spcPct val="90000"/>
              </a:lnSpc>
              <a:spcBef>
                <a:spcPts val="480"/>
              </a:spcBef>
              <a:spcAft>
                <a:spcPts val="0"/>
              </a:spcAft>
              <a:buClr>
                <a:schemeClr val="dk1"/>
              </a:buClr>
              <a:buSzPts val="2400"/>
              <a:buFont typeface="Arial"/>
              <a:buChar char="•"/>
            </a:pPr>
            <a:r>
              <a:rPr lang="en-US"/>
              <a:t>Wetlands</a:t>
            </a:r>
            <a:endParaRPr/>
          </a:p>
          <a:p>
            <a:pPr indent="-285750" lvl="1" marL="742950" rtl="0" algn="l">
              <a:lnSpc>
                <a:spcPct val="90000"/>
              </a:lnSpc>
              <a:spcBef>
                <a:spcPts val="480"/>
              </a:spcBef>
              <a:spcAft>
                <a:spcPts val="0"/>
              </a:spcAft>
              <a:buClr>
                <a:schemeClr val="dk1"/>
              </a:buClr>
              <a:buSzPts val="2400"/>
              <a:buFont typeface="Arial"/>
              <a:buChar char="•"/>
            </a:pPr>
            <a:r>
              <a:rPr lang="en-US"/>
              <a:t>Riparian Areas</a:t>
            </a:r>
            <a:endParaRPr/>
          </a:p>
          <a:p>
            <a:pPr indent="-285750" lvl="1" marL="742950" rtl="0" algn="l">
              <a:lnSpc>
                <a:spcPct val="90000"/>
              </a:lnSpc>
              <a:spcBef>
                <a:spcPts val="480"/>
              </a:spcBef>
              <a:spcAft>
                <a:spcPts val="0"/>
              </a:spcAft>
              <a:buClr>
                <a:schemeClr val="dk1"/>
              </a:buClr>
              <a:buSzPts val="2400"/>
              <a:buFont typeface="Arial"/>
              <a:buChar char="•"/>
            </a:pPr>
            <a:r>
              <a:rPr lang="en-US"/>
              <a:t>Drainage Ways</a:t>
            </a:r>
            <a:endParaRPr/>
          </a:p>
          <a:p>
            <a:pPr indent="-285750" lvl="1" marL="742950" rtl="0" algn="l">
              <a:lnSpc>
                <a:spcPct val="90000"/>
              </a:lnSpc>
              <a:spcBef>
                <a:spcPts val="480"/>
              </a:spcBef>
              <a:spcAft>
                <a:spcPts val="0"/>
              </a:spcAft>
              <a:buClr>
                <a:schemeClr val="dk1"/>
              </a:buClr>
              <a:buSzPts val="2400"/>
              <a:buFont typeface="Arial"/>
              <a:buChar char="•"/>
            </a:pPr>
            <a:r>
              <a:rPr lang="en-US"/>
              <a:t>Steep slopes with highly erodible soils</a:t>
            </a:r>
            <a:endParaRPr/>
          </a:p>
          <a:p>
            <a:pPr indent="0" lvl="0" marL="0" rtl="0" algn="l">
              <a:lnSpc>
                <a:spcPct val="90000"/>
              </a:lnSpc>
              <a:spcBef>
                <a:spcPts val="560"/>
              </a:spcBef>
              <a:spcAft>
                <a:spcPts val="0"/>
              </a:spcAft>
              <a:buClr>
                <a:schemeClr val="dk1"/>
              </a:buClr>
              <a:buSzPts val="2800"/>
              <a:buNone/>
            </a:pPr>
            <a:r>
              <a:t/>
            </a:r>
            <a:endParaRPr/>
          </a:p>
        </p:txBody>
      </p:sp>
      <p:sp>
        <p:nvSpPr>
          <p:cNvPr id="848" name="Google Shape;848;p63"/>
          <p:cNvSpPr txBox="1"/>
          <p:nvPr>
            <p:ph type="title"/>
          </p:nvPr>
        </p:nvSpPr>
        <p:spPr>
          <a:xfrm>
            <a:off x="247135" y="0"/>
            <a:ext cx="12047836"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3600"/>
              <a:buFont typeface="Avenir"/>
              <a:buNone/>
            </a:pPr>
            <a:r>
              <a:rPr lang="en-US">
                <a:solidFill>
                  <a:schemeClr val="accent6"/>
                </a:solidFill>
              </a:rPr>
              <a:t>Non-Structural Practice: </a:t>
            </a:r>
            <a:r>
              <a:rPr lang="en-US">
                <a:solidFill>
                  <a:schemeClr val="accent1"/>
                </a:solidFill>
              </a:rPr>
              <a:t>Land</a:t>
            </a:r>
            <a:r>
              <a:rPr lang="en-US">
                <a:solidFill>
                  <a:schemeClr val="accent6"/>
                </a:solidFill>
              </a:rPr>
              <a:t> </a:t>
            </a:r>
            <a:r>
              <a:rPr lang="en-US">
                <a:solidFill>
                  <a:schemeClr val="accent1"/>
                </a:solidFill>
              </a:rPr>
              <a:t>Protections</a:t>
            </a:r>
            <a:endParaRPr/>
          </a:p>
        </p:txBody>
      </p:sp>
      <p:pic>
        <p:nvPicPr>
          <p:cNvPr id="849" name="Google Shape;849;p63"/>
          <p:cNvPicPr preferRelativeResize="0"/>
          <p:nvPr/>
        </p:nvPicPr>
        <p:blipFill rotWithShape="1">
          <a:blip r:embed="rId3">
            <a:alphaModFix/>
          </a:blip>
          <a:srcRect b="0" l="0" r="0" t="0"/>
          <a:stretch/>
        </p:blipFill>
        <p:spPr>
          <a:xfrm>
            <a:off x="6096000" y="1319083"/>
            <a:ext cx="5653217" cy="3768811"/>
          </a:xfrm>
          <a:prstGeom prst="rect">
            <a:avLst/>
          </a:prstGeom>
          <a:noFill/>
          <a:ln>
            <a:noFill/>
          </a:ln>
          <a:effectLst>
            <a:outerShdw blurRad="292100" rotWithShape="0" algn="tl" dir="2700000" dist="139700">
              <a:srgbClr val="333333">
                <a:alpha val="64705"/>
              </a:srgbClr>
            </a:outerShdw>
          </a:effectLst>
        </p:spPr>
      </p:pic>
      <p:sp>
        <p:nvSpPr>
          <p:cNvPr id="850" name="Google Shape;850;p63"/>
          <p:cNvSpPr txBox="1"/>
          <p:nvPr/>
        </p:nvSpPr>
        <p:spPr>
          <a:xfrm>
            <a:off x="8835081" y="5087894"/>
            <a:ext cx="291413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Lexingtonky.gov</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4"/>
          <p:cNvSpPr txBox="1"/>
          <p:nvPr>
            <p:ph idx="1" type="body"/>
          </p:nvPr>
        </p:nvSpPr>
        <p:spPr>
          <a:xfrm>
            <a:off x="356739" y="793910"/>
            <a:ext cx="5091803" cy="139439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latin typeface="Calibri"/>
                <a:ea typeface="Calibri"/>
                <a:cs typeface="Calibri"/>
                <a:sym typeface="Calibri"/>
              </a:rPr>
              <a:t>Residential Streets &amp; Parking Lots</a:t>
            </a:r>
            <a:endParaRPr/>
          </a:p>
          <a:p>
            <a:pPr indent="-342900" lvl="0" marL="342900" rtl="0" algn="l">
              <a:spcBef>
                <a:spcPts val="480"/>
              </a:spcBef>
              <a:spcAft>
                <a:spcPts val="0"/>
              </a:spcAft>
              <a:buClr>
                <a:schemeClr val="dk1"/>
              </a:buClr>
              <a:buSzPts val="2400"/>
              <a:buChar char="•"/>
            </a:pPr>
            <a:r>
              <a:rPr lang="en-US" sz="2400">
                <a:latin typeface="Calibri"/>
                <a:ea typeface="Calibri"/>
                <a:cs typeface="Calibri"/>
                <a:sym typeface="Calibri"/>
              </a:rPr>
              <a:t>Lot Development</a:t>
            </a:r>
            <a:endParaRPr/>
          </a:p>
          <a:p>
            <a:pPr indent="-342900" lvl="0" marL="342900" rtl="0" algn="l">
              <a:spcBef>
                <a:spcPts val="480"/>
              </a:spcBef>
              <a:spcAft>
                <a:spcPts val="0"/>
              </a:spcAft>
              <a:buClr>
                <a:schemeClr val="dk1"/>
              </a:buClr>
              <a:buSzPts val="2400"/>
              <a:buChar char="•"/>
            </a:pPr>
            <a:r>
              <a:rPr lang="en-US" sz="2400">
                <a:latin typeface="Calibri"/>
                <a:ea typeface="Calibri"/>
                <a:cs typeface="Calibri"/>
                <a:sym typeface="Calibri"/>
              </a:rPr>
              <a:t>Conservation of Natural Areas</a:t>
            </a:r>
            <a:endParaRPr/>
          </a:p>
        </p:txBody>
      </p:sp>
      <p:sp>
        <p:nvSpPr>
          <p:cNvPr id="857" name="Google Shape;857;p64"/>
          <p:cNvSpPr txBox="1"/>
          <p:nvPr>
            <p:ph type="title"/>
          </p:nvPr>
        </p:nvSpPr>
        <p:spPr>
          <a:xfrm>
            <a:off x="247135" y="0"/>
            <a:ext cx="12047836" cy="8792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6"/>
              </a:buClr>
              <a:buSzPts val="3600"/>
              <a:buFont typeface="Avenir"/>
              <a:buNone/>
            </a:pPr>
            <a:r>
              <a:rPr lang="en-US">
                <a:solidFill>
                  <a:schemeClr val="accent6"/>
                </a:solidFill>
              </a:rPr>
              <a:t>Non-Structural Practice: </a:t>
            </a:r>
            <a:r>
              <a:rPr lang="en-US">
                <a:solidFill>
                  <a:schemeClr val="accent1"/>
                </a:solidFill>
              </a:rPr>
              <a:t>Conservation Design Development</a:t>
            </a:r>
            <a:endParaRPr/>
          </a:p>
        </p:txBody>
      </p:sp>
      <p:sp>
        <p:nvSpPr>
          <p:cNvPr id="858" name="Google Shape;858;p64"/>
          <p:cNvSpPr txBox="1"/>
          <p:nvPr/>
        </p:nvSpPr>
        <p:spPr>
          <a:xfrm>
            <a:off x="2020857" y="5796465"/>
            <a:ext cx="791758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accent1"/>
                </a:solidFill>
                <a:latin typeface="Calibri"/>
                <a:ea typeface="Calibri"/>
                <a:cs typeface="Calibri"/>
                <a:sym typeface="Calibri"/>
              </a:rPr>
              <a:t>Center for Watershed Protection </a:t>
            </a:r>
            <a:r>
              <a:rPr i="1" lang="en-US" sz="2400">
                <a:solidFill>
                  <a:schemeClr val="accent1"/>
                </a:solidFill>
                <a:latin typeface="Calibri"/>
                <a:ea typeface="Calibri"/>
                <a:cs typeface="Calibri"/>
                <a:sym typeface="Calibri"/>
              </a:rPr>
              <a:t>Better Site Design </a:t>
            </a:r>
            <a:r>
              <a:rPr lang="en-US" sz="2400">
                <a:solidFill>
                  <a:schemeClr val="accent1"/>
                </a:solidFill>
                <a:latin typeface="Calibri"/>
                <a:ea typeface="Calibri"/>
                <a:cs typeface="Calibri"/>
                <a:sym typeface="Calibri"/>
              </a:rPr>
              <a:t>Handbook</a:t>
            </a:r>
            <a:endParaRPr/>
          </a:p>
        </p:txBody>
      </p:sp>
      <p:pic>
        <p:nvPicPr>
          <p:cNvPr id="859" name="Google Shape;859;p64"/>
          <p:cNvPicPr preferRelativeResize="0"/>
          <p:nvPr/>
        </p:nvPicPr>
        <p:blipFill rotWithShape="1">
          <a:blip r:embed="rId3">
            <a:alphaModFix/>
          </a:blip>
          <a:srcRect b="0" l="0" r="0" t="0"/>
          <a:stretch/>
        </p:blipFill>
        <p:spPr>
          <a:xfrm>
            <a:off x="1782004" y="2402464"/>
            <a:ext cx="3521309" cy="3351899"/>
          </a:xfrm>
          <a:prstGeom prst="rect">
            <a:avLst/>
          </a:prstGeom>
          <a:noFill/>
          <a:ln>
            <a:noFill/>
          </a:ln>
        </p:spPr>
      </p:pic>
      <p:pic>
        <p:nvPicPr>
          <p:cNvPr id="860" name="Google Shape;860;p64"/>
          <p:cNvPicPr preferRelativeResize="0"/>
          <p:nvPr/>
        </p:nvPicPr>
        <p:blipFill rotWithShape="1">
          <a:blip r:embed="rId4">
            <a:alphaModFix/>
          </a:blip>
          <a:srcRect b="0" l="0" r="0" t="0"/>
          <a:stretch/>
        </p:blipFill>
        <p:spPr>
          <a:xfrm>
            <a:off x="7365919" y="1493136"/>
            <a:ext cx="4615165" cy="4303329"/>
          </a:xfrm>
          <a:prstGeom prst="rect">
            <a:avLst/>
          </a:prstGeom>
          <a:noFill/>
          <a:ln>
            <a:noFill/>
          </a:ln>
        </p:spPr>
      </p:pic>
      <p:sp>
        <p:nvSpPr>
          <p:cNvPr id="861" name="Google Shape;861;p64"/>
          <p:cNvSpPr/>
          <p:nvPr/>
        </p:nvSpPr>
        <p:spPr>
          <a:xfrm>
            <a:off x="5591747" y="3429000"/>
            <a:ext cx="1485737" cy="611659"/>
          </a:xfrm>
          <a:prstGeom prst="rightArrow">
            <a:avLst>
              <a:gd fmla="val 50000" name="adj1"/>
              <a:gd fmla="val 50000" name="adj2"/>
            </a:avLst>
          </a:prstGeom>
          <a:gradFill>
            <a:gsLst>
              <a:gs pos="0">
                <a:srgbClr val="0085D2"/>
              </a:gs>
              <a:gs pos="100000">
                <a:srgbClr val="8BC7FF"/>
              </a:gs>
            </a:gsLst>
            <a:lin ang="16200000" scaled="0"/>
          </a:gradFill>
          <a:ln cap="flat" cmpd="sng" w="9525">
            <a:solidFill>
              <a:srgbClr val="007AB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sp>
        <p:nvSpPr>
          <p:cNvPr id="862" name="Google Shape;862;p64"/>
          <p:cNvSpPr txBox="1"/>
          <p:nvPr/>
        </p:nvSpPr>
        <p:spPr>
          <a:xfrm>
            <a:off x="10660541" y="5754363"/>
            <a:ext cx="119527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Source: MPCA</a:t>
            </a:r>
            <a:endParaRPr/>
          </a:p>
        </p:txBody>
      </p:sp>
      <p:sp>
        <p:nvSpPr>
          <p:cNvPr id="863" name="Google Shape;863;p64"/>
          <p:cNvSpPr/>
          <p:nvPr/>
        </p:nvSpPr>
        <p:spPr>
          <a:xfrm>
            <a:off x="5057067" y="918740"/>
            <a:ext cx="215902" cy="1143000"/>
          </a:xfrm>
          <a:prstGeom prst="rightBrace">
            <a:avLst>
              <a:gd fmla="val 8333" name="adj1"/>
              <a:gd fmla="val 50000" name="adj2"/>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864" name="Google Shape;864;p64"/>
          <p:cNvSpPr txBox="1"/>
          <p:nvPr/>
        </p:nvSpPr>
        <p:spPr>
          <a:xfrm>
            <a:off x="5272969" y="960656"/>
            <a:ext cx="187713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3 Habitats of Suburban Landscape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65"/>
          <p:cNvSpPr txBox="1"/>
          <p:nvPr>
            <p:ph type="title"/>
          </p:nvPr>
        </p:nvSpPr>
        <p:spPr>
          <a:xfrm>
            <a:off x="714148" y="963827"/>
            <a:ext cx="10967103" cy="371938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2400"/>
              <a:buFont typeface="Calibri"/>
              <a:buNone/>
            </a:pPr>
            <a:r>
              <a:rPr b="0" lang="en-US" sz="2400" u="sng">
                <a:solidFill>
                  <a:schemeClr val="accent1"/>
                </a:solidFill>
                <a:hlinkClick r:id="rId3">
                  <a:extLst>
                    <a:ext uri="{A12FA001-AC4F-418D-AE19-62706E023703}">
                      <ahyp:hlinkClr val="tx"/>
                    </a:ext>
                  </a:extLst>
                </a:hlinkClick>
              </a:rPr>
              <a:t>http://watershedplanning.tamu.edu/media/5558/urban%20nps%20measures.pdf</a:t>
            </a:r>
            <a:br>
              <a:rPr b="0" lang="en-US" sz="2400">
                <a:solidFill>
                  <a:schemeClr val="accent1"/>
                </a:solidFill>
              </a:rPr>
            </a:br>
            <a:r>
              <a:rPr b="0" lang="en-US" sz="2400" u="sng">
                <a:solidFill>
                  <a:schemeClr val="accent1"/>
                </a:solidFill>
                <a:hlinkClick r:id="rId4">
                  <a:extLst>
                    <a:ext uri="{A12FA001-AC4F-418D-AE19-62706E023703}">
                      <ahyp:hlinkClr val="tx"/>
                    </a:ext>
                  </a:extLst>
                </a:hlinkClick>
              </a:rPr>
              <a:t>https://www.werf.org/liveablecommunities/tool_sbmps.htm</a:t>
            </a:r>
            <a:br>
              <a:rPr b="0" lang="en-US" sz="2400">
                <a:solidFill>
                  <a:schemeClr val="accent1"/>
                </a:solidFill>
              </a:rPr>
            </a:br>
            <a:r>
              <a:rPr b="0" lang="en-US" sz="2400" u="sng">
                <a:solidFill>
                  <a:schemeClr val="accent1"/>
                </a:solidFill>
                <a:hlinkClick r:id="rId5">
                  <a:extLst>
                    <a:ext uri="{A12FA001-AC4F-418D-AE19-62706E023703}">
                      <ahyp:hlinkClr val="tx"/>
                    </a:ext>
                  </a:extLst>
                </a:hlinkClick>
              </a:rPr>
              <a:t>http://stormwaterpa.org/</a:t>
            </a:r>
            <a:br>
              <a:rPr b="0" lang="en-US" sz="2400">
                <a:solidFill>
                  <a:schemeClr val="accent1"/>
                </a:solidFill>
              </a:rPr>
            </a:br>
            <a:r>
              <a:rPr b="0" lang="en-US" sz="2400" u="sng">
                <a:solidFill>
                  <a:schemeClr val="accent1"/>
                </a:solidFill>
                <a:hlinkClick r:id="rId6">
                  <a:extLst>
                    <a:ext uri="{A12FA001-AC4F-418D-AE19-62706E023703}">
                      <ahyp:hlinkClr val="tx"/>
                    </a:ext>
                  </a:extLst>
                </a:hlinkClick>
              </a:rPr>
              <a:t>https://stormwater.pca.state.mn.us/index.php?title=Main_Page</a:t>
            </a:r>
            <a:br>
              <a:rPr b="0" lang="en-US" sz="2400">
                <a:solidFill>
                  <a:schemeClr val="accent1"/>
                </a:solidFill>
              </a:rPr>
            </a:br>
            <a:r>
              <a:rPr b="0" lang="en-US" sz="2400" u="sng">
                <a:solidFill>
                  <a:schemeClr val="accent1"/>
                </a:solidFill>
                <a:hlinkClick r:id="rId7">
                  <a:extLst>
                    <a:ext uri="{A12FA001-AC4F-418D-AE19-62706E023703}">
                      <ahyp:hlinkClr val="tx"/>
                    </a:ext>
                  </a:extLst>
                </a:hlinkClick>
              </a:rPr>
              <a:t>https://stormwater.pca.state.mn.us/index.php?title=Main_Page</a:t>
            </a:r>
            <a:br>
              <a:rPr b="0" lang="en-US" sz="2400">
                <a:solidFill>
                  <a:schemeClr val="accent1"/>
                </a:solidFill>
              </a:rPr>
            </a:br>
            <a:r>
              <a:rPr b="0" lang="en-US" sz="2400" u="sng">
                <a:solidFill>
                  <a:schemeClr val="accent1"/>
                </a:solidFill>
                <a:hlinkClick r:id="rId8">
                  <a:extLst>
                    <a:ext uri="{A12FA001-AC4F-418D-AE19-62706E023703}">
                      <ahyp:hlinkClr val="tx"/>
                    </a:ext>
                  </a:extLst>
                </a:hlinkClick>
              </a:rPr>
              <a:t>https://www.bgky.org/stormwater/bmp</a:t>
            </a:r>
            <a:br>
              <a:rPr b="0" lang="en-US" sz="2400">
                <a:solidFill>
                  <a:schemeClr val="accent1"/>
                </a:solidFill>
              </a:rPr>
            </a:br>
            <a:r>
              <a:rPr b="0" lang="en-US" sz="2400" u="sng">
                <a:solidFill>
                  <a:schemeClr val="accent1"/>
                </a:solidFill>
                <a:hlinkClick r:id="rId9">
                  <a:extLst>
                    <a:ext uri="{A12FA001-AC4F-418D-AE19-62706E023703}">
                      <ahyp:hlinkClr val="tx"/>
                    </a:ext>
                  </a:extLst>
                </a:hlinkClick>
              </a:rPr>
              <a:t>https://louisvillemsd.org/sites/default/files/inline-files/Chapter18_GreenInfrastructureDesignManual_Rev062016_0.pdf</a:t>
            </a:r>
            <a:br>
              <a:rPr b="0" lang="en-US" sz="2400">
                <a:solidFill>
                  <a:schemeClr val="accent1"/>
                </a:solidFill>
              </a:rPr>
            </a:br>
            <a:r>
              <a:rPr b="0" lang="en-US" sz="2400">
                <a:solidFill>
                  <a:schemeClr val="accent1"/>
                </a:solidFill>
              </a:rPr>
              <a:t>Contractor’s Handbook for Erosion, Sediment and Stormwater Management on Capital Project Construction Sites, Lexington Division of Water Quality, November 2018</a:t>
            </a:r>
            <a:br>
              <a:rPr b="0" lang="en-US" sz="3200"/>
            </a:br>
            <a:br>
              <a:rPr b="0" lang="en-US" sz="3200"/>
            </a:br>
            <a:br>
              <a:rPr b="0" lang="en-US" sz="3200"/>
            </a:br>
            <a:endParaRPr b="0" sz="3200"/>
          </a:p>
        </p:txBody>
      </p:sp>
      <p:sp>
        <p:nvSpPr>
          <p:cNvPr id="871" name="Google Shape;871;p65"/>
          <p:cNvSpPr txBox="1"/>
          <p:nvPr>
            <p:ph idx="1" type="body"/>
          </p:nvPr>
        </p:nvSpPr>
        <p:spPr>
          <a:xfrm>
            <a:off x="714147" y="4918598"/>
            <a:ext cx="10647190" cy="13071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800"/>
              <a:buNone/>
            </a:pPr>
            <a:r>
              <a:rPr lang="en-US" sz="2800">
                <a:solidFill>
                  <a:schemeClr val="accent1"/>
                </a:solidFill>
              </a:rPr>
              <a:t>Bluegrass Greensource Stormwater Feature Video</a:t>
            </a:r>
            <a:endParaRPr sz="2800" u="sng">
              <a:solidFill>
                <a:schemeClr val="accent1"/>
              </a:solidFill>
              <a:hlinkClick r:id="rId10">
                <a:extLst>
                  <a:ext uri="{A12FA001-AC4F-418D-AE19-62706E023703}">
                    <ahyp:hlinkClr val="tx"/>
                  </a:ext>
                </a:extLst>
              </a:hlinkClick>
            </a:endParaRPr>
          </a:p>
          <a:p>
            <a:pPr indent="0" lvl="0" marL="0" rtl="0" algn="l">
              <a:spcBef>
                <a:spcPts val="560"/>
              </a:spcBef>
              <a:spcAft>
                <a:spcPts val="0"/>
              </a:spcAft>
              <a:buClr>
                <a:schemeClr val="accent1"/>
              </a:buClr>
              <a:buSzPts val="2800"/>
              <a:buNone/>
            </a:pPr>
            <a:r>
              <a:rPr lang="en-US" sz="2800" u="sng">
                <a:solidFill>
                  <a:schemeClr val="accent1"/>
                </a:solidFill>
                <a:hlinkClick r:id="rId11">
                  <a:extLst>
                    <a:ext uri="{A12FA001-AC4F-418D-AE19-62706E023703}">
                      <ahyp:hlinkClr val="tx"/>
                    </a:ext>
                  </a:extLst>
                </a:hlinkClick>
              </a:rPr>
              <a:t>https://vimeo.com/91338501</a:t>
            </a:r>
            <a:endParaRPr sz="2800">
              <a:solidFill>
                <a:schemeClr val="accent1"/>
              </a:solidFill>
            </a:endParaRPr>
          </a:p>
        </p:txBody>
      </p:sp>
      <p:sp>
        <p:nvSpPr>
          <p:cNvPr id="872" name="Google Shape;872;p65"/>
          <p:cNvSpPr txBox="1"/>
          <p:nvPr/>
        </p:nvSpPr>
        <p:spPr>
          <a:xfrm>
            <a:off x="714147" y="-1"/>
            <a:ext cx="10967103"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32A1"/>
              </a:buClr>
              <a:buSzPts val="4000"/>
              <a:buFont typeface="Calibri"/>
              <a:buNone/>
            </a:pPr>
            <a:r>
              <a:rPr b="1" i="0" lang="en-US" sz="4000">
                <a:solidFill>
                  <a:srgbClr val="0032A1"/>
                </a:solidFill>
                <a:latin typeface="Calibri"/>
                <a:ea typeface="Calibri"/>
                <a:cs typeface="Calibri"/>
                <a:sym typeface="Calibri"/>
              </a:rPr>
              <a:t>References and Resources: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7"/>
          <p:cNvSpPr txBox="1"/>
          <p:nvPr>
            <p:ph type="title"/>
          </p:nvPr>
        </p:nvSpPr>
        <p:spPr>
          <a:xfrm>
            <a:off x="615297" y="-6451"/>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Fundamentals of </a:t>
            </a:r>
            <a:r>
              <a:rPr lang="en-US">
                <a:solidFill>
                  <a:srgbClr val="287A51"/>
                </a:solidFill>
              </a:rPr>
              <a:t>Green</a:t>
            </a:r>
            <a:r>
              <a:rPr lang="en-US"/>
              <a:t> Infrastructure</a:t>
            </a:r>
            <a:endParaRPr/>
          </a:p>
        </p:txBody>
      </p:sp>
      <p:sp>
        <p:nvSpPr>
          <p:cNvPr id="246" name="Google Shape;246;p7"/>
          <p:cNvSpPr txBox="1"/>
          <p:nvPr>
            <p:ph idx="1" type="body"/>
          </p:nvPr>
        </p:nvSpPr>
        <p:spPr>
          <a:xfrm>
            <a:off x="615297" y="1045029"/>
            <a:ext cx="10967103" cy="512503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Provides </a:t>
            </a:r>
            <a:r>
              <a:rPr lang="en-US" u="sng"/>
              <a:t>means of capturing and temporarily storing stormwater</a:t>
            </a:r>
            <a:r>
              <a:rPr lang="en-US"/>
              <a:t> while it infiltrates, is taken up by plants, or evaporates</a:t>
            </a:r>
            <a:endParaRPr/>
          </a:p>
          <a:p>
            <a:pPr indent="-342900" lvl="0" marL="342900" rtl="0" algn="l">
              <a:spcBef>
                <a:spcPts val="640"/>
              </a:spcBef>
              <a:spcAft>
                <a:spcPts val="0"/>
              </a:spcAft>
              <a:buClr>
                <a:schemeClr val="dk1"/>
              </a:buClr>
              <a:buSzPts val="3200"/>
              <a:buChar char="•"/>
            </a:pPr>
            <a:r>
              <a:rPr lang="en-US"/>
              <a:t>Takes advantage of </a:t>
            </a:r>
            <a:r>
              <a:rPr lang="en-US" u="sng"/>
              <a:t>natural abilities of soil </a:t>
            </a:r>
            <a:r>
              <a:rPr lang="en-US"/>
              <a:t>to absorb water and support microbial breakdown of pollutants</a:t>
            </a:r>
            <a:endParaRPr/>
          </a:p>
          <a:p>
            <a:pPr indent="-342900" lvl="0" marL="342900" rtl="0" algn="l">
              <a:spcBef>
                <a:spcPts val="640"/>
              </a:spcBef>
              <a:spcAft>
                <a:spcPts val="0"/>
              </a:spcAft>
              <a:buClr>
                <a:schemeClr val="dk1"/>
              </a:buClr>
              <a:buSzPts val="3200"/>
              <a:buChar char="•"/>
            </a:pPr>
            <a:r>
              <a:rPr lang="en-US"/>
              <a:t>Prioritizes </a:t>
            </a:r>
            <a:r>
              <a:rPr lang="en-US" u="sng"/>
              <a:t>native plants</a:t>
            </a:r>
            <a:r>
              <a:rPr lang="en-US"/>
              <a:t> – high evapotranspiration rates, deep root systems, relatively low maintenance requirements</a:t>
            </a:r>
            <a:endParaRPr/>
          </a:p>
          <a:p>
            <a:pPr indent="-342900" lvl="0" marL="342900" rtl="0" algn="l">
              <a:spcBef>
                <a:spcPts val="640"/>
              </a:spcBef>
              <a:spcAft>
                <a:spcPts val="0"/>
              </a:spcAft>
              <a:buClr>
                <a:schemeClr val="dk1"/>
              </a:buClr>
              <a:buSzPts val="3200"/>
              <a:buChar char="•"/>
            </a:pPr>
            <a:r>
              <a:rPr lang="en-US"/>
              <a:t>Effectively </a:t>
            </a:r>
            <a:r>
              <a:rPr lang="en-US" u="sng"/>
              <a:t>designed for targeted pollutants</a:t>
            </a:r>
            <a:r>
              <a:rPr lang="en-US"/>
              <a:t> of concern</a:t>
            </a:r>
            <a:endParaRPr/>
          </a:p>
          <a:p>
            <a:pPr indent="-342900" lvl="0" marL="342900" rtl="0" algn="l">
              <a:spcBef>
                <a:spcPts val="640"/>
              </a:spcBef>
              <a:spcAft>
                <a:spcPts val="0"/>
              </a:spcAft>
              <a:buClr>
                <a:schemeClr val="dk1"/>
              </a:buClr>
              <a:buSzPts val="3200"/>
              <a:buChar char="•"/>
            </a:pPr>
            <a:r>
              <a:rPr lang="en-US"/>
              <a:t>Creates </a:t>
            </a:r>
            <a:r>
              <a:rPr lang="en-US" u="sng"/>
              <a:t>attractive</a:t>
            </a:r>
            <a:r>
              <a:rPr lang="en-US"/>
              <a:t> landscape design</a:t>
            </a:r>
            <a:endParaRPr/>
          </a:p>
        </p:txBody>
      </p:sp>
      <p:pic>
        <p:nvPicPr>
          <p:cNvPr descr="A close up of a plant&#10;&#10;Description automatically generated" id="247" name="Google Shape;247;p7"/>
          <p:cNvPicPr preferRelativeResize="0"/>
          <p:nvPr/>
        </p:nvPicPr>
        <p:blipFill rotWithShape="1">
          <a:blip r:embed="rId3">
            <a:alphaModFix/>
          </a:blip>
          <a:srcRect b="0" l="0" r="0" t="0"/>
          <a:stretch/>
        </p:blipFill>
        <p:spPr>
          <a:xfrm>
            <a:off x="9512916" y="4089391"/>
            <a:ext cx="2679084" cy="22601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8"/>
          <p:cNvSpPr txBox="1"/>
          <p:nvPr>
            <p:ph type="title"/>
          </p:nvPr>
        </p:nvSpPr>
        <p:spPr>
          <a:xfrm>
            <a:off x="303905" y="202108"/>
            <a:ext cx="10967103"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Combined effect of reducing runoff volume </a:t>
            </a:r>
            <a:r>
              <a:rPr lang="en-US" u="sng"/>
              <a:t>and</a:t>
            </a:r>
            <a:r>
              <a:rPr lang="en-US"/>
              <a:t> pollutant concentration</a:t>
            </a:r>
            <a:endParaRPr/>
          </a:p>
        </p:txBody>
      </p:sp>
      <p:pic>
        <p:nvPicPr>
          <p:cNvPr id="254" name="Google Shape;254;p8"/>
          <p:cNvPicPr preferRelativeResize="0"/>
          <p:nvPr>
            <p:ph idx="1" type="body"/>
          </p:nvPr>
        </p:nvPicPr>
        <p:blipFill rotWithShape="1">
          <a:blip r:embed="rId3">
            <a:alphaModFix/>
          </a:blip>
          <a:srcRect b="0" l="0" r="0" t="0"/>
          <a:stretch/>
        </p:blipFill>
        <p:spPr>
          <a:xfrm>
            <a:off x="2362003" y="1402258"/>
            <a:ext cx="7474344" cy="4682134"/>
          </a:xfrm>
          <a:prstGeom prst="rect">
            <a:avLst/>
          </a:prstGeom>
          <a:noFill/>
          <a:ln>
            <a:noFill/>
          </a:ln>
        </p:spPr>
      </p:pic>
      <p:sp>
        <p:nvSpPr>
          <p:cNvPr id="255" name="Google Shape;255;p8"/>
          <p:cNvSpPr/>
          <p:nvPr/>
        </p:nvSpPr>
        <p:spPr>
          <a:xfrm>
            <a:off x="5202195" y="1544595"/>
            <a:ext cx="1890584" cy="1248032"/>
          </a:xfrm>
          <a:prstGeom prst="ellipse">
            <a:avLst/>
          </a:prstGeom>
          <a:noFill/>
          <a:ln cap="flat" cmpd="sng" w="38100">
            <a:solidFill>
              <a:srgbClr val="FFC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9"/>
          <p:cNvSpPr txBox="1"/>
          <p:nvPr>
            <p:ph type="title"/>
          </p:nvPr>
        </p:nvSpPr>
        <p:spPr>
          <a:xfrm>
            <a:off x="432488" y="0"/>
            <a:ext cx="11150566" cy="98217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2A1"/>
              </a:buClr>
              <a:buSzPts val="4000"/>
              <a:buFont typeface="Calibri"/>
              <a:buNone/>
            </a:pPr>
            <a:r>
              <a:rPr lang="en-US"/>
              <a:t>Drawbacks of Going </a:t>
            </a:r>
            <a:r>
              <a:rPr lang="en-US">
                <a:solidFill>
                  <a:srgbClr val="287A51"/>
                </a:solidFill>
              </a:rPr>
              <a:t>Green</a:t>
            </a:r>
            <a:endParaRPr/>
          </a:p>
        </p:txBody>
      </p:sp>
      <p:sp>
        <p:nvSpPr>
          <p:cNvPr id="262" name="Google Shape;262;p9"/>
          <p:cNvSpPr txBox="1"/>
          <p:nvPr>
            <p:ph idx="1" type="body"/>
          </p:nvPr>
        </p:nvSpPr>
        <p:spPr>
          <a:xfrm>
            <a:off x="432487" y="842807"/>
            <a:ext cx="7599405" cy="541071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None/>
            </a:pPr>
            <a:r>
              <a:rPr b="1" lang="en-US" sz="2400" u="sng">
                <a:latin typeface="Calibri"/>
                <a:ea typeface="Calibri"/>
                <a:cs typeface="Calibri"/>
                <a:sym typeface="Calibri"/>
              </a:rPr>
              <a:t>Maintenance</a:t>
            </a:r>
            <a:endParaRPr/>
          </a:p>
          <a:p>
            <a:pPr indent="-342900" lvl="0" marL="342900" rtl="0" algn="l">
              <a:spcBef>
                <a:spcPts val="480"/>
              </a:spcBef>
              <a:spcAft>
                <a:spcPts val="0"/>
              </a:spcAft>
              <a:buClr>
                <a:schemeClr val="dk1"/>
              </a:buClr>
              <a:buSzPts val="2400"/>
              <a:buFont typeface="Arial"/>
              <a:buChar char="•"/>
            </a:pPr>
            <a:r>
              <a:rPr lang="en-US" sz="2400">
                <a:latin typeface="Calibri"/>
                <a:ea typeface="Calibri"/>
                <a:cs typeface="Calibri"/>
                <a:sym typeface="Calibri"/>
              </a:rPr>
              <a:t>Require regular maintenance and upkeep to maintain function</a:t>
            </a:r>
            <a:endParaRPr sz="2400"/>
          </a:p>
          <a:p>
            <a:pPr indent="0" lvl="0" marL="0" rtl="0" algn="l">
              <a:spcBef>
                <a:spcPts val="480"/>
              </a:spcBef>
              <a:spcAft>
                <a:spcPts val="0"/>
              </a:spcAft>
              <a:buClr>
                <a:schemeClr val="dk1"/>
              </a:buClr>
              <a:buSzPts val="2400"/>
              <a:buNone/>
            </a:pPr>
            <a:r>
              <a:rPr b="1" lang="en-US" sz="2400" u="sng">
                <a:latin typeface="Calibri"/>
                <a:ea typeface="Calibri"/>
                <a:cs typeface="Calibri"/>
                <a:sym typeface="Calibri"/>
              </a:rPr>
              <a:t>Cost</a:t>
            </a:r>
            <a:endParaRPr/>
          </a:p>
          <a:p>
            <a:pPr indent="-342900" lvl="0" marL="342900" rtl="0" algn="l">
              <a:spcBef>
                <a:spcPts val="480"/>
              </a:spcBef>
              <a:spcAft>
                <a:spcPts val="0"/>
              </a:spcAft>
              <a:buClr>
                <a:schemeClr val="dk1"/>
              </a:buClr>
              <a:buSzPts val="2400"/>
              <a:buChar char="•"/>
            </a:pPr>
            <a:r>
              <a:rPr lang="en-US" sz="2400"/>
              <a:t>Some GI practices are more expensive than traditional (i.e., permeable pavement)</a:t>
            </a:r>
            <a:endParaRPr/>
          </a:p>
          <a:p>
            <a:pPr indent="0" lvl="0" marL="0" rtl="0" algn="l">
              <a:spcBef>
                <a:spcPts val="480"/>
              </a:spcBef>
              <a:spcAft>
                <a:spcPts val="0"/>
              </a:spcAft>
              <a:buClr>
                <a:schemeClr val="dk1"/>
              </a:buClr>
              <a:buSzPts val="2400"/>
              <a:buNone/>
            </a:pPr>
            <a:r>
              <a:rPr b="1" lang="en-US" sz="2400" u="sng">
                <a:latin typeface="Calibri"/>
                <a:ea typeface="Calibri"/>
                <a:cs typeface="Calibri"/>
                <a:sym typeface="Calibri"/>
              </a:rPr>
              <a:t>Aesthetics</a:t>
            </a:r>
            <a:endParaRPr/>
          </a:p>
          <a:p>
            <a:pPr indent="-342900" lvl="0" marL="342900" rtl="0" algn="l">
              <a:spcBef>
                <a:spcPts val="480"/>
              </a:spcBef>
              <a:spcAft>
                <a:spcPts val="0"/>
              </a:spcAft>
              <a:buClr>
                <a:schemeClr val="dk1"/>
              </a:buClr>
              <a:buSzPts val="2400"/>
              <a:buChar char="•"/>
            </a:pPr>
            <a:r>
              <a:rPr lang="en-US" sz="2400"/>
              <a:t>If not maintained, planted areas can appear weedy or unkempt, grow algae or become mosquito breeding grounds</a:t>
            </a:r>
            <a:endParaRPr/>
          </a:p>
          <a:p>
            <a:pPr indent="0" lvl="0" marL="0" rtl="0" algn="l">
              <a:spcBef>
                <a:spcPts val="480"/>
              </a:spcBef>
              <a:spcAft>
                <a:spcPts val="0"/>
              </a:spcAft>
              <a:buClr>
                <a:schemeClr val="dk1"/>
              </a:buClr>
              <a:buSzPts val="2400"/>
              <a:buNone/>
            </a:pPr>
            <a:r>
              <a:rPr b="1" lang="en-US" sz="2400" u="sng"/>
              <a:t>Space</a:t>
            </a:r>
            <a:endParaRPr/>
          </a:p>
          <a:p>
            <a:pPr indent="-342900" lvl="0" marL="342900" rtl="0" algn="l">
              <a:spcBef>
                <a:spcPts val="480"/>
              </a:spcBef>
              <a:spcAft>
                <a:spcPts val="0"/>
              </a:spcAft>
              <a:buClr>
                <a:schemeClr val="dk1"/>
              </a:buClr>
              <a:buSzPts val="2400"/>
              <a:buChar char="•"/>
            </a:pPr>
            <a:r>
              <a:rPr lang="en-US" sz="2400"/>
              <a:t>Larger land areas are needed for some GI practices, such as detention or retention basins and wetlands</a:t>
            </a:r>
            <a:endParaRPr sz="2400">
              <a:latin typeface="Calibri"/>
              <a:ea typeface="Calibri"/>
              <a:cs typeface="Calibri"/>
              <a:sym typeface="Calibri"/>
            </a:endParaRPr>
          </a:p>
        </p:txBody>
      </p:sp>
      <p:pic>
        <p:nvPicPr>
          <p:cNvPr id="263" name="Google Shape;263;p9"/>
          <p:cNvPicPr preferRelativeResize="0"/>
          <p:nvPr/>
        </p:nvPicPr>
        <p:blipFill rotWithShape="1">
          <a:blip r:embed="rId3">
            <a:alphaModFix/>
          </a:blip>
          <a:srcRect b="0" l="0" r="0" t="0"/>
          <a:stretch/>
        </p:blipFill>
        <p:spPr>
          <a:xfrm>
            <a:off x="8337018" y="179549"/>
            <a:ext cx="3492842" cy="3189644"/>
          </a:xfrm>
          <a:prstGeom prst="rect">
            <a:avLst/>
          </a:prstGeom>
          <a:noFill/>
          <a:ln>
            <a:noFill/>
          </a:ln>
        </p:spPr>
      </p:pic>
      <p:pic>
        <p:nvPicPr>
          <p:cNvPr id="264" name="Google Shape;264;p9"/>
          <p:cNvPicPr preferRelativeResize="0"/>
          <p:nvPr/>
        </p:nvPicPr>
        <p:blipFill rotWithShape="1">
          <a:blip r:embed="rId4">
            <a:alphaModFix/>
          </a:blip>
          <a:srcRect b="0" l="0" r="0" t="0"/>
          <a:stretch/>
        </p:blipFill>
        <p:spPr>
          <a:xfrm>
            <a:off x="8407368" y="3369193"/>
            <a:ext cx="3352145" cy="2957775"/>
          </a:xfrm>
          <a:prstGeom prst="rect">
            <a:avLst/>
          </a:prstGeom>
          <a:noFill/>
          <a:ln>
            <a:noFill/>
          </a:ln>
        </p:spPr>
      </p:pic>
      <p:sp>
        <p:nvSpPr>
          <p:cNvPr id="265" name="Google Shape;265;p9"/>
          <p:cNvSpPr txBox="1"/>
          <p:nvPr/>
        </p:nvSpPr>
        <p:spPr>
          <a:xfrm>
            <a:off x="11454714" y="6084242"/>
            <a:ext cx="7372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USEPA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UK Primary White Standard">
  <a:themeElements>
    <a:clrScheme name="UK Primary Palette">
      <a:dk1>
        <a:srgbClr val="000000"/>
      </a:dk1>
      <a:lt1>
        <a:srgbClr val="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2019-06-28T14:19:48Z</dcterms:created>
  <dc:creator>McAlister, Malissa 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