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436" r:id="rId2"/>
    <p:sldId id="483" r:id="rId3"/>
    <p:sldId id="484" r:id="rId4"/>
    <p:sldId id="454" r:id="rId5"/>
    <p:sldId id="486" r:id="rId6"/>
    <p:sldId id="444" r:id="rId7"/>
    <p:sldId id="441" r:id="rId8"/>
    <p:sldId id="464" r:id="rId9"/>
    <p:sldId id="455" r:id="rId10"/>
    <p:sldId id="463" r:id="rId11"/>
    <p:sldId id="482" r:id="rId12"/>
    <p:sldId id="479" r:id="rId13"/>
    <p:sldId id="474" r:id="rId14"/>
    <p:sldId id="475" r:id="rId15"/>
    <p:sldId id="476" r:id="rId16"/>
    <p:sldId id="478" r:id="rId17"/>
    <p:sldId id="457" r:id="rId18"/>
    <p:sldId id="459" r:id="rId19"/>
    <p:sldId id="485" r:id="rId20"/>
    <p:sldId id="471" r:id="rId21"/>
    <p:sldId id="458" r:id="rId22"/>
    <p:sldId id="472" r:id="rId23"/>
    <p:sldId id="460" r:id="rId24"/>
    <p:sldId id="468" r:id="rId25"/>
    <p:sldId id="442" r:id="rId26"/>
    <p:sldId id="469" r:id="rId27"/>
    <p:sldId id="473" r:id="rId28"/>
    <p:sldId id="461" r:id="rId29"/>
    <p:sldId id="465" r:id="rId30"/>
    <p:sldId id="470" r:id="rId31"/>
    <p:sldId id="452" r:id="rId32"/>
    <p:sldId id="453" r:id="rId33"/>
    <p:sldId id="477"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ns, Steven" initials="ES" lastIdx="1" clrIdx="0">
    <p:extLst>
      <p:ext uri="{19B8F6BF-5375-455C-9EA6-DF929625EA0E}">
        <p15:presenceInfo xmlns:p15="http://schemas.microsoft.com/office/powerpoint/2012/main" userId="S-1-5-21-436374069-1454471165-682003330-4766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A1"/>
    <a:srgbClr val="0033A1"/>
    <a:srgbClr val="FD5003"/>
    <a:srgbClr val="FFAA01"/>
    <a:srgbClr val="FFDD89"/>
    <a:srgbClr val="FF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6" autoAdjust="0"/>
    <p:restoredTop sz="52561" autoAdjust="0"/>
  </p:normalViewPr>
  <p:slideViewPr>
    <p:cSldViewPr snapToGrid="0" snapToObjects="1">
      <p:cViewPr varScale="1">
        <p:scale>
          <a:sx n="60" d="100"/>
          <a:sy n="60" d="100"/>
        </p:scale>
        <p:origin x="2838"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77F56-FD7F-46B1-B0F9-38C995FDA837}" type="datetimeFigureOut">
              <a:rPr lang="en-US" smtClean="0"/>
              <a:t>10/25/2019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573F1-F95D-403A-A47C-A1143ABC9F0B}" type="slidenum">
              <a:rPr lang="en-US" smtClean="0"/>
              <a:t>‹#›</a:t>
            </a:fld>
            <a:endParaRPr lang="en-US"/>
          </a:p>
        </p:txBody>
      </p:sp>
    </p:spTree>
    <p:extLst>
      <p:ext uri="{BB962C8B-B14F-4D97-AF65-F5344CB8AC3E}">
        <p14:creationId xmlns:p14="http://schemas.microsoft.com/office/powerpoint/2010/main" val="286082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fpub.epa.gov/watertrain/moduleFrame.cfm?parent_object_id=1033"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fpub.epa.gov/watertrain/moduleFrame.cfm?parent_object_id=1033&amp;object_id=1036#1036"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a:t>
            </a:fld>
            <a:endParaRPr lang="en-US"/>
          </a:p>
        </p:txBody>
      </p:sp>
    </p:spTree>
    <p:extLst>
      <p:ext uri="{BB962C8B-B14F-4D97-AF65-F5344CB8AC3E}">
        <p14:creationId xmlns:p14="http://schemas.microsoft.com/office/powerpoint/2010/main" val="390204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Flow depths and speeds are more </a:t>
            </a:r>
            <a:r>
              <a:rPr lang="en-US" sz="1000" b="1" dirty="0"/>
              <a:t>limited to pools and runs (no true riffles)</a:t>
            </a:r>
            <a:r>
              <a:rPr lang="en-US" sz="1000" dirty="0"/>
              <a:t> in Low Gradient Streams.</a:t>
            </a:r>
          </a:p>
        </p:txBody>
      </p:sp>
      <p:sp>
        <p:nvSpPr>
          <p:cNvPr id="4" name="Slide Number Placeholder 3"/>
          <p:cNvSpPr>
            <a:spLocks noGrp="1"/>
          </p:cNvSpPr>
          <p:nvPr>
            <p:ph type="sldNum" sz="quarter" idx="10"/>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3237026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different Habitat Assessment Forms for high and low gradient, so it’s important to make sure that you are using the correct form for the stream you are assessing.</a:t>
            </a:r>
          </a:p>
        </p:txBody>
      </p:sp>
      <p:sp>
        <p:nvSpPr>
          <p:cNvPr id="4" name="Slide Number Placeholder 3"/>
          <p:cNvSpPr>
            <a:spLocks noGrp="1"/>
          </p:cNvSpPr>
          <p:nvPr>
            <p:ph type="sldNum" sz="quarter" idx="5"/>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1213783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These are the ten conditions or parameters of streams that are typically assessed for habitat quality.  Referring back to our functional pyramid – the habitat assessment is providing a way to evaluate how the hydrology, hydraulics, and geomorphology provide support for the biology. </a:t>
            </a:r>
          </a:p>
          <a:p>
            <a:endParaRPr lang="en-US" sz="1000" dirty="0"/>
          </a:p>
          <a:p>
            <a:r>
              <a:rPr lang="en-US" sz="1000" dirty="0"/>
              <a:t>Some parameters (1, 4) assess the same general characteristics for high vs low gradient streams, but the rating criteria are slightly different.  Example: Naturally, expect to see less sediment deposition in high gradient streams than would see in low gradient streams.</a:t>
            </a:r>
          </a:p>
          <a:p>
            <a:endParaRPr lang="en-US" sz="1000" dirty="0"/>
          </a:p>
          <a:p>
            <a:r>
              <a:rPr lang="en-US" sz="1000" dirty="0"/>
              <a:t>Some parameters specify different considerations for high vs low.  Example: For high gradient streams, we look at the velocity depth regime of the flow types, but since low gradient streams mainly only display pools, we assess the variability of pool types.</a:t>
            </a:r>
          </a:p>
          <a:p>
            <a:endParaRPr lang="en-US" sz="1000" dirty="0"/>
          </a:p>
          <a:p>
            <a:r>
              <a:rPr lang="en-US" sz="1200" b="0" i="0" kern="1200" dirty="0">
                <a:solidFill>
                  <a:schemeClr val="tx1"/>
                </a:solidFill>
                <a:effectLst/>
                <a:latin typeface="+mn-lt"/>
                <a:ea typeface="+mn-ea"/>
                <a:cs typeface="+mn-cs"/>
              </a:rPr>
              <a:t>Each parameter is assessed and rated on a scale from 0-20. All of the ratings are totaled to derive a habitat ranking for the site.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habitat ranking is compared against the reference condition (ideal condition) to make an assessment relative to the region.</a:t>
            </a:r>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3496517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altLang="en-US" dirty="0"/>
              <a:t>To conduct a habitat assessment, we consider features within a defined stream segment length.</a:t>
            </a:r>
          </a:p>
          <a:p>
            <a:pPr>
              <a:buFontTx/>
              <a:buNone/>
            </a:pPr>
            <a:endParaRPr lang="en-US" altLang="en-US" dirty="0"/>
          </a:p>
          <a:p>
            <a:pPr>
              <a:buFontTx/>
              <a:buNone/>
            </a:pPr>
            <a:r>
              <a:rPr lang="en-US" altLang="en-US" dirty="0"/>
              <a:t>We look at individual features and determine how well they are functioning individually. It may be helpful to imagine the stream from a macroinvertebrate’s perspective!</a:t>
            </a:r>
          </a:p>
          <a:p>
            <a:pPr>
              <a:buFontTx/>
              <a:buNone/>
            </a:pPr>
            <a:endParaRPr lang="en-US" altLang="en-US" dirty="0"/>
          </a:p>
          <a:p>
            <a:pPr>
              <a:buFontTx/>
              <a:buNone/>
            </a:pPr>
            <a:r>
              <a:rPr lang="en-US" altLang="en-US" dirty="0"/>
              <a:t>These are then combined into one overall measurement of how livable the stream is for stream animals</a:t>
            </a:r>
          </a:p>
          <a:p>
            <a:pPr>
              <a:buFontTx/>
              <a:buNone/>
            </a:pPr>
            <a:endParaRPr lang="en-US" altLang="en-US" dirty="0"/>
          </a:p>
          <a:p>
            <a:pPr>
              <a:buFontTx/>
              <a:buNone/>
            </a:pPr>
            <a:r>
              <a:rPr lang="en-US" altLang="en-US" b="1" dirty="0"/>
              <a:t>Performing the habitat and biological assessments annually will enable us to see changes over time that can affect stream health.  This is why it is important to be as consistent as possible each time these assessments are performed.</a:t>
            </a:r>
          </a:p>
          <a:p>
            <a:endParaRPr lang="en-US" altLang="en-US" b="1" dirty="0"/>
          </a:p>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1985739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altLang="en-US" dirty="0"/>
              <a:t>Each Habitat Parameter has 4 Condition Categories that must be carefully read to determine which one most closely matches the observed condition in your stream.</a:t>
            </a:r>
          </a:p>
          <a:p>
            <a:pPr>
              <a:buFontTx/>
              <a:buChar char="•"/>
            </a:pPr>
            <a:endParaRPr lang="en-US" altLang="en-US" dirty="0"/>
          </a:p>
          <a:p>
            <a:pPr>
              <a:buFontTx/>
              <a:buNone/>
            </a:pPr>
            <a:r>
              <a:rPr lang="en-US" altLang="en-US" dirty="0"/>
              <a:t>Within each Condition Category, users assign one of 5 numerical scores (poor has 6 numbers including 0) to represent how closely the condition of the stream matches that particular Condition Category’s description.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some parameters (bank stability, vegetative protection, riparian zone width), each streambank is assessed separately.</a:t>
            </a:r>
          </a:p>
          <a:p>
            <a:endParaRPr lang="en-US" dirty="0"/>
          </a:p>
        </p:txBody>
      </p:sp>
      <p:sp>
        <p:nvSpPr>
          <p:cNvPr id="4" name="Slide Number Placeholder 3"/>
          <p:cNvSpPr>
            <a:spLocks noGrp="1"/>
          </p:cNvSpPr>
          <p:nvPr>
            <p:ph type="sldNum" sz="quarter" idx="10"/>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2994134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already talked about the bioregions and the occurrence of high or low gradient streams.  As you can see, low gradient streams are found in the </a:t>
            </a:r>
            <a:r>
              <a:rPr lang="en-US" dirty="0" err="1"/>
              <a:t>the</a:t>
            </a:r>
            <a:r>
              <a:rPr lang="en-US" dirty="0"/>
              <a:t> MVIR bioregion and the other three have high gradient streams.</a:t>
            </a:r>
          </a:p>
          <a:p>
            <a:endParaRPr lang="en-US" dirty="0"/>
          </a:p>
          <a:p>
            <a:r>
              <a:rPr lang="en-US" dirty="0"/>
              <a:t>When evaluating field score totals, we also consider the stream’s </a:t>
            </a:r>
            <a:r>
              <a:rPr lang="en-US" b="1" dirty="0"/>
              <a:t>bioregion</a:t>
            </a:r>
            <a:r>
              <a:rPr lang="en-US" dirty="0"/>
              <a:t> location and whether we are assessing a </a:t>
            </a:r>
            <a:r>
              <a:rPr lang="en-US" b="1" dirty="0"/>
              <a:t>headwater or </a:t>
            </a:r>
            <a:r>
              <a:rPr lang="en-US" b="1" dirty="0" err="1"/>
              <a:t>wadeable</a:t>
            </a:r>
            <a:r>
              <a:rPr lang="en-US" b="1" dirty="0"/>
              <a:t> stream</a:t>
            </a:r>
            <a:r>
              <a:rPr lang="en-US" dirty="0"/>
              <a:t>.</a:t>
            </a:r>
          </a:p>
          <a:p>
            <a:endParaRPr lang="en-US" dirty="0"/>
          </a:p>
          <a:p>
            <a:r>
              <a:rPr lang="en-US" dirty="0"/>
              <a:t>A headwater stream has a smaller drainage area of less than five square miles, and for this reason tends to be a smaller-sized stream.</a:t>
            </a:r>
          </a:p>
          <a:p>
            <a:r>
              <a:rPr lang="en-US" dirty="0"/>
              <a:t>A </a:t>
            </a:r>
            <a:r>
              <a:rPr lang="en-US" dirty="0" err="1"/>
              <a:t>wadeable</a:t>
            </a:r>
            <a:r>
              <a:rPr lang="en-US" dirty="0"/>
              <a:t> stream has a larger drainage area of greater than five square miles</a:t>
            </a:r>
            <a:r>
              <a:rPr lang="en-US" b="1" dirty="0"/>
              <a:t>.  (How should we explain that people will know this information?)</a:t>
            </a:r>
          </a:p>
          <a:p>
            <a:endParaRPr lang="en-US" dirty="0"/>
          </a:p>
          <a:p>
            <a:r>
              <a:rPr lang="en-US" dirty="0"/>
              <a:t>The 4 bioregions in Kentucky are:</a:t>
            </a:r>
          </a:p>
          <a:p>
            <a:pPr marL="171450" indent="-171450">
              <a:buFont typeface="Arial" panose="020B0604020202020204" pitchFamily="34" charset="0"/>
              <a:buChar char="•"/>
            </a:pPr>
            <a:r>
              <a:rPr lang="en-US" dirty="0"/>
              <a:t>Mississippi Valley/Interior River Lowland</a:t>
            </a:r>
          </a:p>
          <a:p>
            <a:pPr marL="171450" indent="-171450">
              <a:buFont typeface="Arial" panose="020B0604020202020204" pitchFamily="34" charset="0"/>
              <a:buChar char="•"/>
            </a:pPr>
            <a:r>
              <a:rPr lang="en-US" dirty="0"/>
              <a:t>Pennyroyal</a:t>
            </a:r>
          </a:p>
          <a:p>
            <a:pPr marL="171450" indent="-171450">
              <a:buFont typeface="Arial" panose="020B0604020202020204" pitchFamily="34" charset="0"/>
              <a:buChar char="•"/>
            </a:pPr>
            <a:r>
              <a:rPr lang="en-US" dirty="0"/>
              <a:t>Bluegrass </a:t>
            </a:r>
          </a:p>
          <a:p>
            <a:pPr marL="171450" indent="-171450">
              <a:buFont typeface="Arial" panose="020B0604020202020204" pitchFamily="34" charset="0"/>
              <a:buChar char="•"/>
            </a:pPr>
            <a:r>
              <a:rPr lang="en-US" dirty="0"/>
              <a:t>Mountain</a:t>
            </a:r>
          </a:p>
        </p:txBody>
      </p:sp>
      <p:sp>
        <p:nvSpPr>
          <p:cNvPr id="4" name="Slide Number Placeholder 3"/>
          <p:cNvSpPr>
            <a:spLocks noGrp="1"/>
          </p:cNvSpPr>
          <p:nvPr>
            <p:ph type="sldNum" sz="quarter" idx="5"/>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2295028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representative photos of the 4 bioregions in Kentucky.  </a:t>
            </a:r>
          </a:p>
          <a:p>
            <a:endParaRPr lang="en-US" dirty="0"/>
          </a:p>
          <a:p>
            <a:r>
              <a:rPr lang="en-US" dirty="0"/>
              <a:t>Note the variations in flow from the Mountains to Bluegrass to Pennyroyal to Mississippi Valley/Interior River region.</a:t>
            </a:r>
          </a:p>
        </p:txBody>
      </p:sp>
      <p:sp>
        <p:nvSpPr>
          <p:cNvPr id="4" name="Slide Number Placeholder 3"/>
          <p:cNvSpPr>
            <a:spLocks noGrp="1"/>
          </p:cNvSpPr>
          <p:nvPr>
            <p:ph type="sldNum" sz="quarter" idx="5"/>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2137887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We will start with the 1</a:t>
            </a:r>
            <a:r>
              <a:rPr lang="en-US" sz="1000" baseline="30000" dirty="0"/>
              <a:t>st</a:t>
            </a:r>
            <a:r>
              <a:rPr lang="en-US" sz="1000" dirty="0"/>
              <a:t> parameter (P1), which is generally the same for both high and low gradient streams, epifaunal substrate and available cover.</a:t>
            </a:r>
          </a:p>
          <a:p>
            <a:endParaRPr lang="en-US" sz="1000" dirty="0"/>
          </a:p>
          <a:p>
            <a:r>
              <a:rPr lang="en-US" sz="1000" b="1" dirty="0"/>
              <a:t>Epi</a:t>
            </a:r>
            <a:r>
              <a:rPr lang="en-US" sz="1000" dirty="0"/>
              <a:t> – on top of, </a:t>
            </a:r>
            <a:r>
              <a:rPr lang="en-US" sz="1000" b="1" dirty="0"/>
              <a:t>Fauna</a:t>
            </a:r>
            <a:r>
              <a:rPr lang="en-US" sz="1000" dirty="0"/>
              <a:t> – animals, </a:t>
            </a:r>
            <a:r>
              <a:rPr lang="en-US" sz="1000" b="1" dirty="0"/>
              <a:t>Substrate</a:t>
            </a:r>
            <a:r>
              <a:rPr lang="en-US" sz="1000" dirty="0"/>
              <a:t> – material on the bottom</a:t>
            </a:r>
          </a:p>
          <a:p>
            <a:endParaRPr lang="en-US" sz="1000" dirty="0"/>
          </a:p>
          <a:p>
            <a:r>
              <a:rPr lang="en-US" sz="1000" dirty="0"/>
              <a:t>The epifaunal substrate characteristics of the stream refer to the </a:t>
            </a:r>
            <a:r>
              <a:rPr lang="en-US" sz="1000" b="1" dirty="0"/>
              <a:t>available cover available for animals that live on the bottom of the stream</a:t>
            </a:r>
            <a:r>
              <a:rPr lang="en-US" sz="1000" dirty="0"/>
              <a:t>.</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This can include </a:t>
            </a:r>
            <a:r>
              <a:rPr lang="en-US" sz="1000" u="sng" dirty="0"/>
              <a:t>submerged logs, undercut banks, and larger rocks or “cobble” that appears to have been in place for a while and unlikely to move</a:t>
            </a:r>
            <a:r>
              <a:rPr lang="en-US" sz="1000" dirty="0"/>
              <a:t>.</a:t>
            </a:r>
          </a:p>
          <a:p>
            <a:endParaRPr lang="en-US" sz="1000" dirty="0"/>
          </a:p>
          <a:p>
            <a:r>
              <a:rPr lang="en-US" sz="1000" dirty="0"/>
              <a:t>Ideally, we will see a good mix of stable habitat types in this region of the stream that are favorable for colonization and fish cover.  </a:t>
            </a:r>
          </a:p>
          <a:p>
            <a:endParaRPr lang="en-US" sz="1000" dirty="0"/>
          </a:p>
          <a:p>
            <a:r>
              <a:rPr lang="en-US" sz="1000" dirty="0"/>
              <a:t>However, we expect to see a greater percentage of favorable substrate in a high gradient stream vs a low gradient stream, and this criterion is ranked slightly differently between the two categories.</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314091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Observations of embeddedness are unique to high gradient stream assessments.  This parameter refers to the amount of sediment covering the stream bottom.</a:t>
            </a:r>
          </a:p>
          <a:p>
            <a:endParaRPr lang="en-US" sz="1000" dirty="0"/>
          </a:p>
          <a:p>
            <a:r>
              <a:rPr lang="en-US" sz="1000" dirty="0"/>
              <a:t>We like to see a mix of gravel, cobble and boulder particle that are minimally surrounded by fine sediments.  </a:t>
            </a:r>
          </a:p>
          <a:p>
            <a:endParaRPr lang="en-US" sz="1000" dirty="0"/>
          </a:p>
          <a:p>
            <a:r>
              <a:rPr lang="en-US" sz="1000" dirty="0"/>
              <a:t>This creates more surface area for macroinvertebrate and fish shelter, spawning and feeding. </a:t>
            </a:r>
          </a:p>
          <a:p>
            <a:endParaRPr lang="en-US" sz="1000" dirty="0"/>
          </a:p>
          <a:p>
            <a:r>
              <a:rPr lang="en-US" sz="1000" dirty="0"/>
              <a:t>When rocks are covered with sediment, habitat availability it more limited.</a:t>
            </a:r>
          </a:p>
          <a:p>
            <a:endParaRPr lang="en-US" sz="1000" dirty="0"/>
          </a:p>
          <a:p>
            <a:r>
              <a:rPr lang="en-US" sz="1000" dirty="0"/>
              <a:t>The layering of cobble-sized rocks (bigger than your fist) also creates a diversity of niche spaces for aquatic organisms to live and reproduce.</a:t>
            </a:r>
          </a:p>
          <a:p>
            <a:endParaRPr lang="en-US" sz="1000" dirty="0"/>
          </a:p>
          <a:p>
            <a:r>
              <a:rPr lang="en-US" sz="1000" dirty="0"/>
              <a:t>Conditions are ideal when less than 25% of these variously-sized rocks and snags are surrounded by fine sediments.</a:t>
            </a:r>
          </a:p>
          <a:p>
            <a:endParaRPr lang="en-US" sz="1000" dirty="0"/>
          </a:p>
          <a:p>
            <a:r>
              <a:rPr lang="en-US" sz="1000" dirty="0"/>
              <a:t>Conditions are considered poor when rocks and snags are more than 75% surrounded by fine sediments.</a:t>
            </a:r>
          </a:p>
          <a:p>
            <a:endParaRPr lang="en-US" sz="1000"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1856271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Here is a graphic depiction of what we are considering for this parameter.  </a:t>
            </a:r>
          </a:p>
          <a:p>
            <a:endParaRPr lang="en-US" sz="1000" dirty="0"/>
          </a:p>
          <a:p>
            <a:r>
              <a:rPr lang="en-US" sz="1000" dirty="0"/>
              <a:t>You can see how the rocks become more covered by sediment as you move from optimal toward poor conditions.</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1738025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3 levels of the stream function pyramid create the habitat conditions available for aquatic life.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1573F1-F95D-403A-A47C-A1143ABC9F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8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Remember that with lower gradient streams, we have slower flows and, therefore, less stream velocity to move larger rocks along the stream bed.  </a:t>
            </a:r>
          </a:p>
          <a:p>
            <a:endParaRPr lang="en-US" sz="1000" dirty="0"/>
          </a:p>
          <a:p>
            <a:r>
              <a:rPr lang="en-US" sz="1000" dirty="0"/>
              <a:t>This results in more pooled water and allows more aquatic vegetation to grow.  SO, instead of embeddedness, we rate pool substrate.</a:t>
            </a:r>
          </a:p>
          <a:p>
            <a:endParaRPr lang="en-US" sz="1000" dirty="0"/>
          </a:p>
          <a:p>
            <a:r>
              <a:rPr lang="en-US" sz="1000" dirty="0"/>
              <a:t>We still want to see a variety of habitat niche types at the bottom of the pools, which will include a </a:t>
            </a:r>
            <a:r>
              <a:rPr lang="en-US" sz="1000" b="1" dirty="0"/>
              <a:t>mixture of gravel and sand substrate materials and abundant aquatic plants and associated root mats</a:t>
            </a:r>
            <a:r>
              <a:rPr lang="en-US" sz="1000" dirty="0"/>
              <a:t>.</a:t>
            </a:r>
          </a:p>
          <a:p>
            <a:endParaRPr lang="en-US" sz="1000" dirty="0"/>
          </a:p>
          <a:p>
            <a:r>
              <a:rPr lang="en-US" sz="1000" dirty="0"/>
              <a:t>POOL SUBSTRATE m</a:t>
            </a:r>
            <a:r>
              <a:rPr lang="en-US" sz="2400" dirty="0"/>
              <a:t>easures the amount of fine or coarse sediments on pool bottom, as well as root mats and submerged vegetation</a:t>
            </a:r>
          </a:p>
          <a:p>
            <a:br>
              <a:rPr lang="en-US" sz="1000" dirty="0"/>
            </a:br>
            <a:r>
              <a:rPr lang="en-US" sz="1000" dirty="0"/>
              <a:t>When the stream substrate is all mud and clay or even all bedrock, with very little to no vegetation and root mats, scoring for this category is poor.</a:t>
            </a:r>
          </a:p>
        </p:txBody>
      </p:sp>
      <p:sp>
        <p:nvSpPr>
          <p:cNvPr id="4" name="Slide Number Placeholder 3"/>
          <p:cNvSpPr>
            <a:spLocks noGrp="1"/>
          </p:cNvSpPr>
          <p:nvPr>
            <p:ph type="sldNum" sz="quarter" idx="10"/>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879225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parameter is also unique to high gradient stream assessments.</a:t>
            </a:r>
          </a:p>
          <a:p>
            <a:endParaRPr lang="en-US" sz="1000" dirty="0"/>
          </a:p>
          <a:p>
            <a:r>
              <a:rPr lang="en-US" sz="1000" dirty="0"/>
              <a:t>As previously mentioned, unaltered high gradient streams should display a sequence of stream velocities and depths that creates a variety of habitat types.</a:t>
            </a:r>
          </a:p>
          <a:p>
            <a:endParaRPr lang="en-US" sz="1000" dirty="0"/>
          </a:p>
          <a:p>
            <a:r>
              <a:rPr lang="en-US" sz="1000" dirty="0"/>
              <a:t>These will include 4 velocity depth regimes:</a:t>
            </a:r>
          </a:p>
          <a:p>
            <a:pPr marL="228600" indent="-228600">
              <a:buFont typeface="+mj-lt"/>
              <a:buAutoNum type="arabicParenR"/>
            </a:pPr>
            <a:r>
              <a:rPr lang="en-US" sz="1000" dirty="0"/>
              <a:t>Slow-Deep (Pool)</a:t>
            </a:r>
          </a:p>
          <a:p>
            <a:pPr marL="228600" indent="-228600">
              <a:buFont typeface="+mj-lt"/>
              <a:buAutoNum type="arabicParenR"/>
            </a:pPr>
            <a:r>
              <a:rPr lang="en-US" sz="1000" dirty="0"/>
              <a:t>Slow-Shallow (Glide)</a:t>
            </a:r>
          </a:p>
          <a:p>
            <a:pPr marL="228600" indent="-228600">
              <a:buFont typeface="+mj-lt"/>
              <a:buAutoNum type="arabicParenR"/>
            </a:pPr>
            <a:r>
              <a:rPr lang="en-US" sz="1000" dirty="0"/>
              <a:t>Fast-Deep (Run)</a:t>
            </a:r>
          </a:p>
          <a:p>
            <a:pPr marL="228600" indent="-228600">
              <a:buFont typeface="+mj-lt"/>
              <a:buAutoNum type="arabicParenR"/>
            </a:pPr>
            <a:r>
              <a:rPr lang="en-US" sz="1000" dirty="0"/>
              <a:t>Fast-Shallow (Riffle)</a:t>
            </a:r>
          </a:p>
          <a:p>
            <a:endParaRPr lang="en-US" sz="1000" dirty="0"/>
          </a:p>
          <a:p>
            <a:r>
              <a:rPr lang="en-US" sz="1000" dirty="0"/>
              <a:t>The fewer of these profiles observed, the less ideal the habitat.</a:t>
            </a:r>
          </a:p>
        </p:txBody>
      </p:sp>
      <p:sp>
        <p:nvSpPr>
          <p:cNvPr id="4" name="Slide Number Placeholder 3"/>
          <p:cNvSpPr>
            <a:spLocks noGrp="1"/>
          </p:cNvSpPr>
          <p:nvPr>
            <p:ph type="sldNum" sz="quarter" idx="10"/>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878413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For low gradient streams, we will be looking for an even mix of different types of pools for a good diversity of aquatic habitat.</a:t>
            </a:r>
          </a:p>
          <a:p>
            <a:endParaRPr lang="en-US" sz="1000" dirty="0"/>
          </a:p>
          <a:p>
            <a:r>
              <a:rPr lang="en-US" sz="1000" dirty="0"/>
              <a:t>These will include different size and depth of pools that are:</a:t>
            </a:r>
          </a:p>
          <a:p>
            <a:r>
              <a:rPr lang="en-US" sz="1000" dirty="0"/>
              <a:t>large-shallow</a:t>
            </a:r>
          </a:p>
          <a:p>
            <a:r>
              <a:rPr lang="en-US" sz="1000" dirty="0"/>
              <a:t>large-deep</a:t>
            </a:r>
          </a:p>
          <a:p>
            <a:r>
              <a:rPr lang="en-US" sz="1000" dirty="0"/>
              <a:t>small-shallow and </a:t>
            </a:r>
          </a:p>
          <a:p>
            <a:r>
              <a:rPr lang="en-US" sz="1000" dirty="0"/>
              <a:t>small-deep</a:t>
            </a:r>
          </a:p>
          <a:p>
            <a:endParaRPr lang="en-US" sz="1000" dirty="0"/>
          </a:p>
          <a:p>
            <a:r>
              <a:rPr lang="en-US" sz="1000" dirty="0"/>
              <a:t>When the majority of pools are small-shallow or absent, this habitat indicator is rated as poor.</a:t>
            </a:r>
          </a:p>
          <a:p>
            <a:endParaRPr lang="en-US" sz="1000"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1424034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8529">
              <a:buFont typeface="Arial" pitchFamily="34" charset="0"/>
              <a:buNone/>
              <a:defRPr/>
            </a:pPr>
            <a:r>
              <a:rPr lang="en-US" sz="1000" dirty="0"/>
              <a:t>The next few parameters are the same for high and low gradient stream assessments.</a:t>
            </a:r>
          </a:p>
          <a:p>
            <a:pPr defTabSz="888529">
              <a:buFont typeface="Arial" pitchFamily="34" charset="0"/>
              <a:buNone/>
              <a:defRPr/>
            </a:pPr>
            <a:endParaRPr lang="en-US" sz="1000" dirty="0"/>
          </a:p>
          <a:p>
            <a:pPr defTabSz="888529">
              <a:buFont typeface="Arial" pitchFamily="34" charset="0"/>
              <a:buNone/>
              <a:defRPr/>
            </a:pPr>
            <a:r>
              <a:rPr lang="en-US" sz="1000" dirty="0"/>
              <a:t>Sediment deposition is another measurement of </a:t>
            </a:r>
            <a:r>
              <a:rPr lang="en-US" sz="1000" b="1" dirty="0"/>
              <a:t>how much sedimentation is affecting the availability of a variety of habitat niches (with embeddedness being the other one we have covered).</a:t>
            </a:r>
            <a:endParaRPr lang="en-US" sz="1000" dirty="0"/>
          </a:p>
          <a:p>
            <a:pPr defTabSz="888529">
              <a:defRPr/>
            </a:pPr>
            <a:r>
              <a:rPr lang="en-US" sz="1000" dirty="0"/>
              <a:t>This metric estimates the amount of sediment that has accumulated in pools and changes that have occurred to the stream bottom as a result of deposition.</a:t>
            </a:r>
          </a:p>
          <a:p>
            <a:pPr defTabSz="888529">
              <a:defRPr/>
            </a:pPr>
            <a:endParaRPr lang="en-US" sz="1000" dirty="0"/>
          </a:p>
          <a:p>
            <a:pPr defTabSz="888529">
              <a:buFont typeface="Arial" pitchFamily="34" charset="0"/>
              <a:buNone/>
              <a:defRPr/>
            </a:pPr>
            <a:r>
              <a:rPr lang="en-US" sz="1000" dirty="0"/>
              <a:t>If there is a lot of dirt being washed into a stream or worn away from the streambanks and carried by the water, it will settle in the stream where the water is slowed down by a curve in the stream, a tree that has fallen into the stream, a large rock, a bridge, etc. </a:t>
            </a:r>
          </a:p>
          <a:p>
            <a:pPr defTabSz="888529">
              <a:defRPr/>
            </a:pPr>
            <a:endParaRPr lang="en-US" sz="1000" dirty="0"/>
          </a:p>
          <a:p>
            <a:pPr defTabSz="888529">
              <a:buFont typeface="Arial" pitchFamily="34" charset="0"/>
              <a:buNone/>
              <a:defRPr/>
            </a:pPr>
            <a:r>
              <a:rPr lang="en-US" sz="1000" dirty="0"/>
              <a:t>As more sediment begins to collect, the water is slowed down even further, so more sediment settles there. This will cause an island or </a:t>
            </a:r>
            <a:r>
              <a:rPr lang="en-US" sz="1000" b="1" dirty="0"/>
              <a:t>point bar </a:t>
            </a:r>
            <a:r>
              <a:rPr lang="en-US" sz="1000" dirty="0"/>
              <a:t>to form and appear above the surface of the water, or it can cause the filling in of runs or pools.</a:t>
            </a:r>
          </a:p>
          <a:p>
            <a:pPr defTabSz="888529">
              <a:buFont typeface="Arial" pitchFamily="34" charset="0"/>
              <a:buChar char="•"/>
              <a:defRPr/>
            </a:pPr>
            <a:endParaRPr lang="en-US" sz="1000" dirty="0"/>
          </a:p>
          <a:p>
            <a:pPr defTabSz="888529">
              <a:buFont typeface="Arial" pitchFamily="34" charset="0"/>
              <a:buNone/>
              <a:defRPr/>
            </a:pPr>
            <a:r>
              <a:rPr lang="en-US" sz="1000" b="1" dirty="0"/>
              <a:t>Point Bar </a:t>
            </a:r>
            <a:r>
              <a:rPr lang="en-US" sz="1000" dirty="0"/>
              <a:t>– a ridge of sediment deposited by a stream on the inside of a bend, can be located below the surface of the water or extend above it</a:t>
            </a:r>
          </a:p>
          <a:p>
            <a:pPr defTabSz="888529">
              <a:defRPr/>
            </a:pPr>
            <a:endParaRPr lang="en-US" sz="1000" dirty="0"/>
          </a:p>
          <a:p>
            <a:pPr defTabSz="888529">
              <a:buFont typeface="Arial" pitchFamily="34" charset="0"/>
              <a:buNone/>
              <a:defRPr/>
            </a:pPr>
            <a:r>
              <a:rPr lang="en-US" sz="1000" dirty="0"/>
              <a:t>This is a natural process, but too much sediment in the stream will cause too many islands and point bars. These may even get larger and cover the entire width of the stream. They also will move and change frequently and don’t provide good long-term places for aquatic organisms to live.</a:t>
            </a:r>
          </a:p>
          <a:p>
            <a:pPr defTabSz="888529">
              <a:buFont typeface="Arial" pitchFamily="34" charset="0"/>
              <a:buNone/>
              <a:defRPr/>
            </a:pPr>
            <a:endParaRPr lang="en-US" sz="1000" dirty="0"/>
          </a:p>
          <a:p>
            <a:endParaRPr lang="en-US" sz="1000"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1557055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Observed for evaluation of both high and low gradient streams.</a:t>
            </a:r>
          </a:p>
          <a:p>
            <a:endParaRPr lang="en-US" sz="1000" dirty="0"/>
          </a:p>
          <a:p>
            <a:r>
              <a:rPr lang="en-US" sz="1000" dirty="0"/>
              <a:t>Assesses how much of the channel is carrying the flow of the stream, or the percentage of the channel that is wet using the low water mark.</a:t>
            </a:r>
          </a:p>
          <a:p>
            <a:endParaRPr lang="en-US" sz="1000" dirty="0"/>
          </a:p>
          <a:p>
            <a:r>
              <a:rPr lang="en-US" sz="1000" dirty="0"/>
              <a:t>Is the water extending to both lower banks with a minimal amount of the substrate exposed?  </a:t>
            </a:r>
          </a:p>
          <a:p>
            <a:endParaRPr lang="en-US" sz="1000" dirty="0"/>
          </a:p>
          <a:p>
            <a:r>
              <a:rPr lang="en-US" sz="1000" dirty="0"/>
              <a:t>Or, is the channel carrying very little water, with much of the substrate exposed and water present mainly in standing pools?</a:t>
            </a:r>
          </a:p>
          <a:p>
            <a:endParaRPr lang="en-US" sz="1000" dirty="0"/>
          </a:p>
          <a:p>
            <a:r>
              <a:rPr lang="en-US" sz="1000" dirty="0"/>
              <a:t>Ideally, the flow will extend to both banks and all substrate habitats will be covered with healthy flow levels.  This ensures a broader range of stable aquatic habitat.</a:t>
            </a:r>
          </a:p>
        </p:txBody>
      </p:sp>
      <p:sp>
        <p:nvSpPr>
          <p:cNvPr id="4" name="Slide Number Placeholder 3"/>
          <p:cNvSpPr>
            <a:spLocks noGrp="1"/>
          </p:cNvSpPr>
          <p:nvPr>
            <p:ph type="sldNum" sz="quarter" idx="10"/>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344037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Beginning with Parameter 6 through Parameter 10, a habitat evaluation includes an additional 100 meter upstream stretch from the originally assessed 100 meter segment.</a:t>
            </a:r>
          </a:p>
          <a:p>
            <a:endParaRPr lang="en-US" sz="1000" dirty="0"/>
          </a:p>
          <a:p>
            <a:r>
              <a:rPr lang="en-US" sz="1000" dirty="0"/>
              <a:t>When rating the effects of channel alteration, look for evidence of human activities that have straightened, or channelized, the stream.</a:t>
            </a:r>
          </a:p>
          <a:p>
            <a:endParaRPr lang="en-US" sz="1000" dirty="0"/>
          </a:p>
          <a:p>
            <a:r>
              <a:rPr lang="en-US" sz="1000" dirty="0"/>
              <a:t>Channel alteration evidence can include:</a:t>
            </a:r>
          </a:p>
          <a:p>
            <a:pPr marL="171450" indent="-171450">
              <a:buFontTx/>
              <a:buChar char="-"/>
            </a:pPr>
            <a:r>
              <a:rPr lang="en-US" sz="1000" dirty="0"/>
              <a:t>Artificial embankments, rip-rap, and other forms of bank stabilization structures</a:t>
            </a:r>
          </a:p>
          <a:p>
            <a:pPr marL="171450" indent="-171450">
              <a:buFontTx/>
              <a:buChar char="-"/>
            </a:pPr>
            <a:r>
              <a:rPr lang="en-US" sz="1000" dirty="0"/>
              <a:t>Significant stretches of straightened stream</a:t>
            </a:r>
          </a:p>
          <a:p>
            <a:pPr marL="171450" indent="-171450">
              <a:buFontTx/>
              <a:buChar char="-"/>
            </a:pPr>
            <a:r>
              <a:rPr lang="en-US" sz="1000" dirty="0"/>
              <a:t>Dams and bridges that are obstructing flow</a:t>
            </a:r>
          </a:p>
          <a:p>
            <a:pPr marL="171450" indent="-171450">
              <a:buFontTx/>
              <a:buChar char="-"/>
            </a:pPr>
            <a:r>
              <a:rPr lang="en-US" sz="1000" dirty="0"/>
              <a:t>Dredging or other substrate mining (gravel, sand, silt)</a:t>
            </a:r>
          </a:p>
          <a:p>
            <a:endParaRPr lang="en-US" sz="1000" b="1" dirty="0"/>
          </a:p>
          <a:p>
            <a:r>
              <a:rPr lang="en-US" sz="1000" b="1" dirty="0"/>
              <a:t>Helpful Terms:</a:t>
            </a:r>
          </a:p>
          <a:p>
            <a:endParaRPr lang="en-US" sz="1000" b="1" dirty="0"/>
          </a:p>
          <a:p>
            <a:r>
              <a:rPr lang="en-US" sz="1000" b="1" dirty="0"/>
              <a:t>Dredging –</a:t>
            </a:r>
            <a:r>
              <a:rPr lang="en-US" sz="1000" b="0" dirty="0"/>
              <a:t> physical removal of material from stream bed, usually done with heavy equipment</a:t>
            </a:r>
          </a:p>
          <a:p>
            <a:r>
              <a:rPr lang="en-US" sz="1000" b="1" dirty="0"/>
              <a:t>Embankment – </a:t>
            </a:r>
            <a:r>
              <a:rPr lang="en-US" sz="1000" b="0" dirty="0"/>
              <a:t>a stream bank that has been raised to hold back water, carry a roadway, etc.</a:t>
            </a:r>
          </a:p>
          <a:p>
            <a:r>
              <a:rPr lang="en-US" sz="1000" b="1" dirty="0"/>
              <a:t>Bridge Abutment - </a:t>
            </a:r>
            <a:r>
              <a:rPr lang="en-US" sz="1000" b="0" dirty="0"/>
              <a:t> a structure that supports a bridge and is built in or near the stream</a:t>
            </a:r>
          </a:p>
          <a:p>
            <a:r>
              <a:rPr lang="en-US" sz="1000" b="1" dirty="0"/>
              <a:t>Gabion - </a:t>
            </a:r>
            <a:r>
              <a:rPr lang="en-US" sz="1000" b="0" dirty="0"/>
              <a:t> a metal cage containing natural materials (usually rock) that are stacked to support stream banks</a:t>
            </a:r>
            <a:endParaRPr lang="en-US" sz="1000" b="1" dirty="0"/>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25</a:t>
            </a:fld>
            <a:endParaRPr lang="en-US"/>
          </a:p>
        </p:txBody>
      </p:sp>
    </p:spTree>
    <p:extLst>
      <p:ext uri="{BB962C8B-B14F-4D97-AF65-F5344CB8AC3E}">
        <p14:creationId xmlns:p14="http://schemas.microsoft.com/office/powerpoint/2010/main" val="4002052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For high gradient streams only, we assess riffle frequency.</a:t>
            </a:r>
          </a:p>
          <a:p>
            <a:endParaRPr lang="en-US" sz="1000" dirty="0"/>
          </a:p>
          <a:p>
            <a:r>
              <a:rPr lang="en-US" sz="1000" dirty="0"/>
              <a:t>Mountainous or hilly terrain creates streams with more frequent riffles.</a:t>
            </a:r>
          </a:p>
          <a:p>
            <a:endParaRPr lang="en-US" sz="1000" dirty="0"/>
          </a:p>
          <a:p>
            <a:r>
              <a:rPr lang="en-US" sz="1000" dirty="0"/>
              <a:t>You will calculate the </a:t>
            </a:r>
            <a:r>
              <a:rPr lang="en-US" sz="1000" b="1" dirty="0"/>
              <a:t>distance between riffles divided by the stream width </a:t>
            </a:r>
            <a:r>
              <a:rPr lang="en-US" sz="1000" dirty="0"/>
              <a:t>to help determine a ratio for this rating.</a:t>
            </a:r>
          </a:p>
          <a:p>
            <a:endParaRPr lang="en-US" sz="1000" dirty="0"/>
          </a:p>
          <a:p>
            <a:r>
              <a:rPr lang="en-US" sz="1000" dirty="0"/>
              <a:t>In addition to the variety of habitat indicated by riffle frequency, the presence of riffles often signals the availability of well-oxygenated water that is ideal for aquatic life.</a:t>
            </a:r>
          </a:p>
        </p:txBody>
      </p:sp>
      <p:sp>
        <p:nvSpPr>
          <p:cNvPr id="4" name="Slide Number Placeholder 3"/>
          <p:cNvSpPr>
            <a:spLocks noGrp="1"/>
          </p:cNvSpPr>
          <p:nvPr>
            <p:ph type="sldNum" sz="quarter" idx="10"/>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4130126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For low gradient streams, you will consider Channel Sinuosity instead of Riffle Frequency.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This parameter characterizes the meandering of sinuosity of the stream.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Curves or bends in the stream </a:t>
            </a:r>
            <a:r>
              <a:rPr lang="en-US" sz="1000" b="1" i="0" u="none" strike="noStrike" kern="1200" baseline="0" dirty="0">
                <a:solidFill>
                  <a:schemeClr val="tx1"/>
                </a:solidFill>
                <a:latin typeface="+mn-lt"/>
                <a:ea typeface="+mn-ea"/>
                <a:cs typeface="+mn-cs"/>
              </a:rPr>
              <a:t>increase stream length, which reduces the force or energy of flows, also reducing erosion and improving stream habitat</a:t>
            </a:r>
            <a:r>
              <a:rPr lang="en-US" sz="1000" b="0" i="0" u="none" strike="noStrike" kern="1200" baseline="0" dirty="0">
                <a:solidFill>
                  <a:schemeClr val="tx1"/>
                </a:solidFill>
                <a:latin typeface="+mn-lt"/>
                <a:ea typeface="+mn-ea"/>
                <a:cs typeface="+mn-cs"/>
              </a:rPr>
              <a:t>.</a:t>
            </a:r>
            <a:r>
              <a:rPr lang="en-US" sz="1000" b="1" i="0" u="none" strike="noStrike" kern="1200" baseline="0" dirty="0">
                <a:solidFill>
                  <a:schemeClr val="tx1"/>
                </a:solidFill>
                <a:latin typeface="+mn-lt"/>
                <a:ea typeface="+mn-ea"/>
                <a:cs typeface="+mn-cs"/>
              </a:rPr>
              <a:t>  </a:t>
            </a:r>
            <a:r>
              <a:rPr lang="en-US" sz="1000" b="0" i="0" u="none" strike="noStrike" kern="1200" baseline="0" dirty="0">
                <a:solidFill>
                  <a:schemeClr val="tx1"/>
                </a:solidFill>
                <a:latin typeface="+mn-lt"/>
                <a:ea typeface="+mn-ea"/>
                <a:cs typeface="+mn-cs"/>
              </a:rPr>
              <a:t>Thus, a high degree of sinuosity provides for better habitat and fauna, and the stream is better able to handle storm surges.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Straightened channels do the opposite, increasing flow velocities and erosion and damaging stream habitat.</a:t>
            </a:r>
          </a:p>
        </p:txBody>
      </p:sp>
      <p:sp>
        <p:nvSpPr>
          <p:cNvPr id="4" name="Slide Number Placeholder 3"/>
          <p:cNvSpPr>
            <a:spLocks noGrp="1"/>
          </p:cNvSpPr>
          <p:nvPr>
            <p:ph type="sldNum" sz="quarter" idx="10"/>
          </p:nvPr>
        </p:nvSpPr>
        <p:spPr/>
        <p:txBody>
          <a:bodyPr/>
          <a:lstStyle/>
          <a:p>
            <a:fld id="{7E1573F1-F95D-403A-A47C-A1143ABC9F0B}" type="slidenum">
              <a:rPr lang="en-US" smtClean="0"/>
              <a:t>27</a:t>
            </a:fld>
            <a:endParaRPr lang="en-US"/>
          </a:p>
        </p:txBody>
      </p:sp>
    </p:spTree>
    <p:extLst>
      <p:ext uri="{BB962C8B-B14F-4D97-AF65-F5344CB8AC3E}">
        <p14:creationId xmlns:p14="http://schemas.microsoft.com/office/powerpoint/2010/main" val="1704845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8529">
              <a:buFont typeface="Arial" pitchFamily="34" charset="0"/>
              <a:buNone/>
              <a:defRPr/>
            </a:pPr>
            <a:r>
              <a:rPr lang="en-US" sz="1000" dirty="0"/>
              <a:t>When large areas of bare dirt, exposed tree roots, undercut areas, and trees falling into the stream are seen along the streambanks, it is a sign that the banks aren’t stable. </a:t>
            </a:r>
          </a:p>
          <a:p>
            <a:pPr defTabSz="888529">
              <a:buFont typeface="Arial" pitchFamily="34" charset="0"/>
              <a:buNone/>
              <a:defRPr/>
            </a:pPr>
            <a:endParaRPr lang="en-US" sz="1000" dirty="0"/>
          </a:p>
          <a:p>
            <a:pPr defTabSz="888529">
              <a:buFont typeface="Arial" pitchFamily="34" charset="0"/>
              <a:buNone/>
              <a:defRPr/>
            </a:pPr>
            <a:r>
              <a:rPr lang="en-US" sz="1000" dirty="0"/>
              <a:t>When facing downstream, will evaluate left bank and right bank separately.  </a:t>
            </a:r>
          </a:p>
          <a:p>
            <a:pPr defTabSz="888529">
              <a:buFont typeface="Arial" pitchFamily="34" charset="0"/>
              <a:buNone/>
              <a:defRPr/>
            </a:pPr>
            <a:endParaRPr lang="en-US" sz="1000" dirty="0"/>
          </a:p>
          <a:p>
            <a:pPr marL="0" marR="0" lvl="0" indent="0" algn="l" defTabSz="888529" rtl="0" eaLnBrk="1" fontAlgn="auto" latinLnBrk="0" hangingPunct="1">
              <a:lnSpc>
                <a:spcPct val="100000"/>
              </a:lnSpc>
              <a:spcBef>
                <a:spcPts val="0"/>
              </a:spcBef>
              <a:spcAft>
                <a:spcPts val="0"/>
              </a:spcAft>
              <a:buClrTx/>
              <a:buSzTx/>
              <a:buFont typeface="Arial" pitchFamily="34" charset="0"/>
              <a:buNone/>
              <a:tabLst/>
              <a:defRPr/>
            </a:pPr>
            <a:r>
              <a:rPr lang="en-US" sz="1000" b="0" i="0" u="none" strike="noStrike" kern="1200" baseline="0" dirty="0">
                <a:solidFill>
                  <a:schemeClr val="tx1"/>
                </a:solidFill>
                <a:latin typeface="+mn-lt"/>
                <a:ea typeface="+mn-ea"/>
                <a:cs typeface="+mn-cs"/>
              </a:rPr>
              <a:t>Ideally, you will see very minimal evidence of erosion of the streambanks, with less than 5% being optimal and 60 to 100% being poor.</a:t>
            </a:r>
          </a:p>
          <a:p>
            <a:pPr defTabSz="888529">
              <a:defRPr/>
            </a:pPr>
            <a:endParaRPr lang="en-US" sz="1000" dirty="0"/>
          </a:p>
          <a:p>
            <a:pPr defTabSz="888529">
              <a:buFont typeface="Arial" pitchFamily="34" charset="0"/>
              <a:buNone/>
              <a:defRPr/>
            </a:pPr>
            <a:r>
              <a:rPr lang="en-US" sz="1000" dirty="0"/>
              <a:t>Eroding sediment covers up and </a:t>
            </a:r>
            <a:r>
              <a:rPr lang="en-US" sz="1000" b="1" dirty="0"/>
              <a:t>fills in the places where stream animals live</a:t>
            </a:r>
            <a:r>
              <a:rPr lang="en-US" sz="1000" dirty="0"/>
              <a:t>. </a:t>
            </a:r>
          </a:p>
          <a:p>
            <a:pPr defTabSz="888529">
              <a:defRPr/>
            </a:pPr>
            <a:endParaRPr lang="en-US" sz="1000" dirty="0"/>
          </a:p>
          <a:p>
            <a:pPr defTabSz="888529">
              <a:buFont typeface="Arial" pitchFamily="34" charset="0"/>
              <a:buNone/>
              <a:defRPr/>
            </a:pPr>
            <a:r>
              <a:rPr lang="en-US" sz="1000" dirty="0"/>
              <a:t>Also, the high levels of mud and sediment in the water </a:t>
            </a:r>
            <a:r>
              <a:rPr lang="en-US" sz="1000" b="1" dirty="0"/>
              <a:t>make it difficult for fish and other stream animals to absorb the dissolved oxygen they need and make it difficult to find food</a:t>
            </a:r>
            <a:r>
              <a:rPr lang="en-US" sz="1000" dirty="0"/>
              <a:t>.</a:t>
            </a:r>
          </a:p>
          <a:p>
            <a:pPr defTabSz="888529">
              <a:buFont typeface="Arial" pitchFamily="34" charset="0"/>
              <a:buNone/>
              <a:defRPr/>
            </a:pPr>
            <a:endParaRPr lang="en-US" sz="1000" dirty="0"/>
          </a:p>
          <a:p>
            <a:pPr defTabSz="888529">
              <a:buFont typeface="Arial" pitchFamily="34" charset="0"/>
              <a:buNone/>
              <a:defRPr/>
            </a:pPr>
            <a:r>
              <a:rPr lang="en-US" sz="1000" b="1" dirty="0"/>
              <a:t>Terms from field data sheet:</a:t>
            </a:r>
          </a:p>
          <a:p>
            <a:pPr defTabSz="888529">
              <a:buFont typeface="Arial" pitchFamily="34" charset="0"/>
              <a:buNone/>
              <a:defRPr/>
            </a:pPr>
            <a:r>
              <a:rPr lang="en-US" sz="1000" b="1" dirty="0"/>
              <a:t>Erosion</a:t>
            </a:r>
            <a:r>
              <a:rPr lang="en-US" sz="1000" dirty="0"/>
              <a:t> – loss of soil or rock material from the stream bank due to the flow of water</a:t>
            </a:r>
          </a:p>
          <a:p>
            <a:pPr defTabSz="888529">
              <a:buFont typeface="Arial" pitchFamily="34" charset="0"/>
              <a:buNone/>
              <a:defRPr/>
            </a:pPr>
            <a:r>
              <a:rPr lang="en-US" sz="1000" b="1" dirty="0"/>
              <a:t>Bank Failure or Sloughing </a:t>
            </a:r>
            <a:r>
              <a:rPr lang="en-US" sz="1000" dirty="0"/>
              <a:t>– events that cause large scale displacement of soil or rock material due to support being undercut or weakened by erosion</a:t>
            </a:r>
          </a:p>
          <a:p>
            <a:pPr defTabSz="888529">
              <a:buFont typeface="Arial" pitchFamily="34" charset="0"/>
              <a:buNone/>
              <a:defRPr/>
            </a:pPr>
            <a:r>
              <a:rPr lang="en-US" sz="1000" b="1" dirty="0"/>
              <a:t>Raw areas </a:t>
            </a:r>
            <a:r>
              <a:rPr lang="en-US" sz="1000" dirty="0"/>
              <a:t>– stream bank locations with recently exposed soil</a:t>
            </a:r>
          </a:p>
          <a:p>
            <a:pPr marL="0" indent="0">
              <a:buFont typeface="Arial" panose="020B0604020202020204" pitchFamily="34" charset="0"/>
              <a:buNone/>
            </a:pPr>
            <a:endParaRPr lang="en-US" sz="1000" b="0" i="0" u="none" strike="noStrike" kern="1200" baseline="0" dirty="0">
              <a:solidFill>
                <a:schemeClr val="tx1"/>
              </a:solidFill>
              <a:latin typeface="+mn-lt"/>
              <a:ea typeface="+mn-ea"/>
              <a:cs typeface="+mn-cs"/>
            </a:endParaRPr>
          </a:p>
          <a:p>
            <a:endParaRPr lang="en-US" sz="1000" b="0" i="0" u="none" strike="noStrike" kern="1200" baseline="0" dirty="0">
              <a:solidFill>
                <a:schemeClr val="tx1"/>
              </a:solidFill>
              <a:latin typeface="+mn-lt"/>
              <a:ea typeface="+mn-ea"/>
              <a:cs typeface="+mn-cs"/>
            </a:endParaRPr>
          </a:p>
          <a:p>
            <a:r>
              <a:rPr lang="en-US" sz="1000" b="1" i="0" u="none" strike="noStrike" kern="1200" baseline="0" dirty="0">
                <a:solidFill>
                  <a:schemeClr val="tx1"/>
                </a:solidFill>
                <a:latin typeface="+mn-lt"/>
                <a:ea typeface="+mn-ea"/>
                <a:cs typeface="+mn-cs"/>
              </a:rPr>
              <a:t>Additional background information:</a:t>
            </a:r>
          </a:p>
          <a:p>
            <a:endParaRPr lang="en-US" sz="1000" b="0" i="0" u="none" strike="noStrike" kern="1200" baseline="0" dirty="0">
              <a:solidFill>
                <a:schemeClr val="tx1"/>
              </a:solidFill>
              <a:latin typeface="+mn-lt"/>
              <a:ea typeface="+mn-ea"/>
              <a:cs typeface="+mn-cs"/>
            </a:endParaRPr>
          </a:p>
          <a:p>
            <a:r>
              <a:rPr lang="en-US" sz="1000" b="0" i="0" u="none" strike="noStrike" kern="1200" baseline="0" dirty="0">
                <a:solidFill>
                  <a:schemeClr val="tx1"/>
                </a:solidFill>
                <a:latin typeface="+mn-lt"/>
                <a:ea typeface="+mn-ea"/>
                <a:cs typeface="+mn-cs"/>
              </a:rPr>
              <a:t>Stable streams in wide valleys have the freedom to migrate across the landscape slowly over geologic time, while maintaining their overall form and function. </a:t>
            </a:r>
          </a:p>
          <a:p>
            <a:r>
              <a:rPr lang="en-US" sz="1000" b="0" i="0" u="none" strike="noStrike" kern="1200" baseline="0" dirty="0">
                <a:solidFill>
                  <a:schemeClr val="tx1"/>
                </a:solidFill>
                <a:latin typeface="+mn-lt"/>
                <a:ea typeface="+mn-ea"/>
                <a:cs typeface="+mn-cs"/>
              </a:rPr>
              <a:t>Naturally stable streams are able to transport the sediment load supplied by their watershed. </a:t>
            </a:r>
          </a:p>
          <a:p>
            <a:r>
              <a:rPr lang="en-US" sz="1000" b="0" i="0" u="none" strike="noStrike" kern="1200" baseline="0" dirty="0">
                <a:solidFill>
                  <a:schemeClr val="tx1"/>
                </a:solidFill>
                <a:latin typeface="+mn-lt"/>
                <a:ea typeface="+mn-ea"/>
                <a:cs typeface="+mn-cs"/>
              </a:rPr>
              <a:t>Instability occurs when scouring causes the channel bed to erode (</a:t>
            </a:r>
            <a:r>
              <a:rPr lang="en-US" sz="1000" b="0" i="0" u="sng" strike="noStrike" kern="1200" baseline="0" dirty="0">
                <a:solidFill>
                  <a:schemeClr val="tx1"/>
                </a:solidFill>
                <a:latin typeface="+mn-lt"/>
                <a:ea typeface="+mn-ea"/>
                <a:cs typeface="+mn-cs"/>
              </a:rPr>
              <a:t>degrade</a:t>
            </a:r>
            <a:r>
              <a:rPr lang="en-US" sz="1000" b="0" i="0" u="none" strike="noStrike" kern="1200" baseline="0" dirty="0">
                <a:solidFill>
                  <a:schemeClr val="tx1"/>
                </a:solidFill>
                <a:latin typeface="+mn-lt"/>
                <a:ea typeface="+mn-ea"/>
                <a:cs typeface="+mn-cs"/>
              </a:rPr>
              <a:t>), or excessive deposition causes the channel bed to rise (</a:t>
            </a:r>
            <a:r>
              <a:rPr lang="en-US" sz="1000" b="0" i="0" u="sng" strike="noStrike" kern="1200" baseline="0" dirty="0">
                <a:solidFill>
                  <a:schemeClr val="tx1"/>
                </a:solidFill>
                <a:latin typeface="+mn-lt"/>
                <a:ea typeface="+mn-ea"/>
                <a:cs typeface="+mn-cs"/>
              </a:rPr>
              <a:t>aggrade</a:t>
            </a:r>
            <a:r>
              <a:rPr lang="en-US" sz="1000" b="0" i="0" u="none" strike="noStrike" kern="1200" baseline="0" dirty="0">
                <a:solidFill>
                  <a:schemeClr val="tx1"/>
                </a:solidFill>
                <a:latin typeface="+mn-lt"/>
                <a:ea typeface="+mn-ea"/>
                <a:cs typeface="+mn-cs"/>
              </a:rPr>
              <a:t>). The photo on the right is a clear example of a degrading stream that is far below its original streambank.</a:t>
            </a:r>
          </a:p>
          <a:p>
            <a:r>
              <a:rPr lang="en-US" sz="1000" b="0" i="0" u="none" strike="noStrike" kern="1200" baseline="0" dirty="0">
                <a:solidFill>
                  <a:schemeClr val="tx1"/>
                </a:solidFill>
                <a:latin typeface="+mn-lt"/>
                <a:ea typeface="+mn-ea"/>
                <a:cs typeface="+mn-cs"/>
              </a:rPr>
              <a:t>Often, bank instability results from changes in the watershed. </a:t>
            </a:r>
          </a:p>
          <a:p>
            <a:r>
              <a:rPr lang="en-US" sz="1000" b="0" i="0" u="none" strike="noStrike" kern="1200" baseline="0" dirty="0">
                <a:solidFill>
                  <a:schemeClr val="tx1"/>
                </a:solidFill>
                <a:latin typeface="+mn-lt"/>
                <a:ea typeface="+mn-ea"/>
                <a:cs typeface="+mn-cs"/>
              </a:rPr>
              <a:t>For example, </a:t>
            </a:r>
            <a:r>
              <a:rPr lang="en-US" sz="1000" b="0" i="0" u="sng" strike="noStrike" kern="1200" baseline="0" dirty="0">
                <a:solidFill>
                  <a:schemeClr val="tx1"/>
                </a:solidFill>
                <a:latin typeface="+mn-lt"/>
                <a:ea typeface="+mn-ea"/>
                <a:cs typeface="+mn-cs"/>
              </a:rPr>
              <a:t>stream degradation </a:t>
            </a:r>
            <a:r>
              <a:rPr lang="en-US" sz="1000" b="0" i="0" u="none" strike="noStrike" kern="1200" baseline="0" dirty="0">
                <a:solidFill>
                  <a:schemeClr val="tx1"/>
                </a:solidFill>
                <a:latin typeface="+mn-lt"/>
                <a:ea typeface="+mn-ea"/>
                <a:cs typeface="+mn-cs"/>
              </a:rPr>
              <a:t>can result from urbanization influences. Increased impervious surfaces from urbanization in a watershed produce greater runoff amounts, and stream flooding frequency and intensity also increase, which leads to excessive stream bed scour and degradation. </a:t>
            </a:r>
          </a:p>
          <a:p>
            <a:r>
              <a:rPr lang="en-US" sz="1000" b="0" i="0" u="sng" strike="noStrike" kern="1200" baseline="0" dirty="0">
                <a:solidFill>
                  <a:schemeClr val="tx1"/>
                </a:solidFill>
                <a:latin typeface="+mn-lt"/>
                <a:ea typeface="+mn-ea"/>
                <a:cs typeface="+mn-cs"/>
              </a:rPr>
              <a:t>Stream aggradation </a:t>
            </a:r>
            <a:r>
              <a:rPr lang="en-US" sz="1000" b="0" i="0" u="none" strike="noStrike" kern="1200" baseline="0" dirty="0">
                <a:solidFill>
                  <a:schemeClr val="tx1"/>
                </a:solidFill>
                <a:latin typeface="+mn-lt"/>
                <a:ea typeface="+mn-ea"/>
                <a:cs typeface="+mn-cs"/>
              </a:rPr>
              <a:t>can result from poor land-use practices that lead to excess sediment in runoff reaching the stream, increasing the sediment load of a stream above that which it can adequately transport.</a:t>
            </a:r>
          </a:p>
          <a:p>
            <a:endParaRPr lang="en-US" sz="1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Source: </a:t>
            </a:r>
            <a:r>
              <a:rPr lang="en-US" sz="1000" b="1" dirty="0"/>
              <a:t>A Function-Based Framework for Stream Assessment &amp; Restoration Projects, USEPA. (pg. 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https://www.epa.gov/cwa-404/function-based-framework-stream-assessment-restoration-projects</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4008437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Vegetative protection also estimated separately for left and right banks.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Ideally, more than 90% of the streambank surfaces and immediate riparian zones are: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covered by native vegetation, including trees, understory shrubs or nonwoody plants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vegetative disruption from grazing or mowing is minimal or not evident, AND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almost all plants are allowed to grow naturally (not mowed)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sng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Terms from field data sheet: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Native Vegetation</a:t>
            </a:r>
            <a:r>
              <a:rPr lang="en-US" sz="1200" b="0" i="0" u="none" strike="noStrike" kern="1200" baseline="0" dirty="0">
                <a:solidFill>
                  <a:schemeClr val="tx1"/>
                </a:solidFill>
                <a:latin typeface="+mn-lt"/>
                <a:ea typeface="+mn-ea"/>
                <a:cs typeface="+mn-cs"/>
              </a:rPr>
              <a:t> – the plants that have developed over time to exist in a particular geographic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Understory Shrub</a:t>
            </a:r>
            <a:r>
              <a:rPr lang="en-US" sz="1200" b="0" i="0" u="none" strike="noStrike" kern="1200" baseline="0" dirty="0">
                <a:solidFill>
                  <a:schemeClr val="tx1"/>
                </a:solidFill>
                <a:latin typeface="+mn-lt"/>
                <a:ea typeface="+mn-ea"/>
                <a:cs typeface="+mn-cs"/>
              </a:rPr>
              <a:t> – a woody plant of low height having several stems arising from the base; grows beneath the tree canopy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Non-Woody Macrophytes</a:t>
            </a:r>
            <a:r>
              <a:rPr lang="en-US" sz="1200" b="0" i="0" u="none" strike="noStrike" kern="1200" baseline="0" dirty="0">
                <a:solidFill>
                  <a:schemeClr val="tx1"/>
                </a:solidFill>
                <a:latin typeface="+mn-lt"/>
                <a:ea typeface="+mn-ea"/>
                <a:cs typeface="+mn-cs"/>
              </a:rPr>
              <a:t> – soft-stemmed plants that are visible to the naked eye</a:t>
            </a:r>
            <a:endParaRPr lang="en-US" sz="1200" b="1"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Supplemental Information: </a:t>
            </a:r>
          </a:p>
          <a:p>
            <a:r>
              <a:rPr lang="en-US" sz="1000" b="1" dirty="0"/>
              <a:t>Source: A Function-Based Framework for Stream Assessment &amp; Restoration Projects (pg. 145-46)</a:t>
            </a:r>
          </a:p>
          <a:p>
            <a:r>
              <a:rPr lang="en-US" sz="1200" b="0" i="0" u="none" strike="noStrike" kern="1200" baseline="0" dirty="0">
                <a:solidFill>
                  <a:schemeClr val="tx1"/>
                </a:solidFill>
                <a:latin typeface="+mn-lt"/>
                <a:ea typeface="+mn-ea"/>
                <a:cs typeface="+mn-cs"/>
              </a:rPr>
              <a:t>“The lateral migration parameters discussed above primarily focus on maintaining streambank stability and do not evaluate the overall condition of the riparian buffer. The BEHI/NBS method for predicting streambank erosion, for example, does include assessments of streambank vegetation, but is only for the purpose of providing bank stability. Riparian buffers or zones are the vegetated region adjacent to streams and wetlands that are critical to providing channel stability, cover/shade, wood recruitment to the channel, and a source of carbon (Sweeney, 1993; </a:t>
            </a:r>
            <a:r>
              <a:rPr lang="en-US" sz="1200" b="0" i="0" u="none" strike="noStrike" kern="1200" baseline="0" dirty="0" err="1">
                <a:solidFill>
                  <a:schemeClr val="tx1"/>
                </a:solidFill>
                <a:latin typeface="+mn-lt"/>
                <a:ea typeface="+mn-ea"/>
                <a:cs typeface="+mn-cs"/>
              </a:rPr>
              <a:t>Hession</a:t>
            </a:r>
            <a:r>
              <a:rPr lang="en-US" sz="1200" b="0" i="0" u="none" strike="noStrike" kern="1200" baseline="0" dirty="0">
                <a:solidFill>
                  <a:schemeClr val="tx1"/>
                </a:solidFill>
                <a:latin typeface="+mn-lt"/>
                <a:ea typeface="+mn-ea"/>
                <a:cs typeface="+mn-cs"/>
              </a:rPr>
              <a:t> et al., 2000; Sweeney et al., 2004; Hoffman, 2006; Sweeney and Blaine, 2007). Therefore, the restoration of riparian vegetation as part of a Level–3 assessment and design approach provides the vegetative structure to support many of the Level 3, 4 and 5 functions.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Research has shown that a well-managed restored buffer can trap and/or convert up to 75% of nitrogen and 70% of phosphorus from nonpoint source runoff, if the source is from land uses that are adjacent to the stream corridor (</a:t>
            </a:r>
            <a:r>
              <a:rPr lang="en-US" sz="1200" b="0" i="0" u="none" strike="noStrike" kern="1200" baseline="0" dirty="0" err="1">
                <a:solidFill>
                  <a:schemeClr val="tx1"/>
                </a:solidFill>
                <a:latin typeface="+mn-lt"/>
                <a:ea typeface="+mn-ea"/>
                <a:cs typeface="+mn-cs"/>
              </a:rPr>
              <a:t>Orzetti</a:t>
            </a:r>
            <a:r>
              <a:rPr lang="en-US" sz="1200" b="0" i="0" u="none" strike="noStrike" kern="1200" baseline="0" dirty="0">
                <a:solidFill>
                  <a:schemeClr val="tx1"/>
                </a:solidFill>
                <a:latin typeface="+mn-lt"/>
                <a:ea typeface="+mn-ea"/>
                <a:cs typeface="+mn-cs"/>
              </a:rPr>
              <a:t> et al., 2010; Claussen et al., 2000; Lee et al., 2003; Schoonover and </a:t>
            </a:r>
            <a:r>
              <a:rPr lang="en-US" sz="1200" b="0" i="0" u="none" strike="noStrike" kern="1200" baseline="0" dirty="0" err="1">
                <a:solidFill>
                  <a:schemeClr val="tx1"/>
                </a:solidFill>
                <a:latin typeface="+mn-lt"/>
                <a:ea typeface="+mn-ea"/>
                <a:cs typeface="+mn-cs"/>
              </a:rPr>
              <a:t>Williard</a:t>
            </a:r>
            <a:r>
              <a:rPr lang="en-US" sz="1200" b="0" i="0" u="none" strike="noStrike" kern="1200" baseline="0" dirty="0">
                <a:solidFill>
                  <a:schemeClr val="tx1"/>
                </a:solidFill>
                <a:latin typeface="+mn-lt"/>
                <a:ea typeface="+mn-ea"/>
                <a:cs typeface="+mn-cs"/>
              </a:rPr>
              <a:t>, 2005). Additional research has shown 50% to 80% reductions in sediment loads from adjacent nonpoint source pollution (</a:t>
            </a:r>
            <a:r>
              <a:rPr lang="en-US" sz="1200" b="0" i="0" u="none" strike="noStrike" kern="1200" baseline="0" dirty="0" err="1">
                <a:solidFill>
                  <a:schemeClr val="tx1"/>
                </a:solidFill>
                <a:latin typeface="+mn-lt"/>
                <a:ea typeface="+mn-ea"/>
                <a:cs typeface="+mn-cs"/>
              </a:rPr>
              <a:t>Orzetti</a:t>
            </a:r>
            <a:r>
              <a:rPr lang="en-US" sz="1200" b="0" i="0" u="none" strike="noStrike" kern="1200" baseline="0" dirty="0">
                <a:solidFill>
                  <a:schemeClr val="tx1"/>
                </a:solidFill>
                <a:latin typeface="+mn-lt"/>
                <a:ea typeface="+mn-ea"/>
                <a:cs typeface="+mn-cs"/>
              </a:rPr>
              <a:t> et al., 2010; Cooper et al., 1987; Daniels and Gilliam, 1996; Lowrance and Sheridan, 2005; Schoonover and </a:t>
            </a:r>
            <a:r>
              <a:rPr lang="en-US" sz="1200" b="0" i="0" u="none" strike="noStrike" kern="1200" baseline="0" dirty="0" err="1">
                <a:solidFill>
                  <a:schemeClr val="tx1"/>
                </a:solidFill>
                <a:latin typeface="+mn-lt"/>
                <a:ea typeface="+mn-ea"/>
                <a:cs typeface="+mn-cs"/>
              </a:rPr>
              <a:t>Williard</a:t>
            </a:r>
            <a:r>
              <a:rPr lang="en-US" sz="1200" b="0" i="0" u="none" strike="noStrike" kern="1200" baseline="0" dirty="0">
                <a:solidFill>
                  <a:schemeClr val="tx1"/>
                </a:solidFill>
                <a:latin typeface="+mn-lt"/>
                <a:ea typeface="+mn-ea"/>
                <a:cs typeface="+mn-cs"/>
              </a:rPr>
              <a:t>, 2005; Tomer et al., 2007). </a:t>
            </a:r>
            <a:r>
              <a:rPr lang="en-US" sz="1200" b="0" i="0" u="none" strike="noStrike" kern="1200" baseline="0" dirty="0" err="1">
                <a:solidFill>
                  <a:schemeClr val="tx1"/>
                </a:solidFill>
                <a:latin typeface="+mn-lt"/>
                <a:ea typeface="+mn-ea"/>
                <a:cs typeface="+mn-cs"/>
              </a:rPr>
              <a:t>Orzetti</a:t>
            </a:r>
            <a:r>
              <a:rPr lang="en-US" sz="1200" b="0" i="0" u="none" strike="noStrike" kern="1200" baseline="0" dirty="0">
                <a:solidFill>
                  <a:schemeClr val="tx1"/>
                </a:solidFill>
                <a:latin typeface="+mn-lt"/>
                <a:ea typeface="+mn-ea"/>
                <a:cs typeface="+mn-cs"/>
              </a:rPr>
              <a:t> et al. (2010) went on to show that habitat, water quality and benthic macroinvertebrate parameters improved with the age of the restored buffer.” </a:t>
            </a:r>
          </a:p>
          <a:p>
            <a:endParaRPr lang="en-US" sz="1200" b="0" i="0" u="none" strike="noStrike" kern="1200" baseline="0" dirty="0">
              <a:solidFill>
                <a:schemeClr val="tx1"/>
              </a:solidFill>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29</a:t>
            </a:fld>
            <a:endParaRPr lang="en-US"/>
          </a:p>
        </p:txBody>
      </p:sp>
    </p:spTree>
    <p:extLst>
      <p:ext uri="{BB962C8B-B14F-4D97-AF65-F5344CB8AC3E}">
        <p14:creationId xmlns:p14="http://schemas.microsoft.com/office/powerpoint/2010/main" val="3892798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general </a:t>
            </a:r>
            <a:r>
              <a:rPr lang="en-US" sz="1200" b="1" i="0" kern="1200" dirty="0">
                <a:solidFill>
                  <a:schemeClr val="tx1"/>
                </a:solidFill>
                <a:effectLst/>
                <a:latin typeface="+mn-lt"/>
                <a:ea typeface="+mn-ea"/>
                <a:cs typeface="+mn-cs"/>
                <a:hlinkClick r:id="rId3"/>
              </a:rPr>
              <a:t>habitat assessment</a:t>
            </a:r>
            <a:r>
              <a:rPr lang="en-US" sz="1200" b="0" i="0" kern="1200" dirty="0">
                <a:solidFill>
                  <a:schemeClr val="tx1"/>
                </a:solidFill>
                <a:effectLst/>
                <a:latin typeface="+mn-lt"/>
                <a:ea typeface="+mn-ea"/>
                <a:cs typeface="+mn-cs"/>
              </a:rPr>
              <a:t> is crucial in evaluating the </a:t>
            </a:r>
            <a:r>
              <a:rPr lang="en-US" sz="1200" b="1" i="0" kern="1200" dirty="0">
                <a:solidFill>
                  <a:schemeClr val="tx1"/>
                </a:solidFill>
                <a:effectLst/>
                <a:latin typeface="+mn-lt"/>
                <a:ea typeface="+mn-ea"/>
                <a:cs typeface="+mn-cs"/>
                <a:hlinkClick r:id="rId3"/>
              </a:rPr>
              <a:t>ecological integrity</a:t>
            </a:r>
            <a:r>
              <a:rPr lang="en-US" sz="1200" b="0" i="0" kern="1200" dirty="0">
                <a:solidFill>
                  <a:schemeClr val="tx1"/>
                </a:solidFill>
                <a:effectLst/>
                <a:latin typeface="+mn-lt"/>
                <a:ea typeface="+mn-ea"/>
                <a:cs typeface="+mn-cs"/>
              </a:rPr>
              <a:t> of a site. The assessment is done using a visually-based approach to characterizing the physical habitat structure of the stream site.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Habitat assessment refers to the evaluation of the structure of the surrounding habitat that </a:t>
            </a:r>
            <a:r>
              <a:rPr lang="en-US" sz="1200" b="1" i="0" kern="1200" dirty="0">
                <a:solidFill>
                  <a:schemeClr val="tx1"/>
                </a:solidFill>
                <a:effectLst/>
                <a:latin typeface="+mn-lt"/>
                <a:ea typeface="+mn-ea"/>
                <a:cs typeface="+mn-cs"/>
              </a:rPr>
              <a:t>influences the quality of the water resource and the condition of the aquatic community.</a:t>
            </a:r>
          </a:p>
          <a:p>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Habitat assessment also evaluates the </a:t>
            </a:r>
            <a:r>
              <a:rPr lang="en-US" sz="1000" b="0" i="0" kern="1200" dirty="0">
                <a:solidFill>
                  <a:schemeClr val="tx1"/>
                </a:solidFill>
                <a:effectLst/>
                <a:latin typeface="+mn-lt"/>
                <a:ea typeface="+mn-ea"/>
                <a:cs typeface="+mn-cs"/>
                <a:hlinkClick r:id="rId4"/>
              </a:rPr>
              <a:t>human-induced degradation of the habitat</a:t>
            </a:r>
            <a:r>
              <a:rPr lang="en-US" sz="1000" b="0" i="0" kern="1200" dirty="0">
                <a:solidFill>
                  <a:schemeClr val="tx1"/>
                </a:solidFill>
                <a:effectLst/>
                <a:latin typeface="+mn-lt"/>
                <a:ea typeface="+mn-ea"/>
                <a:cs typeface="+mn-cs"/>
              </a:rPr>
              <a:t>. </a:t>
            </a:r>
          </a:p>
          <a:p>
            <a:endParaRPr lang="en-US" sz="1000" b="1" dirty="0"/>
          </a:p>
        </p:txBody>
      </p:sp>
      <p:sp>
        <p:nvSpPr>
          <p:cNvPr id="4" name="Slide Number Placeholder 3"/>
          <p:cNvSpPr>
            <a:spLocks noGrp="1"/>
          </p:cNvSpPr>
          <p:nvPr>
            <p:ph type="sldNum" sz="quarter" idx="10"/>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4018215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Again, each bank is scored separately.</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Riparian Zone </a:t>
            </a:r>
            <a:r>
              <a:rPr lang="en-US" sz="1200" b="0" i="0" u="none" strike="noStrike" kern="1200" baseline="0" dirty="0">
                <a:solidFill>
                  <a:schemeClr val="tx1"/>
                </a:solidFill>
                <a:latin typeface="+mn-lt"/>
                <a:ea typeface="+mn-ea"/>
                <a:cs typeface="+mn-cs"/>
              </a:rPr>
              <a:t>– the land along and adjacent to a stream or river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are interested in the amount of the riparian zone that is filled in by plants or vegetation.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width and vegetative cover of the riparian zone are determinants of its effectiveness in providing ideal aquatic habitat, as well as absorbing and removing excess stormwater runoff and associated pollutants.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Ideally, the buffer width will be greater than 50 feet on each side of the stream and provide a variety of vegetation types, including grasses, shrubs and trees, with little to now mowing or other human impacts.</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This area can be constricted by adjacent roadways, lawns, parking lots, trails or other manmade structures.</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30</a:t>
            </a:fld>
            <a:endParaRPr lang="en-US"/>
          </a:p>
        </p:txBody>
      </p:sp>
    </p:spTree>
    <p:extLst>
      <p:ext uri="{BB962C8B-B14F-4D97-AF65-F5344CB8AC3E}">
        <p14:creationId xmlns:p14="http://schemas.microsoft.com/office/powerpoint/2010/main" val="1348376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1573F1-F95D-403A-A47C-A1143ABC9F0B}" type="slidenum">
              <a:rPr lang="en-US" smtClean="0"/>
              <a:t>31</a:t>
            </a:fld>
            <a:endParaRPr lang="en-US"/>
          </a:p>
        </p:txBody>
      </p:sp>
    </p:spTree>
    <p:extLst>
      <p:ext uri="{BB962C8B-B14F-4D97-AF65-F5344CB8AC3E}">
        <p14:creationId xmlns:p14="http://schemas.microsoft.com/office/powerpoint/2010/main" val="1335472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1573F1-F95D-403A-A47C-A1143ABC9F0B}" type="slidenum">
              <a:rPr lang="en-US" smtClean="0"/>
              <a:t>32</a:t>
            </a:fld>
            <a:endParaRPr lang="en-US"/>
          </a:p>
        </p:txBody>
      </p:sp>
    </p:spTree>
    <p:extLst>
      <p:ext uri="{BB962C8B-B14F-4D97-AF65-F5344CB8AC3E}">
        <p14:creationId xmlns:p14="http://schemas.microsoft.com/office/powerpoint/2010/main" val="3499521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1573F1-F95D-403A-A47C-A1143ABC9F0B}" type="slidenum">
              <a:rPr lang="en-US" smtClean="0"/>
              <a:t>33</a:t>
            </a:fld>
            <a:endParaRPr lang="en-US"/>
          </a:p>
        </p:txBody>
      </p:sp>
    </p:spTree>
    <p:extLst>
      <p:ext uri="{BB962C8B-B14F-4D97-AF65-F5344CB8AC3E}">
        <p14:creationId xmlns:p14="http://schemas.microsoft.com/office/powerpoint/2010/main" val="423713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We are going to walk through a habitat assessment method that is </a:t>
            </a:r>
            <a:r>
              <a:rPr lang="en-US" sz="1000" b="1" dirty="0"/>
              <a:t>based on the U.S. Environmental Protection Agency‘s Rapid Bioassessment Protocol</a:t>
            </a:r>
            <a:r>
              <a:rPr lang="en-US" sz="1000" dirty="0"/>
              <a:t>.</a:t>
            </a:r>
          </a:p>
        </p:txBody>
      </p:sp>
      <p:sp>
        <p:nvSpPr>
          <p:cNvPr id="4" name="Slide Number Placeholder 3"/>
          <p:cNvSpPr>
            <a:spLocks noGrp="1"/>
          </p:cNvSpPr>
          <p:nvPr>
            <p:ph type="sldNum" sz="quarter" idx="10"/>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3896835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accurate assessments, it is important to conduct observations during the designated sampling periods for headwater or </a:t>
            </a:r>
            <a:r>
              <a:rPr lang="en-US" dirty="0" err="1"/>
              <a:t>wadeable</a:t>
            </a:r>
            <a:r>
              <a:rPr lang="en-US" dirty="0"/>
              <a:t> stream sizes.  </a:t>
            </a:r>
          </a:p>
          <a:p>
            <a:endParaRPr lang="en-US" dirty="0"/>
          </a:p>
          <a:p>
            <a:r>
              <a:rPr lang="en-US" dirty="0"/>
              <a:t>Assessments also should not be conducted during very high or very low flow conditions or within 2 weeks of a known scouring (of streambed) event caused by high flows.</a:t>
            </a:r>
          </a:p>
        </p:txBody>
      </p:sp>
      <p:sp>
        <p:nvSpPr>
          <p:cNvPr id="4" name="Slide Number Placeholder 3"/>
          <p:cNvSpPr>
            <a:spLocks noGrp="1"/>
          </p:cNvSpPr>
          <p:nvPr>
            <p:ph type="sldNum" sz="quarter" idx="5"/>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1104104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When assessing aquatic habitat in Kentucky, we approach it differently depending on the stream’s gradient or slope.</a:t>
            </a:r>
          </a:p>
          <a:p>
            <a:endParaRPr lang="en-US" sz="1000" dirty="0"/>
          </a:p>
          <a:p>
            <a:r>
              <a:rPr lang="en-US" sz="1000" dirty="0"/>
              <a:t>In most areas of the state, streams have a higher gradient, or steeper slope.</a:t>
            </a:r>
          </a:p>
          <a:p>
            <a:endParaRPr lang="en-US" sz="1000" dirty="0"/>
          </a:p>
          <a:p>
            <a:r>
              <a:rPr lang="en-US" sz="1000" dirty="0"/>
              <a:t>But in a few areas of the state, mainly in western Kentucky, we see streams with a much lower gradient or gentler slope due to the flatter topography.</a:t>
            </a:r>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1036129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Most of Kentucky’s topography produces high gradient streams</a:t>
            </a:r>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2835353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High gradient streams produce a greater range of flow depths and speeds, including </a:t>
            </a:r>
            <a:r>
              <a:rPr lang="en-US" sz="1000" b="1" dirty="0"/>
              <a:t>pools, riffles and runs</a:t>
            </a:r>
            <a:r>
              <a:rPr lang="en-US" sz="1000" dirty="0"/>
              <a:t>.  </a:t>
            </a:r>
          </a:p>
          <a:p>
            <a:endParaRPr lang="en-US" sz="1000" dirty="0"/>
          </a:p>
          <a:p>
            <a:r>
              <a:rPr lang="en-US" sz="1000" dirty="0"/>
              <a:t>This provides a variety of niche habitats</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3217731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In Kentucky, mainly only seen in western region.</a:t>
            </a:r>
          </a:p>
        </p:txBody>
      </p:sp>
      <p:sp>
        <p:nvSpPr>
          <p:cNvPr id="4" name="Slide Number Placeholder 3"/>
          <p:cNvSpPr>
            <a:spLocks noGrp="1"/>
          </p:cNvSpPr>
          <p:nvPr>
            <p:ph type="sldNum" sz="quarter" idx="10"/>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2121987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1471" y="274638"/>
            <a:ext cx="8225327" cy="1143000"/>
          </a:xfrm>
        </p:spPr>
        <p:txBody>
          <a:bodyPr>
            <a:noAutofit/>
          </a:bodyPr>
          <a:lstStyle>
            <a:lvl1pPr algn="l">
              <a:defRPr sz="4000" baseline="0">
                <a:solidFill>
                  <a:srgbClr val="0032A1"/>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461472" y="1482621"/>
            <a:ext cx="8225327" cy="468744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lgn="l">
              <a:defRPr sz="3600"/>
            </a:lvl1pPr>
          </a:lstStyle>
          <a:p>
            <a:r>
              <a:rPr lang="en-US" dirty="0"/>
              <a:t>Click to edit Master title style</a:t>
            </a:r>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lgn="l">
              <a:defRPr sz="3600"/>
            </a:lvl1pPr>
          </a:lstStyle>
          <a:p>
            <a:r>
              <a:rPr lang="en-US" dirty="0"/>
              <a:t>Click to edit Master title style</a:t>
            </a:r>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8.jp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commons.wikimedia.org/wiki/File:Kentucky_River_Palisades.jp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ommons.wikimedia.org/wiki/File:NRCSMI01061_-_Michigan_(4711)(NRCS_Photo_Gallery).ti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ag.tennessee.edu/watersheds/Pages/Riparian-Buffer.aspx" TargetMode="External"/><Relationship Id="rId4" Type="http://schemas.openxmlformats.org/officeDocument/2006/relationships/hyperlink" Target="https://commons.wikimedia.org/wiki/File:Stream_%22Wilde_Sau%22_Wilsdruff_2.JP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335462"/>
            <a:ext cx="7772400" cy="1381542"/>
          </a:xfrm>
          <a:solidFill>
            <a:schemeClr val="bg1">
              <a:alpha val="60000"/>
            </a:schemeClr>
          </a:solidFill>
        </p:spPr>
        <p:txBody>
          <a:bodyPr>
            <a:noAutofit/>
          </a:bodyPr>
          <a:lstStyle/>
          <a:p>
            <a:r>
              <a:rPr lang="en-US" sz="2800" b="1" dirty="0">
                <a:latin typeface="Mercury Display Semibold" panose="02000603080000020004" pitchFamily="50" charset="0"/>
              </a:rPr>
              <a:t>Water Quality Basics</a:t>
            </a:r>
          </a:p>
          <a:p>
            <a:r>
              <a:rPr lang="en-US" sz="2000" b="1">
                <a:latin typeface="Mercury Display Semibold" panose="02000603080000020004" pitchFamily="50" charset="0"/>
              </a:rPr>
              <a:t>4. </a:t>
            </a:r>
            <a:r>
              <a:rPr lang="en-US" sz="2000" b="1" dirty="0">
                <a:latin typeface="Mercury Display Semibold" panose="02000603080000020004" pitchFamily="50" charset="0"/>
              </a:rPr>
              <a:t>Water Habitat</a:t>
            </a:r>
          </a:p>
        </p:txBody>
      </p:sp>
    </p:spTree>
    <p:extLst>
      <p:ext uri="{BB962C8B-B14F-4D97-AF65-F5344CB8AC3E}">
        <p14:creationId xmlns:p14="http://schemas.microsoft.com/office/powerpoint/2010/main" val="1360849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24943"/>
            <a:ext cx="8225327" cy="1143000"/>
          </a:xfrm>
        </p:spPr>
        <p:txBody>
          <a:bodyPr/>
          <a:lstStyle/>
          <a:p>
            <a:pPr algn="l"/>
            <a:r>
              <a:rPr lang="en-US" dirty="0"/>
              <a:t>Low Gradient</a:t>
            </a:r>
          </a:p>
        </p:txBody>
      </p:sp>
      <p:sp>
        <p:nvSpPr>
          <p:cNvPr id="12" name="Rectangle 11">
            <a:extLst>
              <a:ext uri="{FF2B5EF4-FFF2-40B4-BE49-F238E27FC236}">
                <a16:creationId xmlns:a16="http://schemas.microsoft.com/office/drawing/2014/main" id="{2926BB21-44D6-4B3C-B3B1-0A230A09B39A}"/>
              </a:ext>
            </a:extLst>
          </p:cNvPr>
          <p:cNvSpPr/>
          <p:nvPr/>
        </p:nvSpPr>
        <p:spPr>
          <a:xfrm rot="3268915">
            <a:off x="4277498" y="2931538"/>
            <a:ext cx="1425389" cy="19893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F05E60-EF6A-46E5-BBE8-AD59129F6C58}"/>
              </a:ext>
            </a:extLst>
          </p:cNvPr>
          <p:cNvSpPr/>
          <p:nvPr/>
        </p:nvSpPr>
        <p:spPr>
          <a:xfrm rot="5400000">
            <a:off x="1067063" y="4619911"/>
            <a:ext cx="778182" cy="19893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A9D9AA-76AA-411C-9CD5-A8180D0CD872}"/>
              </a:ext>
            </a:extLst>
          </p:cNvPr>
          <p:cNvSpPr/>
          <p:nvPr/>
        </p:nvSpPr>
        <p:spPr>
          <a:xfrm rot="5400000">
            <a:off x="3553373" y="3432649"/>
            <a:ext cx="778182" cy="41473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576000-3383-4119-B37D-9C51F8149CEC}"/>
              </a:ext>
            </a:extLst>
          </p:cNvPr>
          <p:cNvSpPr/>
          <p:nvPr/>
        </p:nvSpPr>
        <p:spPr>
          <a:xfrm rot="5400000">
            <a:off x="2736210" y="4274754"/>
            <a:ext cx="778182" cy="19893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285FF29-805D-4FE6-B440-2870FDED9296}"/>
              </a:ext>
            </a:extLst>
          </p:cNvPr>
          <p:cNvSpPr/>
          <p:nvPr/>
        </p:nvSpPr>
        <p:spPr>
          <a:xfrm rot="5400000">
            <a:off x="1067063" y="4619912"/>
            <a:ext cx="778182" cy="19893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063C65-324B-4F0B-B549-A4ACB6D95180}"/>
              </a:ext>
            </a:extLst>
          </p:cNvPr>
          <p:cNvSpPr/>
          <p:nvPr/>
        </p:nvSpPr>
        <p:spPr>
          <a:xfrm rot="5400000">
            <a:off x="3553373" y="3432650"/>
            <a:ext cx="778182" cy="41473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8531E4-AF45-4FA6-9367-A99042DED4DA}"/>
              </a:ext>
            </a:extLst>
          </p:cNvPr>
          <p:cNvSpPr/>
          <p:nvPr/>
        </p:nvSpPr>
        <p:spPr>
          <a:xfrm rot="5400000">
            <a:off x="2736210" y="4274755"/>
            <a:ext cx="778182" cy="19893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518565D2-2DB5-4292-A8B4-5F1F9C2A06B4}"/>
              </a:ext>
            </a:extLst>
          </p:cNvPr>
          <p:cNvGrpSpPr/>
          <p:nvPr/>
        </p:nvGrpSpPr>
        <p:grpSpPr>
          <a:xfrm>
            <a:off x="497505" y="1417638"/>
            <a:ext cx="5554653" cy="4267408"/>
            <a:chOff x="461471" y="1736278"/>
            <a:chExt cx="5554653" cy="4267408"/>
          </a:xfrm>
        </p:grpSpPr>
        <p:pic>
          <p:nvPicPr>
            <p:cNvPr id="10" name="Picture 1">
              <a:extLst>
                <a:ext uri="{FF2B5EF4-FFF2-40B4-BE49-F238E27FC236}">
                  <a16:creationId xmlns:a16="http://schemas.microsoft.com/office/drawing/2014/main" id="{99D624B3-1C77-45BB-9473-34ED71D9A9B1}"/>
                </a:ext>
              </a:extLst>
            </p:cNvPr>
            <p:cNvPicPr>
              <a:picLocks noChangeAspect="1" noChangeArrowheads="1"/>
            </p:cNvPicPr>
            <p:nvPr/>
          </p:nvPicPr>
          <p:blipFill>
            <a:blip r:embed="rId3" cstate="print"/>
            <a:srcRect/>
            <a:stretch>
              <a:fillRect/>
            </a:stretch>
          </p:blipFill>
          <p:spPr bwMode="auto">
            <a:xfrm>
              <a:off x="520781" y="1736278"/>
              <a:ext cx="5234471" cy="3840480"/>
            </a:xfrm>
            <a:prstGeom prst="rect">
              <a:avLst/>
            </a:prstGeom>
            <a:noFill/>
            <a:ln w="9525">
              <a:noFill/>
              <a:miter lim="800000"/>
              <a:headEnd/>
              <a:tailEnd/>
            </a:ln>
            <a:effectLst/>
          </p:spPr>
        </p:pic>
        <p:sp>
          <p:nvSpPr>
            <p:cNvPr id="19" name="Rectangle 18">
              <a:extLst>
                <a:ext uri="{FF2B5EF4-FFF2-40B4-BE49-F238E27FC236}">
                  <a16:creationId xmlns:a16="http://schemas.microsoft.com/office/drawing/2014/main" id="{0AD929B7-457C-486E-AFA8-866649D59067}"/>
                </a:ext>
              </a:extLst>
            </p:cNvPr>
            <p:cNvSpPr/>
            <p:nvPr/>
          </p:nvSpPr>
          <p:spPr>
            <a:xfrm rot="3268915">
              <a:off x="4277499" y="2931537"/>
              <a:ext cx="1425389" cy="19893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E167A72-3EDA-4486-8A6A-946811B980A7}"/>
                </a:ext>
              </a:extLst>
            </p:cNvPr>
            <p:cNvSpPr/>
            <p:nvPr/>
          </p:nvSpPr>
          <p:spPr>
            <a:xfrm rot="5400000">
              <a:off x="1067064" y="4619911"/>
              <a:ext cx="778182" cy="19893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9B4449F-6347-4992-A7FC-F32822837083}"/>
                </a:ext>
              </a:extLst>
            </p:cNvPr>
            <p:cNvSpPr/>
            <p:nvPr/>
          </p:nvSpPr>
          <p:spPr>
            <a:xfrm rot="5400000">
              <a:off x="3553374" y="3432649"/>
              <a:ext cx="778182" cy="414731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E2FA262-509A-4216-972B-311C1CFEF803}"/>
                </a:ext>
              </a:extLst>
            </p:cNvPr>
            <p:cNvSpPr/>
            <p:nvPr/>
          </p:nvSpPr>
          <p:spPr>
            <a:xfrm rot="5400000">
              <a:off x="2736211" y="4274754"/>
              <a:ext cx="778182" cy="19893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 Box 3">
            <a:extLst>
              <a:ext uri="{FF2B5EF4-FFF2-40B4-BE49-F238E27FC236}">
                <a16:creationId xmlns:a16="http://schemas.microsoft.com/office/drawing/2014/main" id="{A7DBA62F-C3DE-4694-81CC-C9F8582CE753}"/>
              </a:ext>
            </a:extLst>
          </p:cNvPr>
          <p:cNvSpPr txBox="1">
            <a:spLocks noChangeArrowheads="1"/>
          </p:cNvSpPr>
          <p:nvPr/>
        </p:nvSpPr>
        <p:spPr bwMode="auto">
          <a:xfrm>
            <a:off x="5215230" y="1951215"/>
            <a:ext cx="3878318" cy="2369880"/>
          </a:xfrm>
          <a:prstGeom prst="rect">
            <a:avLst/>
          </a:prstGeom>
          <a:noFill/>
          <a:ln w="9525">
            <a:noFill/>
            <a:miter lim="800000"/>
            <a:headEnd/>
            <a:tailEnd/>
          </a:ln>
          <a:effectLst>
            <a:outerShdw blurRad="50800" dist="50800" dir="5400000" algn="ctr" rotWithShape="0">
              <a:schemeClr val="bg1"/>
            </a:outerShdw>
          </a:effectLst>
        </p:spPr>
        <p:txBody>
          <a:bodyPr wrap="square">
            <a:spAutoFit/>
          </a:bodyPr>
          <a:lstStyle/>
          <a:p>
            <a:pPr>
              <a:defRPr/>
            </a:pPr>
            <a:r>
              <a:rPr lang="en-US" sz="2800" dirty="0">
                <a:latin typeface="Calibri" panose="020F0502020204030204" pitchFamily="34" charset="0"/>
                <a:ea typeface="Kozuka Mincho Pro H" panose="02020A00000000000000" pitchFamily="18" charset="-128"/>
                <a:cs typeface="Calibri" panose="020F0502020204030204" pitchFamily="34" charset="0"/>
              </a:rPr>
              <a:t>Pools</a:t>
            </a:r>
          </a:p>
          <a:p>
            <a:pPr>
              <a:defRPr/>
            </a:pPr>
            <a:r>
              <a:rPr lang="en-US" sz="2400" dirty="0">
                <a:latin typeface="Calibri" panose="020F0502020204030204" pitchFamily="34" charset="0"/>
                <a:ea typeface="Kozuka Mincho Pro H" panose="02020A00000000000000" pitchFamily="18" charset="-128"/>
                <a:cs typeface="Calibri" panose="020F0502020204030204" pitchFamily="34" charset="0"/>
              </a:rPr>
              <a:t>- Deep areas with slow flow</a:t>
            </a:r>
          </a:p>
          <a:p>
            <a:pPr>
              <a:defRPr/>
            </a:pPr>
            <a:endParaRPr lang="en-US" sz="2000" dirty="0">
              <a:latin typeface="Calibri" panose="020F0502020204030204" pitchFamily="34" charset="0"/>
              <a:ea typeface="Kozuka Mincho Pro H" panose="02020A00000000000000" pitchFamily="18" charset="-128"/>
              <a:cs typeface="Calibri" panose="020F0502020204030204" pitchFamily="34" charset="0"/>
            </a:endParaRPr>
          </a:p>
          <a:p>
            <a:pPr>
              <a:defRPr/>
            </a:pPr>
            <a:r>
              <a:rPr lang="en-US" sz="2800" dirty="0">
                <a:latin typeface="Calibri" panose="020F0502020204030204" pitchFamily="34" charset="0"/>
                <a:ea typeface="Kozuka Mincho Pro H" panose="02020A00000000000000" pitchFamily="18" charset="-128"/>
                <a:cs typeface="Calibri" panose="020F0502020204030204" pitchFamily="34" charset="0"/>
              </a:rPr>
              <a:t>Runs</a:t>
            </a:r>
          </a:p>
          <a:p>
            <a:pPr>
              <a:defRPr/>
            </a:pPr>
            <a:r>
              <a:rPr lang="en-US" sz="2400" dirty="0">
                <a:latin typeface="Calibri" panose="020F0502020204030204" pitchFamily="34" charset="0"/>
                <a:ea typeface="Kozuka Mincho Pro H" panose="02020A00000000000000" pitchFamily="18" charset="-128"/>
                <a:cs typeface="Calibri" panose="020F0502020204030204" pitchFamily="34" charset="0"/>
              </a:rPr>
              <a:t>- Fast flowing stream segments between pools</a:t>
            </a:r>
          </a:p>
        </p:txBody>
      </p:sp>
    </p:spTree>
    <p:extLst>
      <p:ext uri="{BB962C8B-B14F-4D97-AF65-F5344CB8AC3E}">
        <p14:creationId xmlns:p14="http://schemas.microsoft.com/office/powerpoint/2010/main" val="20118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73748F8-CA2A-4180-B9F8-26C5B760B9DE}"/>
              </a:ext>
            </a:extLst>
          </p:cNvPr>
          <p:cNvPicPr>
            <a:picLocks noGrp="1" noChangeAspect="1"/>
          </p:cNvPicPr>
          <p:nvPr>
            <p:ph idx="1"/>
          </p:nvPr>
        </p:nvPicPr>
        <p:blipFill>
          <a:blip r:embed="rId3"/>
          <a:stretch>
            <a:fillRect/>
          </a:stretch>
        </p:blipFill>
        <p:spPr>
          <a:xfrm>
            <a:off x="4828858" y="832310"/>
            <a:ext cx="3791722" cy="5445784"/>
          </a:xfrm>
          <a:prstGeom prst="rect">
            <a:avLst/>
          </a:prstGeom>
          <a:ln w="12700">
            <a:solidFill>
              <a:schemeClr val="tx1"/>
            </a:solidFill>
          </a:ln>
        </p:spPr>
      </p:pic>
      <p:pic>
        <p:nvPicPr>
          <p:cNvPr id="5" name="Picture 4">
            <a:extLst>
              <a:ext uri="{FF2B5EF4-FFF2-40B4-BE49-F238E27FC236}">
                <a16:creationId xmlns:a16="http://schemas.microsoft.com/office/drawing/2014/main" id="{09776AD5-2A32-49F5-9987-7460E716C217}"/>
              </a:ext>
            </a:extLst>
          </p:cNvPr>
          <p:cNvPicPr>
            <a:picLocks noChangeAspect="1"/>
          </p:cNvPicPr>
          <p:nvPr/>
        </p:nvPicPr>
        <p:blipFill>
          <a:blip r:embed="rId4"/>
          <a:stretch>
            <a:fillRect/>
          </a:stretch>
        </p:blipFill>
        <p:spPr>
          <a:xfrm>
            <a:off x="479082" y="832310"/>
            <a:ext cx="3889846" cy="5445784"/>
          </a:xfrm>
          <a:prstGeom prst="rect">
            <a:avLst/>
          </a:prstGeom>
          <a:ln w="12700">
            <a:solidFill>
              <a:schemeClr val="tx1"/>
            </a:solidFill>
          </a:ln>
        </p:spPr>
      </p:pic>
      <p:sp>
        <p:nvSpPr>
          <p:cNvPr id="9" name="TextBox 8">
            <a:extLst>
              <a:ext uri="{FF2B5EF4-FFF2-40B4-BE49-F238E27FC236}">
                <a16:creationId xmlns:a16="http://schemas.microsoft.com/office/drawing/2014/main" id="{734CF900-FEC1-4FE6-BAA2-056C3CE8E183}"/>
              </a:ext>
            </a:extLst>
          </p:cNvPr>
          <p:cNvSpPr txBox="1"/>
          <p:nvPr/>
        </p:nvSpPr>
        <p:spPr>
          <a:xfrm>
            <a:off x="373514" y="89210"/>
            <a:ext cx="8396972" cy="584775"/>
          </a:xfrm>
          <a:prstGeom prst="rect">
            <a:avLst/>
          </a:prstGeom>
          <a:noFill/>
        </p:spPr>
        <p:txBody>
          <a:bodyPr wrap="square" rtlCol="0">
            <a:spAutoFit/>
          </a:bodyPr>
          <a:lstStyle/>
          <a:p>
            <a:r>
              <a:rPr lang="en-US" sz="3200" b="1" dirty="0">
                <a:solidFill>
                  <a:srgbClr val="0032A1"/>
                </a:solidFill>
                <a:latin typeface="Calibri" panose="020F0502020204030204" pitchFamily="34" charset="0"/>
                <a:cs typeface="Calibri" panose="020F0502020204030204" pitchFamily="34" charset="0"/>
              </a:rPr>
              <a:t>Habitat Field Data Sheets</a:t>
            </a:r>
          </a:p>
        </p:txBody>
      </p:sp>
      <p:sp>
        <p:nvSpPr>
          <p:cNvPr id="14" name="TextBox 13">
            <a:extLst>
              <a:ext uri="{FF2B5EF4-FFF2-40B4-BE49-F238E27FC236}">
                <a16:creationId xmlns:a16="http://schemas.microsoft.com/office/drawing/2014/main" id="{9B1AAA91-3D68-4234-A394-DB939B2E6361}"/>
              </a:ext>
            </a:extLst>
          </p:cNvPr>
          <p:cNvSpPr txBox="1"/>
          <p:nvPr/>
        </p:nvSpPr>
        <p:spPr>
          <a:xfrm>
            <a:off x="1159727" y="2877015"/>
            <a:ext cx="2877013" cy="584775"/>
          </a:xfrm>
          <a:prstGeom prst="rect">
            <a:avLst/>
          </a:prstGeom>
          <a:solidFill>
            <a:srgbClr val="FFFF00"/>
          </a:solidFill>
          <a:ln w="25400">
            <a:solidFill>
              <a:schemeClr val="accent1"/>
            </a:solidFill>
          </a:ln>
        </p:spPr>
        <p:txBody>
          <a:bodyPr wrap="square" rtlCol="0">
            <a:spAutoFit/>
          </a:bodyPr>
          <a:lstStyle/>
          <a:p>
            <a:r>
              <a:rPr lang="en-US" sz="3200" b="1" dirty="0">
                <a:solidFill>
                  <a:srgbClr val="0070C0"/>
                </a:solidFill>
                <a:latin typeface="Calibri" panose="020F0502020204030204" pitchFamily="34" charset="0"/>
                <a:cs typeface="Calibri" panose="020F0502020204030204" pitchFamily="34" charset="0"/>
              </a:rPr>
              <a:t>LOW GRADIENT</a:t>
            </a:r>
          </a:p>
        </p:txBody>
      </p:sp>
      <p:sp>
        <p:nvSpPr>
          <p:cNvPr id="16" name="TextBox 15">
            <a:extLst>
              <a:ext uri="{FF2B5EF4-FFF2-40B4-BE49-F238E27FC236}">
                <a16:creationId xmlns:a16="http://schemas.microsoft.com/office/drawing/2014/main" id="{18F702D2-360D-4A40-B168-4B300C7B00CB}"/>
              </a:ext>
            </a:extLst>
          </p:cNvPr>
          <p:cNvSpPr txBox="1"/>
          <p:nvPr/>
        </p:nvSpPr>
        <p:spPr>
          <a:xfrm>
            <a:off x="5374887" y="2877015"/>
            <a:ext cx="2955073" cy="584775"/>
          </a:xfrm>
          <a:prstGeom prst="rect">
            <a:avLst/>
          </a:prstGeom>
          <a:solidFill>
            <a:srgbClr val="FFFF00"/>
          </a:solidFill>
          <a:ln w="25400">
            <a:solidFill>
              <a:schemeClr val="accent1"/>
            </a:solidFill>
          </a:ln>
        </p:spPr>
        <p:txBody>
          <a:bodyPr wrap="square" rtlCol="0">
            <a:spAutoFit/>
          </a:bodyPr>
          <a:lstStyle/>
          <a:p>
            <a:r>
              <a:rPr lang="en-US" sz="3200" b="1" dirty="0">
                <a:solidFill>
                  <a:srgbClr val="0070C0"/>
                </a:solidFill>
                <a:latin typeface="Calibri" panose="020F0502020204030204" pitchFamily="34" charset="0"/>
                <a:cs typeface="Calibri" panose="020F0502020204030204" pitchFamily="34" charset="0"/>
              </a:rPr>
              <a:t>HIGH GRADIENT</a:t>
            </a:r>
          </a:p>
        </p:txBody>
      </p:sp>
    </p:spTree>
    <p:extLst>
      <p:ext uri="{BB962C8B-B14F-4D97-AF65-F5344CB8AC3E}">
        <p14:creationId xmlns:p14="http://schemas.microsoft.com/office/powerpoint/2010/main" val="3097254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24943"/>
            <a:ext cx="8225327" cy="755124"/>
          </a:xfrm>
        </p:spPr>
        <p:txBody>
          <a:bodyPr/>
          <a:lstStyle/>
          <a:p>
            <a:pPr algn="l"/>
            <a:r>
              <a:rPr lang="en-US" dirty="0"/>
              <a:t>Habitat Parameters</a:t>
            </a:r>
          </a:p>
        </p:txBody>
      </p:sp>
      <p:sp>
        <p:nvSpPr>
          <p:cNvPr id="5" name="Content Placeholder 4"/>
          <p:cNvSpPr>
            <a:spLocks noGrp="1"/>
          </p:cNvSpPr>
          <p:nvPr>
            <p:ph idx="1"/>
          </p:nvPr>
        </p:nvSpPr>
        <p:spPr>
          <a:xfrm>
            <a:off x="542611" y="1115368"/>
            <a:ext cx="8225327" cy="4762566"/>
          </a:xfrm>
        </p:spPr>
        <p:txBody>
          <a:bodyPr>
            <a:noAutofit/>
          </a:bodyPr>
          <a:lstStyle/>
          <a:p>
            <a:pPr marL="514350" indent="-514350">
              <a:buFont typeface="+mj-lt"/>
              <a:buAutoNum type="arabicPeriod"/>
            </a:pPr>
            <a:r>
              <a:rPr lang="en-US" sz="2600" dirty="0">
                <a:latin typeface="Calibri" panose="020F0502020204030204" pitchFamily="34" charset="0"/>
                <a:cs typeface="Calibri" panose="020F0502020204030204" pitchFamily="34" charset="0"/>
              </a:rPr>
              <a:t>Epifaunal Substrate/Available Cover</a:t>
            </a:r>
          </a:p>
          <a:p>
            <a:pPr marL="514350" indent="-514350">
              <a:buFont typeface="+mj-lt"/>
              <a:buAutoNum type="arabicPeriod"/>
            </a:pPr>
            <a:r>
              <a:rPr lang="en-US" sz="2600" dirty="0">
                <a:latin typeface="Calibri" panose="020F0502020204030204" pitchFamily="34" charset="0"/>
                <a:cs typeface="Calibri" panose="020F0502020204030204" pitchFamily="34" charset="0"/>
              </a:rPr>
              <a:t>Embeddedness </a:t>
            </a:r>
            <a:r>
              <a:rPr lang="en-US" sz="2600" i="1" dirty="0">
                <a:latin typeface="Calibri" panose="020F0502020204030204" pitchFamily="34" charset="0"/>
                <a:cs typeface="Calibri" panose="020F0502020204030204" pitchFamily="34" charset="0"/>
              </a:rPr>
              <a:t>/ </a:t>
            </a:r>
            <a:r>
              <a:rPr lang="en-US" sz="2600" dirty="0">
                <a:solidFill>
                  <a:schemeClr val="accent1"/>
                </a:solidFill>
                <a:latin typeface="Calibri" panose="020F0502020204030204" pitchFamily="34" charset="0"/>
                <a:cs typeface="Calibri" panose="020F0502020204030204" pitchFamily="34" charset="0"/>
              </a:rPr>
              <a:t>Pool Substrate </a:t>
            </a:r>
            <a:r>
              <a:rPr lang="en-US" sz="2600" i="1" dirty="0">
                <a:solidFill>
                  <a:schemeClr val="accent1"/>
                </a:solidFill>
              </a:rPr>
              <a:t>(Low gradient)</a:t>
            </a:r>
          </a:p>
          <a:p>
            <a:pPr marL="514350" indent="-514350">
              <a:buFont typeface="+mj-lt"/>
              <a:buAutoNum type="arabicPeriod"/>
            </a:pPr>
            <a:r>
              <a:rPr lang="en-US" sz="2600" dirty="0">
                <a:latin typeface="Calibri" panose="020F0502020204030204" pitchFamily="34" charset="0"/>
                <a:cs typeface="Calibri" panose="020F0502020204030204" pitchFamily="34" charset="0"/>
              </a:rPr>
              <a:t>Velocity Depth Regime / </a:t>
            </a:r>
            <a:r>
              <a:rPr lang="en-US" sz="2600" dirty="0">
                <a:solidFill>
                  <a:schemeClr val="accent1"/>
                </a:solidFill>
                <a:latin typeface="Calibri" panose="020F0502020204030204" pitchFamily="34" charset="0"/>
                <a:cs typeface="Calibri" panose="020F0502020204030204" pitchFamily="34" charset="0"/>
              </a:rPr>
              <a:t>Pool Variability </a:t>
            </a:r>
          </a:p>
          <a:p>
            <a:pPr marL="514350" indent="-514350">
              <a:buFont typeface="+mj-lt"/>
              <a:buAutoNum type="arabicPeriod"/>
            </a:pPr>
            <a:r>
              <a:rPr lang="en-US" sz="2600" dirty="0"/>
              <a:t>Sediment Deposition</a:t>
            </a:r>
            <a:endParaRPr lang="en-US" sz="2600" dirty="0">
              <a:latin typeface="Calibri" panose="020F0502020204030204" pitchFamily="34" charset="0"/>
              <a:cs typeface="Calibri" panose="020F0502020204030204" pitchFamily="34" charset="0"/>
            </a:endParaRPr>
          </a:p>
          <a:p>
            <a:pPr marL="514350" indent="-514350">
              <a:buFont typeface="+mj-lt"/>
              <a:buAutoNum type="arabicPeriod"/>
            </a:pPr>
            <a:r>
              <a:rPr lang="en-US" sz="2600" dirty="0">
                <a:latin typeface="Calibri" panose="020F0502020204030204" pitchFamily="34" charset="0"/>
                <a:cs typeface="Calibri" panose="020F0502020204030204" pitchFamily="34" charset="0"/>
              </a:rPr>
              <a:t>Channel Flow Status</a:t>
            </a:r>
          </a:p>
          <a:p>
            <a:pPr marL="514350" indent="-514350">
              <a:buFont typeface="+mj-lt"/>
              <a:buAutoNum type="arabicPeriod"/>
            </a:pPr>
            <a:r>
              <a:rPr lang="en-US" sz="2600" dirty="0"/>
              <a:t>Channel Alteration</a:t>
            </a:r>
          </a:p>
          <a:p>
            <a:pPr marL="514350" indent="-514350">
              <a:buFont typeface="+mj-lt"/>
              <a:buAutoNum type="arabicPeriod"/>
            </a:pPr>
            <a:r>
              <a:rPr lang="en-US" sz="2600" dirty="0">
                <a:latin typeface="Calibri" panose="020F0502020204030204" pitchFamily="34" charset="0"/>
                <a:cs typeface="Calibri" panose="020F0502020204030204" pitchFamily="34" charset="0"/>
              </a:rPr>
              <a:t>Riffle Frequency / </a:t>
            </a:r>
            <a:r>
              <a:rPr lang="en-US" sz="2600" dirty="0">
                <a:solidFill>
                  <a:schemeClr val="accent1"/>
                </a:solidFill>
                <a:latin typeface="Calibri" panose="020F0502020204030204" pitchFamily="34" charset="0"/>
                <a:cs typeface="Calibri" panose="020F0502020204030204" pitchFamily="34" charset="0"/>
              </a:rPr>
              <a:t>Channel Sinuosity</a:t>
            </a:r>
          </a:p>
          <a:p>
            <a:pPr marL="514350" indent="-514350">
              <a:buFont typeface="+mj-lt"/>
              <a:buAutoNum type="arabicPeriod"/>
            </a:pPr>
            <a:r>
              <a:rPr lang="en-US" sz="2600" dirty="0">
                <a:latin typeface="Calibri" panose="020F0502020204030204" pitchFamily="34" charset="0"/>
                <a:cs typeface="Calibri" panose="020F0502020204030204" pitchFamily="34" charset="0"/>
              </a:rPr>
              <a:t>Bank Stability</a:t>
            </a:r>
          </a:p>
          <a:p>
            <a:pPr marL="514350" indent="-514350">
              <a:buFont typeface="+mj-lt"/>
              <a:buAutoNum type="arabicPeriod"/>
            </a:pPr>
            <a:r>
              <a:rPr lang="en-US" sz="2600" dirty="0"/>
              <a:t>Vegetative Protection</a:t>
            </a:r>
          </a:p>
          <a:p>
            <a:pPr marL="514350" indent="-514350">
              <a:buFont typeface="+mj-lt"/>
              <a:buAutoNum type="arabicPeriod"/>
            </a:pPr>
            <a:r>
              <a:rPr lang="en-US" sz="2600" dirty="0">
                <a:latin typeface="Calibri" panose="020F0502020204030204" pitchFamily="34" charset="0"/>
                <a:cs typeface="Calibri" panose="020F0502020204030204" pitchFamily="34" charset="0"/>
              </a:rPr>
              <a:t>Riparian Vegetative Zone Width</a:t>
            </a:r>
          </a:p>
        </p:txBody>
      </p:sp>
      <p:sp>
        <p:nvSpPr>
          <p:cNvPr id="13" name="Rectangle: Rounded Corners 12">
            <a:extLst>
              <a:ext uri="{FF2B5EF4-FFF2-40B4-BE49-F238E27FC236}">
                <a16:creationId xmlns:a16="http://schemas.microsoft.com/office/drawing/2014/main" id="{7D8B926D-5D7B-450E-8630-15B79AB47B15}"/>
              </a:ext>
            </a:extLst>
          </p:cNvPr>
          <p:cNvSpPr/>
          <p:nvPr/>
        </p:nvSpPr>
        <p:spPr>
          <a:xfrm>
            <a:off x="6408886" y="3199144"/>
            <a:ext cx="2274849" cy="11430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accent2">
                    <a:lumMod val="60000"/>
                    <a:lumOff val="40000"/>
                  </a:schemeClr>
                </a:solidFill>
                <a:latin typeface="Calibri" panose="020F0502020204030204" pitchFamily="34" charset="0"/>
                <a:cs typeface="Calibri" panose="020F0502020204030204" pitchFamily="34" charset="0"/>
              </a:rPr>
              <a:t>Each rated on a scale of 1-20</a:t>
            </a:r>
          </a:p>
        </p:txBody>
      </p:sp>
    </p:spTree>
    <p:extLst>
      <p:ext uri="{BB962C8B-B14F-4D97-AF65-F5344CB8AC3E}">
        <p14:creationId xmlns:p14="http://schemas.microsoft.com/office/powerpoint/2010/main" val="3514074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502417-CC53-480B-920F-954455BA8ED8}"/>
              </a:ext>
            </a:extLst>
          </p:cNvPr>
          <p:cNvPicPr>
            <a:picLocks noChangeAspect="1"/>
          </p:cNvPicPr>
          <p:nvPr/>
        </p:nvPicPr>
        <p:blipFill>
          <a:blip r:embed="rId3"/>
          <a:stretch>
            <a:fillRect/>
          </a:stretch>
        </p:blipFill>
        <p:spPr>
          <a:xfrm>
            <a:off x="360085" y="906261"/>
            <a:ext cx="3913971" cy="5371876"/>
          </a:xfrm>
          <a:prstGeom prst="rect">
            <a:avLst/>
          </a:prstGeom>
        </p:spPr>
      </p:pic>
      <p:sp>
        <p:nvSpPr>
          <p:cNvPr id="2" name="Title 1"/>
          <p:cNvSpPr>
            <a:spLocks noGrp="1"/>
          </p:cNvSpPr>
          <p:nvPr>
            <p:ph type="title"/>
          </p:nvPr>
        </p:nvSpPr>
        <p:spPr>
          <a:xfrm>
            <a:off x="360085" y="30523"/>
            <a:ext cx="8225327" cy="842355"/>
          </a:xfrm>
        </p:spPr>
        <p:txBody>
          <a:bodyPr/>
          <a:lstStyle/>
          <a:p>
            <a:r>
              <a:rPr lang="en-US" dirty="0"/>
              <a:t>Habitat Assessment Field Data Sheet</a:t>
            </a:r>
          </a:p>
        </p:txBody>
      </p:sp>
      <p:sp>
        <p:nvSpPr>
          <p:cNvPr id="5" name="Oval 4"/>
          <p:cNvSpPr/>
          <p:nvPr/>
        </p:nvSpPr>
        <p:spPr>
          <a:xfrm>
            <a:off x="182876" y="906261"/>
            <a:ext cx="1083365" cy="5160002"/>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36803" y="2588351"/>
            <a:ext cx="1674045" cy="83099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Calibri" panose="020F0502020204030204" pitchFamily="34" charset="0"/>
                <a:cs typeface="Calibri" panose="020F0502020204030204" pitchFamily="34" charset="0"/>
              </a:rPr>
              <a:t>Habitat</a:t>
            </a:r>
          </a:p>
          <a:p>
            <a:pPr algn="ctr"/>
            <a:r>
              <a:rPr lang="en-US" sz="2400" dirty="0">
                <a:latin typeface="Calibri" panose="020F0502020204030204" pitchFamily="34" charset="0"/>
                <a:cs typeface="Calibri" panose="020F0502020204030204" pitchFamily="34" charset="0"/>
              </a:rPr>
              <a:t>Parameters</a:t>
            </a:r>
          </a:p>
        </p:txBody>
      </p:sp>
      <p:sp>
        <p:nvSpPr>
          <p:cNvPr id="7" name="Down Arrow 6"/>
          <p:cNvSpPr/>
          <p:nvPr/>
        </p:nvSpPr>
        <p:spPr>
          <a:xfrm rot="5400000">
            <a:off x="1362653" y="2709160"/>
            <a:ext cx="403064" cy="54523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A506CA1B-B46B-4854-A4C0-B3D62B083F0A}"/>
              </a:ext>
            </a:extLst>
          </p:cNvPr>
          <p:cNvSpPr>
            <a:spLocks noGrp="1"/>
          </p:cNvSpPr>
          <p:nvPr>
            <p:ph idx="1"/>
          </p:nvPr>
        </p:nvSpPr>
        <p:spPr>
          <a:xfrm>
            <a:off x="4572000" y="1296833"/>
            <a:ext cx="4244006" cy="4687443"/>
          </a:xfrm>
        </p:spPr>
        <p:txBody>
          <a:bodyPr>
            <a:normAutofit/>
          </a:bodyPr>
          <a:lstStyle/>
          <a:p>
            <a:r>
              <a:rPr lang="en-US" dirty="0"/>
              <a:t>10 Habitat Parameters</a:t>
            </a:r>
          </a:p>
          <a:p>
            <a:r>
              <a:rPr lang="en-US" dirty="0"/>
              <a:t>Assess parameters within a defined stream segment length</a:t>
            </a:r>
          </a:p>
          <a:p>
            <a:pPr marL="0" indent="0">
              <a:buNone/>
            </a:pPr>
            <a:endParaRPr lang="en-US" dirty="0"/>
          </a:p>
        </p:txBody>
      </p:sp>
    </p:spTree>
    <p:extLst>
      <p:ext uri="{BB962C8B-B14F-4D97-AF65-F5344CB8AC3E}">
        <p14:creationId xmlns:p14="http://schemas.microsoft.com/office/powerpoint/2010/main" val="4286082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5C3117-9DCB-476A-9A60-86794DC73872}"/>
              </a:ext>
            </a:extLst>
          </p:cNvPr>
          <p:cNvPicPr>
            <a:picLocks noChangeAspect="1"/>
          </p:cNvPicPr>
          <p:nvPr/>
        </p:nvPicPr>
        <p:blipFill>
          <a:blip r:embed="rId3"/>
          <a:stretch>
            <a:fillRect/>
          </a:stretch>
        </p:blipFill>
        <p:spPr>
          <a:xfrm>
            <a:off x="457202" y="947758"/>
            <a:ext cx="3816427" cy="5348131"/>
          </a:xfrm>
          <a:prstGeom prst="rect">
            <a:avLst/>
          </a:prstGeom>
        </p:spPr>
      </p:pic>
      <p:sp>
        <p:nvSpPr>
          <p:cNvPr id="2" name="Title 1"/>
          <p:cNvSpPr>
            <a:spLocks noGrp="1"/>
          </p:cNvSpPr>
          <p:nvPr>
            <p:ph type="title"/>
          </p:nvPr>
        </p:nvSpPr>
        <p:spPr>
          <a:xfrm>
            <a:off x="461471" y="120168"/>
            <a:ext cx="8225327" cy="877070"/>
          </a:xfrm>
        </p:spPr>
        <p:txBody>
          <a:bodyPr/>
          <a:lstStyle/>
          <a:p>
            <a:r>
              <a:rPr lang="en-US" dirty="0"/>
              <a:t>Habitat Assessment Field Data Sheet</a:t>
            </a:r>
          </a:p>
        </p:txBody>
      </p:sp>
      <p:sp>
        <p:nvSpPr>
          <p:cNvPr id="3" name="Content Placeholder 2"/>
          <p:cNvSpPr>
            <a:spLocks noGrp="1"/>
          </p:cNvSpPr>
          <p:nvPr>
            <p:ph idx="1"/>
          </p:nvPr>
        </p:nvSpPr>
        <p:spPr>
          <a:xfrm>
            <a:off x="4406085" y="997239"/>
            <a:ext cx="4409921" cy="5298650"/>
          </a:xfrm>
        </p:spPr>
        <p:txBody>
          <a:bodyPr>
            <a:normAutofit fontScale="92500" lnSpcReduction="20000"/>
          </a:bodyPr>
          <a:lstStyle/>
          <a:p>
            <a:r>
              <a:rPr lang="en-US" sz="3000" dirty="0"/>
              <a:t>4 Condition Categories</a:t>
            </a:r>
          </a:p>
          <a:p>
            <a:pPr lvl="1"/>
            <a:r>
              <a:rPr lang="en-US" dirty="0"/>
              <a:t>Optimal: 16-20</a:t>
            </a:r>
          </a:p>
          <a:p>
            <a:pPr lvl="1"/>
            <a:r>
              <a:rPr lang="en-US" dirty="0"/>
              <a:t>Suboptimal: 11-15</a:t>
            </a:r>
          </a:p>
          <a:p>
            <a:pPr lvl="1"/>
            <a:r>
              <a:rPr lang="en-US" dirty="0"/>
              <a:t>Marginal: 6-10</a:t>
            </a:r>
          </a:p>
          <a:p>
            <a:pPr lvl="1"/>
            <a:r>
              <a:rPr lang="en-US" dirty="0"/>
              <a:t>Poor: 0-5</a:t>
            </a:r>
          </a:p>
          <a:p>
            <a:pPr lvl="1"/>
            <a:endParaRPr lang="en-US" dirty="0"/>
          </a:p>
          <a:p>
            <a:pPr marL="514350" indent="-457200"/>
            <a:r>
              <a:rPr lang="en-US" dirty="0"/>
              <a:t>Left/Right Bank Scoring</a:t>
            </a:r>
          </a:p>
          <a:p>
            <a:pPr marL="914400" lvl="1" indent="-457200"/>
            <a:r>
              <a:rPr lang="en-US" dirty="0"/>
              <a:t>Bank stability, vegetative protection, riparian zone width</a:t>
            </a:r>
          </a:p>
          <a:p>
            <a:r>
              <a:rPr lang="en-US" dirty="0"/>
              <a:t>Scores</a:t>
            </a:r>
          </a:p>
          <a:p>
            <a:pPr lvl="1"/>
            <a:r>
              <a:rPr lang="en-US" dirty="0"/>
              <a:t>Higher is better</a:t>
            </a:r>
          </a:p>
          <a:p>
            <a:pPr lvl="1"/>
            <a:r>
              <a:rPr lang="en-US" dirty="0"/>
              <a:t>Total at bottom</a:t>
            </a:r>
          </a:p>
        </p:txBody>
      </p:sp>
      <p:sp>
        <p:nvSpPr>
          <p:cNvPr id="5" name="Oval 4"/>
          <p:cNvSpPr/>
          <p:nvPr/>
        </p:nvSpPr>
        <p:spPr>
          <a:xfrm rot="16200000">
            <a:off x="2340098" y="-129443"/>
            <a:ext cx="511109" cy="3094876"/>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own Arrow 6"/>
          <p:cNvSpPr/>
          <p:nvPr/>
        </p:nvSpPr>
        <p:spPr>
          <a:xfrm rot="10800000">
            <a:off x="2394120" y="1715954"/>
            <a:ext cx="403064" cy="36211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TextBox 5"/>
          <p:cNvSpPr txBox="1"/>
          <p:nvPr/>
        </p:nvSpPr>
        <p:spPr>
          <a:xfrm>
            <a:off x="1758628" y="2085641"/>
            <a:ext cx="1674045" cy="83099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Calibri" panose="020F0502020204030204" pitchFamily="34" charset="0"/>
                <a:cs typeface="Calibri" panose="020F0502020204030204" pitchFamily="34" charset="0"/>
              </a:rPr>
              <a:t>Condition Category</a:t>
            </a:r>
          </a:p>
        </p:txBody>
      </p:sp>
      <p:sp>
        <p:nvSpPr>
          <p:cNvPr id="8" name="Oval 7"/>
          <p:cNvSpPr/>
          <p:nvPr/>
        </p:nvSpPr>
        <p:spPr>
          <a:xfrm rot="16200000">
            <a:off x="2498950" y="2847052"/>
            <a:ext cx="293866" cy="2994418"/>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rot="10800000">
            <a:off x="2283714" y="4637871"/>
            <a:ext cx="403064" cy="362115"/>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TextBox 9"/>
          <p:cNvSpPr txBox="1"/>
          <p:nvPr/>
        </p:nvSpPr>
        <p:spPr>
          <a:xfrm>
            <a:off x="2020719" y="4992710"/>
            <a:ext cx="1013796"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a:latin typeface="Calibri" panose="020F0502020204030204" pitchFamily="34" charset="0"/>
                <a:cs typeface="Calibri" panose="020F0502020204030204" pitchFamily="34" charset="0"/>
              </a:rPr>
              <a:t>Score</a:t>
            </a:r>
          </a:p>
        </p:txBody>
      </p:sp>
    </p:spTree>
    <p:extLst>
      <p:ext uri="{BB962C8B-B14F-4D97-AF65-F5344CB8AC3E}">
        <p14:creationId xmlns:p14="http://schemas.microsoft.com/office/powerpoint/2010/main" val="796563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71" y="158751"/>
            <a:ext cx="8225327" cy="1143000"/>
          </a:xfrm>
        </p:spPr>
        <p:txBody>
          <a:bodyPr/>
          <a:lstStyle/>
          <a:p>
            <a:r>
              <a:rPr lang="en-US" dirty="0"/>
              <a:t>Field Data Sheet Compilation</a:t>
            </a:r>
          </a:p>
        </p:txBody>
      </p:sp>
      <p:pic>
        <p:nvPicPr>
          <p:cNvPr id="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7616" t="74842" r="28112" b="7406"/>
          <a:stretch/>
        </p:blipFill>
        <p:spPr bwMode="auto">
          <a:xfrm>
            <a:off x="0" y="2360003"/>
            <a:ext cx="414574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7216E0C-C9A7-4839-937B-756EEF5951F3}"/>
              </a:ext>
            </a:extLst>
          </p:cNvPr>
          <p:cNvSpPr txBox="1"/>
          <p:nvPr/>
        </p:nvSpPr>
        <p:spPr>
          <a:xfrm>
            <a:off x="695780" y="4155577"/>
            <a:ext cx="2923719" cy="461665"/>
          </a:xfrm>
          <a:prstGeom prst="rect">
            <a:avLst/>
          </a:prstGeom>
          <a:noFill/>
          <a:ln>
            <a:solidFill>
              <a:schemeClr val="accent2">
                <a:lumMod val="60000"/>
                <a:lumOff val="40000"/>
              </a:schemeClr>
            </a:solidFill>
          </a:ln>
        </p:spPr>
        <p:txBody>
          <a:bodyPr wrap="square" rtlCol="0">
            <a:spAutoFit/>
          </a:bodyPr>
          <a:lstStyle/>
          <a:p>
            <a:pPr algn="ctr"/>
            <a:r>
              <a:rPr lang="en-US" sz="2400" b="1" dirty="0">
                <a:solidFill>
                  <a:srgbClr val="0032A1"/>
                </a:solidFill>
                <a:latin typeface="Calibri" panose="020F0502020204030204" pitchFamily="34" charset="0"/>
                <a:cs typeface="Calibri" panose="020F0502020204030204" pitchFamily="34" charset="0"/>
              </a:rPr>
              <a:t>Kentucky Bioregions</a:t>
            </a:r>
            <a:endParaRPr lang="en-US" sz="1400" b="1" dirty="0">
              <a:solidFill>
                <a:srgbClr val="0032A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a:stretch>
            <a:fillRect/>
          </a:stretch>
        </p:blipFill>
        <p:spPr>
          <a:xfrm>
            <a:off x="4170311" y="1707725"/>
            <a:ext cx="4516488" cy="3645325"/>
          </a:xfrm>
          <a:prstGeom prst="rect">
            <a:avLst/>
          </a:prstGeom>
        </p:spPr>
      </p:pic>
      <p:sp>
        <p:nvSpPr>
          <p:cNvPr id="3" name="Oval 2">
            <a:extLst>
              <a:ext uri="{FF2B5EF4-FFF2-40B4-BE49-F238E27FC236}">
                <a16:creationId xmlns:a16="http://schemas.microsoft.com/office/drawing/2014/main" id="{EAF64939-489E-47B1-BDA2-31A96AC0BC55}"/>
              </a:ext>
            </a:extLst>
          </p:cNvPr>
          <p:cNvSpPr/>
          <p:nvPr/>
        </p:nvSpPr>
        <p:spPr>
          <a:xfrm>
            <a:off x="6752967" y="2137719"/>
            <a:ext cx="926757" cy="63019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0F6F02-1D3C-4415-9761-21F9C3CE5B0C}"/>
              </a:ext>
            </a:extLst>
          </p:cNvPr>
          <p:cNvPicPr>
            <a:picLocks noChangeAspect="1"/>
          </p:cNvPicPr>
          <p:nvPr/>
        </p:nvPicPr>
        <p:blipFill>
          <a:blip r:embed="rId5"/>
          <a:stretch>
            <a:fillRect/>
          </a:stretch>
        </p:blipFill>
        <p:spPr>
          <a:xfrm>
            <a:off x="7668105" y="2087024"/>
            <a:ext cx="1030313" cy="731583"/>
          </a:xfrm>
          <a:prstGeom prst="rect">
            <a:avLst/>
          </a:prstGeom>
        </p:spPr>
      </p:pic>
      <p:sp>
        <p:nvSpPr>
          <p:cNvPr id="8" name="TextBox 7">
            <a:extLst>
              <a:ext uri="{FF2B5EF4-FFF2-40B4-BE49-F238E27FC236}">
                <a16:creationId xmlns:a16="http://schemas.microsoft.com/office/drawing/2014/main" id="{4759CA97-FE69-4006-B088-FABA91E86779}"/>
              </a:ext>
            </a:extLst>
          </p:cNvPr>
          <p:cNvSpPr txBox="1"/>
          <p:nvPr/>
        </p:nvSpPr>
        <p:spPr>
          <a:xfrm>
            <a:off x="68105" y="2388675"/>
            <a:ext cx="1396171" cy="830997"/>
          </a:xfrm>
          <a:prstGeom prst="rect">
            <a:avLst/>
          </a:prstGeom>
          <a:noFill/>
        </p:spPr>
        <p:txBody>
          <a:bodyPr wrap="square" rtlCol="0">
            <a:spAutoFit/>
          </a:bodyPr>
          <a:lstStyle/>
          <a:p>
            <a:r>
              <a:rPr lang="en-US" sz="2400" b="1" dirty="0">
                <a:solidFill>
                  <a:srgbClr val="0032A1"/>
                </a:solidFill>
                <a:latin typeface="Calibri" panose="020F0502020204030204" pitchFamily="34" charset="0"/>
                <a:cs typeface="Calibri" panose="020F0502020204030204" pitchFamily="34" charset="0"/>
              </a:rPr>
              <a:t>Low Gradient</a:t>
            </a:r>
          </a:p>
        </p:txBody>
      </p:sp>
      <p:sp>
        <p:nvSpPr>
          <p:cNvPr id="9" name="TextBox 8">
            <a:extLst>
              <a:ext uri="{FF2B5EF4-FFF2-40B4-BE49-F238E27FC236}">
                <a16:creationId xmlns:a16="http://schemas.microsoft.com/office/drawing/2014/main" id="{E8589EA4-F42F-4F94-9603-838FA98FC783}"/>
              </a:ext>
            </a:extLst>
          </p:cNvPr>
          <p:cNvSpPr txBox="1"/>
          <p:nvPr/>
        </p:nvSpPr>
        <p:spPr>
          <a:xfrm>
            <a:off x="1871136" y="2046448"/>
            <a:ext cx="1984917" cy="461665"/>
          </a:xfrm>
          <a:prstGeom prst="rect">
            <a:avLst/>
          </a:prstGeom>
          <a:noFill/>
        </p:spPr>
        <p:txBody>
          <a:bodyPr wrap="square" rtlCol="0">
            <a:spAutoFit/>
          </a:bodyPr>
          <a:lstStyle/>
          <a:p>
            <a:r>
              <a:rPr lang="en-US" sz="2400" b="1" dirty="0">
                <a:solidFill>
                  <a:srgbClr val="0032A1"/>
                </a:solidFill>
                <a:latin typeface="Calibri" panose="020F0502020204030204" pitchFamily="34" charset="0"/>
                <a:cs typeface="Calibri" panose="020F0502020204030204" pitchFamily="34" charset="0"/>
              </a:rPr>
              <a:t>High Gradient</a:t>
            </a:r>
          </a:p>
        </p:txBody>
      </p:sp>
      <p:cxnSp>
        <p:nvCxnSpPr>
          <p:cNvPr id="11" name="Straight Arrow Connector 10">
            <a:extLst>
              <a:ext uri="{FF2B5EF4-FFF2-40B4-BE49-F238E27FC236}">
                <a16:creationId xmlns:a16="http://schemas.microsoft.com/office/drawing/2014/main" id="{B96C7F2C-FB57-4C28-B73D-4477132A3ABF}"/>
              </a:ext>
            </a:extLst>
          </p:cNvPr>
          <p:cNvCxnSpPr>
            <a:cxnSpLocks/>
          </p:cNvCxnSpPr>
          <p:nvPr/>
        </p:nvCxnSpPr>
        <p:spPr>
          <a:xfrm>
            <a:off x="2999110" y="2452815"/>
            <a:ext cx="364326" cy="829146"/>
          </a:xfrm>
          <a:prstGeom prst="straightConnector1">
            <a:avLst/>
          </a:prstGeom>
          <a:ln>
            <a:solidFill>
              <a:srgbClr val="0033A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A153D34-06E4-4A88-85FA-468C4A0EAFD8}"/>
              </a:ext>
            </a:extLst>
          </p:cNvPr>
          <p:cNvCxnSpPr/>
          <p:nvPr/>
        </p:nvCxnSpPr>
        <p:spPr>
          <a:xfrm>
            <a:off x="2704195" y="2452815"/>
            <a:ext cx="0" cy="444170"/>
          </a:xfrm>
          <a:prstGeom prst="straightConnector1">
            <a:avLst/>
          </a:prstGeom>
          <a:ln>
            <a:solidFill>
              <a:srgbClr val="0033A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E28E1A3-8692-470B-9745-3A34811B9A14}"/>
              </a:ext>
            </a:extLst>
          </p:cNvPr>
          <p:cNvCxnSpPr>
            <a:cxnSpLocks/>
          </p:cNvCxnSpPr>
          <p:nvPr/>
        </p:nvCxnSpPr>
        <p:spPr>
          <a:xfrm flipH="1">
            <a:off x="2330022" y="2452815"/>
            <a:ext cx="118276" cy="1077572"/>
          </a:xfrm>
          <a:prstGeom prst="straightConnector1">
            <a:avLst/>
          </a:prstGeom>
          <a:ln>
            <a:solidFill>
              <a:srgbClr val="0032A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3626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E50D9-1322-4576-BC19-1BAE026865DD}"/>
              </a:ext>
            </a:extLst>
          </p:cNvPr>
          <p:cNvSpPr>
            <a:spLocks noGrp="1"/>
          </p:cNvSpPr>
          <p:nvPr>
            <p:ph type="title"/>
          </p:nvPr>
        </p:nvSpPr>
        <p:spPr>
          <a:xfrm>
            <a:off x="461471" y="0"/>
            <a:ext cx="8225327" cy="1143000"/>
          </a:xfrm>
        </p:spPr>
        <p:txBody>
          <a:bodyPr/>
          <a:lstStyle/>
          <a:p>
            <a:r>
              <a:rPr lang="en-US" dirty="0"/>
              <a:t>Kentucky Bioregions</a:t>
            </a:r>
          </a:p>
        </p:txBody>
      </p:sp>
      <p:pic>
        <p:nvPicPr>
          <p:cNvPr id="4" name="Content Placeholder 3">
            <a:extLst>
              <a:ext uri="{FF2B5EF4-FFF2-40B4-BE49-F238E27FC236}">
                <a16:creationId xmlns:a16="http://schemas.microsoft.com/office/drawing/2014/main" id="{04501480-E275-4522-8FB5-9CB360661187}"/>
              </a:ext>
            </a:extLst>
          </p:cNvPr>
          <p:cNvPicPr>
            <a:picLocks noGrp="1" noChangeAspect="1"/>
          </p:cNvPicPr>
          <p:nvPr>
            <p:ph idx="1"/>
          </p:nvPr>
        </p:nvPicPr>
        <p:blipFill>
          <a:blip r:embed="rId3"/>
          <a:stretch>
            <a:fillRect/>
          </a:stretch>
        </p:blipFill>
        <p:spPr>
          <a:xfrm>
            <a:off x="1050324" y="1007274"/>
            <a:ext cx="6956252" cy="5238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Connector 4">
            <a:extLst>
              <a:ext uri="{FF2B5EF4-FFF2-40B4-BE49-F238E27FC236}">
                <a16:creationId xmlns:a16="http://schemas.microsoft.com/office/drawing/2014/main" id="{7A3BFB59-4495-44D9-BD2A-F8CF6641E629}"/>
              </a:ext>
            </a:extLst>
          </p:cNvPr>
          <p:cNvCxnSpPr>
            <a:cxnSpLocks/>
            <a:stCxn id="4" idx="0"/>
            <a:endCxn id="4" idx="2"/>
          </p:cNvCxnSpPr>
          <p:nvPr/>
        </p:nvCxnSpPr>
        <p:spPr>
          <a:xfrm>
            <a:off x="4528450" y="1007274"/>
            <a:ext cx="0" cy="5238141"/>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D66127A-632B-4D1D-BB6A-3DBF65D9DD26}"/>
              </a:ext>
            </a:extLst>
          </p:cNvPr>
          <p:cNvCxnSpPr>
            <a:cxnSpLocks/>
          </p:cNvCxnSpPr>
          <p:nvPr/>
        </p:nvCxnSpPr>
        <p:spPr>
          <a:xfrm>
            <a:off x="1050324" y="3606241"/>
            <a:ext cx="6956252" cy="0"/>
          </a:xfrm>
          <a:prstGeom prst="line">
            <a:avLst/>
          </a:prstGeom>
          <a:ln w="3175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2056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39617"/>
            <a:ext cx="8077130" cy="859975"/>
          </a:xfrm>
        </p:spPr>
        <p:txBody>
          <a:bodyPr/>
          <a:lstStyle/>
          <a:p>
            <a:pPr algn="l"/>
            <a:r>
              <a:rPr lang="en-US" sz="3600" dirty="0"/>
              <a:t>Epifaunal Substrate/Available Cover</a:t>
            </a:r>
          </a:p>
        </p:txBody>
      </p:sp>
      <p:sp>
        <p:nvSpPr>
          <p:cNvPr id="6" name="TextBox 5">
            <a:extLst>
              <a:ext uri="{FF2B5EF4-FFF2-40B4-BE49-F238E27FC236}">
                <a16:creationId xmlns:a16="http://schemas.microsoft.com/office/drawing/2014/main" id="{E7216E0C-C9A7-4839-937B-756EEF5951F3}"/>
              </a:ext>
            </a:extLst>
          </p:cNvPr>
          <p:cNvSpPr txBox="1"/>
          <p:nvPr/>
        </p:nvSpPr>
        <p:spPr>
          <a:xfrm>
            <a:off x="7733230" y="314817"/>
            <a:ext cx="832420"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P1</a:t>
            </a:r>
            <a:endParaRPr lang="en-US" dirty="0">
              <a:solidFill>
                <a:schemeClr val="accent2">
                  <a:lumMod val="60000"/>
                  <a:lumOff val="40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E7216E0C-C9A7-4839-937B-756EEF5951F3}"/>
              </a:ext>
            </a:extLst>
          </p:cNvPr>
          <p:cNvSpPr txBox="1"/>
          <p:nvPr/>
        </p:nvSpPr>
        <p:spPr>
          <a:xfrm>
            <a:off x="1580031" y="5557544"/>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Optimal</a:t>
            </a:r>
          </a:p>
        </p:txBody>
      </p:sp>
      <p:sp>
        <p:nvSpPr>
          <p:cNvPr id="8" name="TextBox 7">
            <a:extLst>
              <a:ext uri="{FF2B5EF4-FFF2-40B4-BE49-F238E27FC236}">
                <a16:creationId xmlns:a16="http://schemas.microsoft.com/office/drawing/2014/main" id="{E7216E0C-C9A7-4839-937B-756EEF5951F3}"/>
              </a:ext>
            </a:extLst>
          </p:cNvPr>
          <p:cNvSpPr txBox="1"/>
          <p:nvPr/>
        </p:nvSpPr>
        <p:spPr>
          <a:xfrm>
            <a:off x="5998426" y="5553026"/>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Poor</a:t>
            </a:r>
          </a:p>
        </p:txBody>
      </p:sp>
      <p:sp>
        <p:nvSpPr>
          <p:cNvPr id="11" name="Content Placeholder 4">
            <a:extLst>
              <a:ext uri="{FF2B5EF4-FFF2-40B4-BE49-F238E27FC236}">
                <a16:creationId xmlns:a16="http://schemas.microsoft.com/office/drawing/2014/main" id="{E29F95EF-B94D-4005-BE0F-B34F8E54A044}"/>
              </a:ext>
            </a:extLst>
          </p:cNvPr>
          <p:cNvSpPr>
            <a:spLocks noGrp="1"/>
          </p:cNvSpPr>
          <p:nvPr>
            <p:ph idx="1"/>
          </p:nvPr>
        </p:nvSpPr>
        <p:spPr>
          <a:xfrm>
            <a:off x="561975" y="1074141"/>
            <a:ext cx="7976626" cy="1355918"/>
          </a:xfrm>
        </p:spPr>
        <p:txBody>
          <a:bodyPr>
            <a:normAutofit lnSpcReduction="10000"/>
          </a:bodyPr>
          <a:lstStyle/>
          <a:p>
            <a:pPr marL="0" indent="0">
              <a:buNone/>
            </a:pPr>
            <a:r>
              <a:rPr lang="en-US" sz="2800" b="1" dirty="0">
                <a:latin typeface="Calibri" panose="020F0502020204030204" pitchFamily="34" charset="0"/>
                <a:cs typeface="Calibri" panose="020F0502020204030204" pitchFamily="34" charset="0"/>
              </a:rPr>
              <a:t>What are the types and sizes of stable natural materials, such as the logs and large rocks, in the stream</a:t>
            </a:r>
            <a:r>
              <a:rPr lang="en-US" sz="2800" b="1" dirty="0"/>
              <a:t>?</a:t>
            </a:r>
            <a:endParaRPr lang="en-US" sz="28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10" name="Picture 9" descr="A dirt path&#10;&#10;Description automatically generated">
            <a:extLst>
              <a:ext uri="{FF2B5EF4-FFF2-40B4-BE49-F238E27FC236}">
                <a16:creationId xmlns:a16="http://schemas.microsoft.com/office/drawing/2014/main" id="{A55D63FA-E3D2-43ED-942A-238EE9C03575}"/>
              </a:ext>
            </a:extLst>
          </p:cNvPr>
          <p:cNvPicPr>
            <a:picLocks noChangeAspect="1"/>
          </p:cNvPicPr>
          <p:nvPr/>
        </p:nvPicPr>
        <p:blipFill>
          <a:blip r:embed="rId3"/>
          <a:stretch>
            <a:fillRect/>
          </a:stretch>
        </p:blipFill>
        <p:spPr>
          <a:xfrm>
            <a:off x="4781370" y="2430059"/>
            <a:ext cx="4085685" cy="3070648"/>
          </a:xfrm>
          <a:prstGeom prst="rect">
            <a:avLst/>
          </a:prstGeom>
        </p:spPr>
      </p:pic>
      <p:pic>
        <p:nvPicPr>
          <p:cNvPr id="15" name="Picture 14" descr="A river running through a forest&#10;&#10;Description automatically generated">
            <a:extLst>
              <a:ext uri="{FF2B5EF4-FFF2-40B4-BE49-F238E27FC236}">
                <a16:creationId xmlns:a16="http://schemas.microsoft.com/office/drawing/2014/main" id="{8E818AD2-3023-4A39-BC85-53D3A3F4BC89}"/>
              </a:ext>
            </a:extLst>
          </p:cNvPr>
          <p:cNvPicPr>
            <a:picLocks noChangeAspect="1"/>
          </p:cNvPicPr>
          <p:nvPr/>
        </p:nvPicPr>
        <p:blipFill>
          <a:blip r:embed="rId4"/>
          <a:stretch>
            <a:fillRect/>
          </a:stretch>
        </p:blipFill>
        <p:spPr>
          <a:xfrm>
            <a:off x="358718" y="2430059"/>
            <a:ext cx="4094198" cy="3070648"/>
          </a:xfrm>
          <a:prstGeom prst="rect">
            <a:avLst/>
          </a:prstGeom>
        </p:spPr>
      </p:pic>
    </p:spTree>
    <p:extLst>
      <p:ext uri="{BB962C8B-B14F-4D97-AF65-F5344CB8AC3E}">
        <p14:creationId xmlns:p14="http://schemas.microsoft.com/office/powerpoint/2010/main" val="4185022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9336" y="0"/>
            <a:ext cx="8225327" cy="967732"/>
          </a:xfrm>
        </p:spPr>
        <p:txBody>
          <a:bodyPr/>
          <a:lstStyle/>
          <a:p>
            <a:pPr algn="l"/>
            <a:r>
              <a:rPr lang="en-US" sz="3600" dirty="0"/>
              <a:t>Embeddedness </a:t>
            </a:r>
            <a:r>
              <a:rPr lang="en-US" sz="3600" b="0" dirty="0"/>
              <a:t>(High Gradient)</a:t>
            </a:r>
          </a:p>
        </p:txBody>
      </p:sp>
      <p:sp>
        <p:nvSpPr>
          <p:cNvPr id="6" name="TextBox 5">
            <a:extLst>
              <a:ext uri="{FF2B5EF4-FFF2-40B4-BE49-F238E27FC236}">
                <a16:creationId xmlns:a16="http://schemas.microsoft.com/office/drawing/2014/main" id="{E83A61BA-C0F5-41F6-ACD0-D7749BCD02C2}"/>
              </a:ext>
            </a:extLst>
          </p:cNvPr>
          <p:cNvSpPr txBox="1"/>
          <p:nvPr/>
        </p:nvSpPr>
        <p:spPr>
          <a:xfrm>
            <a:off x="7940105" y="237382"/>
            <a:ext cx="832420"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P2</a:t>
            </a:r>
            <a:endParaRPr lang="en-US" dirty="0">
              <a:solidFill>
                <a:schemeClr val="accent2">
                  <a:lumMod val="60000"/>
                  <a:lumOff val="40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E7216E0C-C9A7-4839-937B-756EEF5951F3}"/>
              </a:ext>
            </a:extLst>
          </p:cNvPr>
          <p:cNvSpPr txBox="1"/>
          <p:nvPr/>
        </p:nvSpPr>
        <p:spPr>
          <a:xfrm>
            <a:off x="1973390" y="5491077"/>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Optimal</a:t>
            </a:r>
          </a:p>
        </p:txBody>
      </p:sp>
      <p:sp>
        <p:nvSpPr>
          <p:cNvPr id="8" name="TextBox 7">
            <a:extLst>
              <a:ext uri="{FF2B5EF4-FFF2-40B4-BE49-F238E27FC236}">
                <a16:creationId xmlns:a16="http://schemas.microsoft.com/office/drawing/2014/main" id="{E7216E0C-C9A7-4839-937B-756EEF5951F3}"/>
              </a:ext>
            </a:extLst>
          </p:cNvPr>
          <p:cNvSpPr txBox="1"/>
          <p:nvPr/>
        </p:nvSpPr>
        <p:spPr>
          <a:xfrm>
            <a:off x="6344825" y="5783465"/>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Poor</a:t>
            </a:r>
          </a:p>
        </p:txBody>
      </p:sp>
      <p:sp>
        <p:nvSpPr>
          <p:cNvPr id="9" name="Content Placeholder 4"/>
          <p:cNvSpPr>
            <a:spLocks noGrp="1"/>
          </p:cNvSpPr>
          <p:nvPr>
            <p:ph idx="1"/>
          </p:nvPr>
        </p:nvSpPr>
        <p:spPr>
          <a:xfrm>
            <a:off x="561974" y="967732"/>
            <a:ext cx="8210551" cy="1298650"/>
          </a:xfrm>
        </p:spPr>
        <p:txBody>
          <a:bodyPr>
            <a:normAutofit/>
          </a:bodyPr>
          <a:lstStyle/>
          <a:p>
            <a:pPr marL="0" indent="0">
              <a:buNone/>
            </a:pPr>
            <a:r>
              <a:rPr lang="en-US" sz="2800" b="1" dirty="0">
                <a:latin typeface="Calibri" panose="020F0502020204030204" pitchFamily="34" charset="0"/>
                <a:cs typeface="Calibri" panose="020F0502020204030204" pitchFamily="34" charset="0"/>
              </a:rPr>
              <a:t>How much of the rocks or tree snags on the bottom of the stream are covered with silt or sediment</a:t>
            </a:r>
            <a:r>
              <a:rPr lang="en-US" sz="2800" b="1" dirty="0"/>
              <a:t>?</a:t>
            </a:r>
            <a:endParaRPr lang="en-US" sz="28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5" name="Picture 4" descr="A pile of snow&#10;&#10;Description automatically generated">
            <a:extLst>
              <a:ext uri="{FF2B5EF4-FFF2-40B4-BE49-F238E27FC236}">
                <a16:creationId xmlns:a16="http://schemas.microsoft.com/office/drawing/2014/main" id="{987FEEE1-F9FB-4C3D-B109-6FD84384C1A1}"/>
              </a:ext>
            </a:extLst>
          </p:cNvPr>
          <p:cNvPicPr>
            <a:picLocks noChangeAspect="1"/>
          </p:cNvPicPr>
          <p:nvPr/>
        </p:nvPicPr>
        <p:blipFill>
          <a:blip r:embed="rId3"/>
          <a:stretch>
            <a:fillRect/>
          </a:stretch>
        </p:blipFill>
        <p:spPr>
          <a:xfrm>
            <a:off x="5759197" y="2027517"/>
            <a:ext cx="2822829" cy="375594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3692DD4-207E-40B2-8989-8DA5DE03AE66}"/>
              </a:ext>
            </a:extLst>
          </p:cNvPr>
          <p:cNvPicPr>
            <a:picLocks noChangeAspect="1"/>
          </p:cNvPicPr>
          <p:nvPr/>
        </p:nvPicPr>
        <p:blipFill rotWithShape="1">
          <a:blip r:embed="rId4"/>
          <a:srcRect l="12757"/>
          <a:stretch/>
        </p:blipFill>
        <p:spPr>
          <a:xfrm>
            <a:off x="613613" y="2232191"/>
            <a:ext cx="4371125" cy="3258886"/>
          </a:xfrm>
          <a:prstGeom prst="rect">
            <a:avLst/>
          </a:prstGeom>
        </p:spPr>
      </p:pic>
    </p:spTree>
    <p:extLst>
      <p:ext uri="{BB962C8B-B14F-4D97-AF65-F5344CB8AC3E}">
        <p14:creationId xmlns:p14="http://schemas.microsoft.com/office/powerpoint/2010/main" val="2431594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ttp://www.dep.wv.gov/WWE/getinvolved/sos/PublishingImages/Embeddedness.jpg">
            <a:extLst>
              <a:ext uri="{FF2B5EF4-FFF2-40B4-BE49-F238E27FC236}">
                <a16:creationId xmlns:a16="http://schemas.microsoft.com/office/drawing/2014/main" id="{9FDD16B4-A7AF-430A-A88A-3FCE19E70DC8}"/>
              </a:ext>
            </a:extLst>
          </p:cNvPr>
          <p:cNvPicPr>
            <a:picLocks noChangeAspect="1"/>
          </p:cNvPicPr>
          <p:nvPr/>
        </p:nvPicPr>
        <p:blipFill rotWithShape="1">
          <a:blip r:embed="rId3">
            <a:extLst>
              <a:ext uri="{28A0092B-C50C-407E-A947-70E740481C1C}">
                <a14:useLocalDpi xmlns:a14="http://schemas.microsoft.com/office/drawing/2010/main" val="0"/>
              </a:ext>
            </a:extLst>
          </a:blip>
          <a:srcRect t="14428"/>
          <a:stretch/>
        </p:blipFill>
        <p:spPr bwMode="auto">
          <a:xfrm>
            <a:off x="4828674" y="3986801"/>
            <a:ext cx="4006994" cy="2274400"/>
          </a:xfrm>
          <a:prstGeom prst="rect">
            <a:avLst/>
          </a:prstGeom>
          <a:noFill/>
          <a:ln>
            <a:noFill/>
          </a:ln>
        </p:spPr>
      </p:pic>
      <p:sp>
        <p:nvSpPr>
          <p:cNvPr id="6" name="TextBox 5">
            <a:extLst>
              <a:ext uri="{FF2B5EF4-FFF2-40B4-BE49-F238E27FC236}">
                <a16:creationId xmlns:a16="http://schemas.microsoft.com/office/drawing/2014/main" id="{E83A61BA-C0F5-41F6-ACD0-D7749BCD02C2}"/>
              </a:ext>
            </a:extLst>
          </p:cNvPr>
          <p:cNvSpPr txBox="1"/>
          <p:nvPr/>
        </p:nvSpPr>
        <p:spPr>
          <a:xfrm>
            <a:off x="7706181" y="279112"/>
            <a:ext cx="832420"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P2</a:t>
            </a:r>
            <a:endParaRPr lang="en-US" dirty="0">
              <a:solidFill>
                <a:schemeClr val="accent2">
                  <a:lumMod val="60000"/>
                  <a:lumOff val="40000"/>
                </a:schemeClr>
              </a:solidFill>
              <a:latin typeface="Arial Black" panose="020B0A04020102020204" pitchFamily="34" charset="0"/>
            </a:endParaRPr>
          </a:p>
        </p:txBody>
      </p:sp>
      <p:pic>
        <p:nvPicPr>
          <p:cNvPr id="12" name="Picture 11" descr="Embeddedness">
            <a:extLst>
              <a:ext uri="{FF2B5EF4-FFF2-40B4-BE49-F238E27FC236}">
                <a16:creationId xmlns:a16="http://schemas.microsoft.com/office/drawing/2014/main" id="{85964176-C146-4235-AACB-C72DF4C6ECC8}"/>
              </a:ext>
            </a:extLst>
          </p:cNvPr>
          <p:cNvPicPr>
            <a:picLocks noChangeAspect="1"/>
          </p:cNvPicPr>
          <p:nvPr/>
        </p:nvPicPr>
        <p:blipFill>
          <a:blip r:embed="rId4" cstate="print"/>
          <a:srcRect/>
          <a:stretch>
            <a:fillRect/>
          </a:stretch>
        </p:blipFill>
        <p:spPr bwMode="auto">
          <a:xfrm rot="16200000">
            <a:off x="1731869" y="-565055"/>
            <a:ext cx="2704398" cy="5541585"/>
          </a:xfrm>
          <a:prstGeom prst="rect">
            <a:avLst/>
          </a:prstGeom>
          <a:noFill/>
          <a:ln w="9525">
            <a:noFill/>
            <a:miter lim="800000"/>
            <a:headEnd/>
            <a:tailEnd/>
          </a:ln>
        </p:spPr>
      </p:pic>
      <p:sp>
        <p:nvSpPr>
          <p:cNvPr id="14" name="Text Box 2">
            <a:extLst>
              <a:ext uri="{FF2B5EF4-FFF2-40B4-BE49-F238E27FC236}">
                <a16:creationId xmlns:a16="http://schemas.microsoft.com/office/drawing/2014/main" id="{5E8C09E4-F221-4248-A35C-1E908B14C742}"/>
              </a:ext>
            </a:extLst>
          </p:cNvPr>
          <p:cNvSpPr txBox="1">
            <a:spLocks noChangeArrowheads="1"/>
          </p:cNvSpPr>
          <p:nvPr/>
        </p:nvSpPr>
        <p:spPr bwMode="auto">
          <a:xfrm>
            <a:off x="504356" y="3537061"/>
            <a:ext cx="5159424" cy="400110"/>
          </a:xfrm>
          <a:prstGeom prst="rect">
            <a:avLst/>
          </a:prstGeom>
          <a:noFill/>
          <a:ln w="9525">
            <a:no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20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ea typeface="Calibri" panose="020F0502020204030204" pitchFamily="34" charset="0"/>
                <a:cs typeface="Times New Roman" panose="02020603050405020304" pitchFamily="18" charset="0"/>
              </a:rPr>
              <a:t> Optimal     Suboptimal     Marginal       Poor</a:t>
            </a:r>
          </a:p>
        </p:txBody>
      </p:sp>
      <p:sp>
        <p:nvSpPr>
          <p:cNvPr id="9" name="Title 3">
            <a:extLst>
              <a:ext uri="{FF2B5EF4-FFF2-40B4-BE49-F238E27FC236}">
                <a16:creationId xmlns:a16="http://schemas.microsoft.com/office/drawing/2014/main" id="{C8E28933-72F0-47D3-AC38-D95E904D9353}"/>
              </a:ext>
            </a:extLst>
          </p:cNvPr>
          <p:cNvSpPr>
            <a:spLocks noGrp="1"/>
          </p:cNvSpPr>
          <p:nvPr>
            <p:ph type="title"/>
          </p:nvPr>
        </p:nvSpPr>
        <p:spPr>
          <a:xfrm>
            <a:off x="313275" y="0"/>
            <a:ext cx="6969842" cy="863887"/>
          </a:xfrm>
        </p:spPr>
        <p:txBody>
          <a:bodyPr/>
          <a:lstStyle/>
          <a:p>
            <a:pPr algn="l"/>
            <a:r>
              <a:rPr lang="en-US" sz="3600" dirty="0"/>
              <a:t>Embeddedness </a:t>
            </a:r>
            <a:r>
              <a:rPr lang="en-US" sz="3600" b="0" dirty="0"/>
              <a:t>(High Gradient)</a:t>
            </a:r>
          </a:p>
        </p:txBody>
      </p:sp>
    </p:spTree>
    <p:extLst>
      <p:ext uri="{BB962C8B-B14F-4D97-AF65-F5344CB8AC3E}">
        <p14:creationId xmlns:p14="http://schemas.microsoft.com/office/powerpoint/2010/main" val="2139642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F9CE-8308-4582-98B6-9780EEEDBEE6}"/>
              </a:ext>
            </a:extLst>
          </p:cNvPr>
          <p:cNvSpPr>
            <a:spLocks noGrp="1"/>
          </p:cNvSpPr>
          <p:nvPr>
            <p:ph type="title"/>
          </p:nvPr>
        </p:nvSpPr>
        <p:spPr>
          <a:xfrm>
            <a:off x="461471" y="274638"/>
            <a:ext cx="8225327" cy="824037"/>
          </a:xfrm>
        </p:spPr>
        <p:txBody>
          <a:bodyPr/>
          <a:lstStyle/>
          <a:p>
            <a:r>
              <a:rPr lang="en-US" dirty="0"/>
              <a:t>Stream Functions Pyramid</a:t>
            </a:r>
          </a:p>
        </p:txBody>
      </p:sp>
      <p:grpSp>
        <p:nvGrpSpPr>
          <p:cNvPr id="16" name="Group 15">
            <a:extLst>
              <a:ext uri="{FF2B5EF4-FFF2-40B4-BE49-F238E27FC236}">
                <a16:creationId xmlns:a16="http://schemas.microsoft.com/office/drawing/2014/main" id="{E10AAE59-6FD4-4F60-A39E-516CEF40DFC7}"/>
              </a:ext>
            </a:extLst>
          </p:cNvPr>
          <p:cNvGrpSpPr/>
          <p:nvPr/>
        </p:nvGrpSpPr>
        <p:grpSpPr>
          <a:xfrm>
            <a:off x="2109386" y="1905915"/>
            <a:ext cx="6577412" cy="4362572"/>
            <a:chOff x="482779" y="1905915"/>
            <a:chExt cx="7978806" cy="4362572"/>
          </a:xfrm>
        </p:grpSpPr>
        <p:sp>
          <p:nvSpPr>
            <p:cNvPr id="4" name="Rectangle 3">
              <a:extLst>
                <a:ext uri="{FF2B5EF4-FFF2-40B4-BE49-F238E27FC236}">
                  <a16:creationId xmlns:a16="http://schemas.microsoft.com/office/drawing/2014/main" id="{452965D1-988A-46D2-82FE-3B895154CDA7}"/>
                </a:ext>
              </a:extLst>
            </p:cNvPr>
            <p:cNvSpPr/>
            <p:nvPr/>
          </p:nvSpPr>
          <p:spPr>
            <a:xfrm>
              <a:off x="4450813" y="3244334"/>
              <a:ext cx="242374"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mn-cs"/>
                </a:rPr>
                <a:t> </a:t>
              </a:r>
            </a:p>
          </p:txBody>
        </p:sp>
        <p:pic>
          <p:nvPicPr>
            <p:cNvPr id="5134" name="Picture 14" descr="https://lh5.googleusercontent.com/ZSLQMmAM6Z-z7nv0k4EdeHYU49Gie7FdSmKNPgXlag4QGZVmmsYIf4wnH8ruZ6lwjBet8v1d3nxtnH0cKuMYbJ8_NYsEz63lqqz19dX2ujOma43V-RwBHj4fOTvJ7nT1sD5igRmm4fIlFOGSNA">
              <a:extLst>
                <a:ext uri="{FF2B5EF4-FFF2-40B4-BE49-F238E27FC236}">
                  <a16:creationId xmlns:a16="http://schemas.microsoft.com/office/drawing/2014/main" id="{655506EA-CDB4-4EC8-B4C1-34029B3FB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79" y="2735490"/>
              <a:ext cx="734762" cy="2257616"/>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https://lh5.googleusercontent.com/ZSLQMmAM6Z-z7nv0k4EdeHYU49Gie7FdSmKNPgXlag4QGZVmmsYIf4wnH8ruZ6lwjBet8v1d3nxtnH0cKuMYbJ8_NYsEz63lqqz19dX2ujOma43V-RwBHj4fOTvJ7nT1sD5igRmm4fIlFOGSNA">
              <a:extLst>
                <a:ext uri="{FF2B5EF4-FFF2-40B4-BE49-F238E27FC236}">
                  <a16:creationId xmlns:a16="http://schemas.microsoft.com/office/drawing/2014/main" id="{75DEF2A6-A7DC-45FC-AE7B-E1FB3DF28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773" y="2442410"/>
              <a:ext cx="831866" cy="255597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lh4.googleusercontent.com/82a36H0Sjpjt5G62DO4UUz6Q6Ac9f-gi_-ZqmKtT0Aw5wysbw9SutApQwMRrriPn7eOSxzBpAHSJRw0yu0giNwVT2UgVkNwAEueMDIkRKgUQKO9cHeCnx2Bn6gm3eWFsB491BvUvV6LAXTHMpQ">
              <a:extLst>
                <a:ext uri="{FF2B5EF4-FFF2-40B4-BE49-F238E27FC236}">
                  <a16:creationId xmlns:a16="http://schemas.microsoft.com/office/drawing/2014/main" id="{A75C581B-9329-4252-BD27-32AB7E258D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32" b="16693"/>
            <a:stretch/>
          </p:blipFill>
          <p:spPr bwMode="auto">
            <a:xfrm>
              <a:off x="552884" y="5464459"/>
              <a:ext cx="7779653" cy="8040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E87F139-9B71-41BF-BA3E-EA39061D9757}"/>
                </a:ext>
              </a:extLst>
            </p:cNvPr>
            <p:cNvPicPr>
              <a:picLocks noChangeAspect="1"/>
            </p:cNvPicPr>
            <p:nvPr/>
          </p:nvPicPr>
          <p:blipFill>
            <a:blip r:embed="rId5"/>
            <a:stretch>
              <a:fillRect/>
            </a:stretch>
          </p:blipFill>
          <p:spPr>
            <a:xfrm>
              <a:off x="682415" y="4674143"/>
              <a:ext cx="7779170" cy="1085182"/>
            </a:xfrm>
            <a:prstGeom prst="rect">
              <a:avLst/>
            </a:prstGeom>
          </p:spPr>
        </p:pic>
        <p:pic>
          <p:nvPicPr>
            <p:cNvPr id="12" name="Picture 11">
              <a:extLst>
                <a:ext uri="{FF2B5EF4-FFF2-40B4-BE49-F238E27FC236}">
                  <a16:creationId xmlns:a16="http://schemas.microsoft.com/office/drawing/2014/main" id="{18848EAC-5A04-4745-95D9-34C9BED79C43}"/>
                </a:ext>
              </a:extLst>
            </p:cNvPr>
            <p:cNvPicPr>
              <a:picLocks noChangeAspect="1"/>
            </p:cNvPicPr>
            <p:nvPr/>
          </p:nvPicPr>
          <p:blipFill>
            <a:blip r:embed="rId6"/>
            <a:stretch>
              <a:fillRect/>
            </a:stretch>
          </p:blipFill>
          <p:spPr>
            <a:xfrm>
              <a:off x="1183074" y="3965494"/>
              <a:ext cx="6535478" cy="1072989"/>
            </a:xfrm>
            <a:prstGeom prst="rect">
              <a:avLst/>
            </a:prstGeom>
          </p:spPr>
        </p:pic>
        <p:pic>
          <p:nvPicPr>
            <p:cNvPr id="13" name="Picture 12">
              <a:extLst>
                <a:ext uri="{FF2B5EF4-FFF2-40B4-BE49-F238E27FC236}">
                  <a16:creationId xmlns:a16="http://schemas.microsoft.com/office/drawing/2014/main" id="{4B764295-E67B-49AB-BBEC-3319A435C015}"/>
                </a:ext>
              </a:extLst>
            </p:cNvPr>
            <p:cNvPicPr>
              <a:picLocks noChangeAspect="1"/>
            </p:cNvPicPr>
            <p:nvPr/>
          </p:nvPicPr>
          <p:blipFill>
            <a:blip r:embed="rId7"/>
            <a:stretch>
              <a:fillRect/>
            </a:stretch>
          </p:blipFill>
          <p:spPr>
            <a:xfrm>
              <a:off x="1884173" y="3320715"/>
              <a:ext cx="5133277" cy="1001599"/>
            </a:xfrm>
            <a:prstGeom prst="rect">
              <a:avLst/>
            </a:prstGeom>
          </p:spPr>
        </p:pic>
        <p:pic>
          <p:nvPicPr>
            <p:cNvPr id="14" name="Picture 13">
              <a:extLst>
                <a:ext uri="{FF2B5EF4-FFF2-40B4-BE49-F238E27FC236}">
                  <a16:creationId xmlns:a16="http://schemas.microsoft.com/office/drawing/2014/main" id="{30223B5D-C5F5-4938-A0C8-71C2C5C2166E}"/>
                </a:ext>
              </a:extLst>
            </p:cNvPr>
            <p:cNvPicPr>
              <a:picLocks noChangeAspect="1"/>
            </p:cNvPicPr>
            <p:nvPr/>
          </p:nvPicPr>
          <p:blipFill>
            <a:blip r:embed="rId8"/>
            <a:stretch>
              <a:fillRect/>
            </a:stretch>
          </p:blipFill>
          <p:spPr>
            <a:xfrm>
              <a:off x="2170711" y="2583281"/>
              <a:ext cx="4560203" cy="1072989"/>
            </a:xfrm>
            <a:prstGeom prst="rect">
              <a:avLst/>
            </a:prstGeom>
          </p:spPr>
        </p:pic>
        <p:pic>
          <p:nvPicPr>
            <p:cNvPr id="15" name="Picture 14">
              <a:extLst>
                <a:ext uri="{FF2B5EF4-FFF2-40B4-BE49-F238E27FC236}">
                  <a16:creationId xmlns:a16="http://schemas.microsoft.com/office/drawing/2014/main" id="{BD8CB632-873F-4895-8DD8-24D8AD65D231}"/>
                </a:ext>
              </a:extLst>
            </p:cNvPr>
            <p:cNvPicPr>
              <a:picLocks noChangeAspect="1"/>
            </p:cNvPicPr>
            <p:nvPr/>
          </p:nvPicPr>
          <p:blipFill>
            <a:blip r:embed="rId9"/>
            <a:stretch>
              <a:fillRect/>
            </a:stretch>
          </p:blipFill>
          <p:spPr>
            <a:xfrm>
              <a:off x="3349646" y="1905915"/>
              <a:ext cx="2444708" cy="1072989"/>
            </a:xfrm>
            <a:prstGeom prst="rect">
              <a:avLst/>
            </a:prstGeom>
          </p:spPr>
        </p:pic>
      </p:grpSp>
      <p:sp>
        <p:nvSpPr>
          <p:cNvPr id="10" name="Arrow: Bent 9">
            <a:extLst>
              <a:ext uri="{FF2B5EF4-FFF2-40B4-BE49-F238E27FC236}">
                <a16:creationId xmlns:a16="http://schemas.microsoft.com/office/drawing/2014/main" id="{1139B37B-A1F8-4DA6-B223-2A2DFB8E3099}"/>
              </a:ext>
            </a:extLst>
          </p:cNvPr>
          <p:cNvSpPr/>
          <p:nvPr/>
        </p:nvSpPr>
        <p:spPr>
          <a:xfrm>
            <a:off x="779489" y="2001989"/>
            <a:ext cx="3593525" cy="2135115"/>
          </a:xfrm>
          <a:prstGeom prst="bentArrow">
            <a:avLst>
              <a:gd name="adj1" fmla="val 12168"/>
              <a:gd name="adj2" fmla="val 14638"/>
              <a:gd name="adj3" fmla="val 25000"/>
              <a:gd name="adj4" fmla="val 711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Left Brace 16">
            <a:extLst>
              <a:ext uri="{FF2B5EF4-FFF2-40B4-BE49-F238E27FC236}">
                <a16:creationId xmlns:a16="http://schemas.microsoft.com/office/drawing/2014/main" id="{B9155DCD-D2D9-406C-88D8-544885BA4A83}"/>
              </a:ext>
            </a:extLst>
          </p:cNvPr>
          <p:cNvSpPr/>
          <p:nvPr/>
        </p:nvSpPr>
        <p:spPr>
          <a:xfrm>
            <a:off x="1735403" y="3393808"/>
            <a:ext cx="785755" cy="2170307"/>
          </a:xfrm>
          <a:prstGeom prst="leftBrace">
            <a:avLst>
              <a:gd name="adj1" fmla="val 26685"/>
              <a:gd name="adj2" fmla="val 52953"/>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AD202481-33A2-47D3-B0B2-315440500626}"/>
              </a:ext>
            </a:extLst>
          </p:cNvPr>
          <p:cNvSpPr txBox="1"/>
          <p:nvPr/>
        </p:nvSpPr>
        <p:spPr>
          <a:xfrm>
            <a:off x="209462" y="4182481"/>
            <a:ext cx="1525942" cy="584775"/>
          </a:xfrm>
          <a:prstGeom prst="rect">
            <a:avLst/>
          </a:prstGeom>
          <a:solidFill>
            <a:srgbClr val="FFAA01"/>
          </a:solidFill>
        </p:spPr>
        <p:txBody>
          <a:bodyPr wrap="square" rtlCol="0">
            <a:spAutoFit/>
          </a:bodyPr>
          <a:lstStyle/>
          <a:p>
            <a:pPr algn="ctr"/>
            <a:r>
              <a:rPr lang="en-US" sz="3200" b="1" dirty="0">
                <a:latin typeface="Calibri Light" panose="020F0302020204030204" pitchFamily="34" charset="0"/>
                <a:cs typeface="Calibri Light" panose="020F0302020204030204" pitchFamily="34" charset="0"/>
              </a:rPr>
              <a:t>HABITAT</a:t>
            </a:r>
          </a:p>
        </p:txBody>
      </p:sp>
      <p:sp>
        <p:nvSpPr>
          <p:cNvPr id="19" name="TextBox 18">
            <a:extLst>
              <a:ext uri="{FF2B5EF4-FFF2-40B4-BE49-F238E27FC236}">
                <a16:creationId xmlns:a16="http://schemas.microsoft.com/office/drawing/2014/main" id="{6E67FBEE-9054-4A00-937B-85C2EA1EA0EC}"/>
              </a:ext>
            </a:extLst>
          </p:cNvPr>
          <p:cNvSpPr txBox="1"/>
          <p:nvPr/>
        </p:nvSpPr>
        <p:spPr>
          <a:xfrm>
            <a:off x="406305" y="1474831"/>
            <a:ext cx="3039379" cy="1015663"/>
          </a:xfrm>
          <a:prstGeom prst="rect">
            <a:avLst/>
          </a:prstGeom>
          <a:noFill/>
        </p:spPr>
        <p:txBody>
          <a:bodyPr wrap="square" rtlCol="0">
            <a:spAutoFit/>
          </a:bodyPr>
          <a:lstStyle/>
          <a:p>
            <a:r>
              <a:rPr lang="en-US" sz="2000" dirty="0"/>
              <a:t>How well do these provide potential to support biology?</a:t>
            </a:r>
          </a:p>
        </p:txBody>
      </p:sp>
    </p:spTree>
    <p:extLst>
      <p:ext uri="{BB962C8B-B14F-4D97-AF65-F5344CB8AC3E}">
        <p14:creationId xmlns:p14="http://schemas.microsoft.com/office/powerpoint/2010/main" val="2601936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9336" y="62117"/>
            <a:ext cx="8225327" cy="1143000"/>
          </a:xfrm>
        </p:spPr>
        <p:txBody>
          <a:bodyPr/>
          <a:lstStyle/>
          <a:p>
            <a:pPr algn="l"/>
            <a:r>
              <a:rPr lang="en-US" dirty="0"/>
              <a:t>Pool Substrate Characterization </a:t>
            </a:r>
            <a:br>
              <a:rPr lang="en-US" dirty="0"/>
            </a:br>
            <a:r>
              <a:rPr lang="en-US" sz="3200" b="0" dirty="0"/>
              <a:t>(Low Gradient)</a:t>
            </a:r>
          </a:p>
        </p:txBody>
      </p:sp>
      <p:sp>
        <p:nvSpPr>
          <p:cNvPr id="6" name="TextBox 5">
            <a:extLst>
              <a:ext uri="{FF2B5EF4-FFF2-40B4-BE49-F238E27FC236}">
                <a16:creationId xmlns:a16="http://schemas.microsoft.com/office/drawing/2014/main" id="{E83A61BA-C0F5-41F6-ACD0-D7749BCD02C2}"/>
              </a:ext>
            </a:extLst>
          </p:cNvPr>
          <p:cNvSpPr txBox="1"/>
          <p:nvPr/>
        </p:nvSpPr>
        <p:spPr>
          <a:xfrm>
            <a:off x="7706181" y="291256"/>
            <a:ext cx="832420"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P2</a:t>
            </a:r>
            <a:endParaRPr lang="en-US" dirty="0">
              <a:solidFill>
                <a:schemeClr val="accent2">
                  <a:lumMod val="60000"/>
                  <a:lumOff val="40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E7216E0C-C9A7-4839-937B-756EEF5951F3}"/>
              </a:ext>
            </a:extLst>
          </p:cNvPr>
          <p:cNvSpPr txBox="1"/>
          <p:nvPr/>
        </p:nvSpPr>
        <p:spPr>
          <a:xfrm>
            <a:off x="1705481" y="5059548"/>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Optimal</a:t>
            </a:r>
          </a:p>
        </p:txBody>
      </p:sp>
      <p:sp>
        <p:nvSpPr>
          <p:cNvPr id="8" name="TextBox 7">
            <a:extLst>
              <a:ext uri="{FF2B5EF4-FFF2-40B4-BE49-F238E27FC236}">
                <a16:creationId xmlns:a16="http://schemas.microsoft.com/office/drawing/2014/main" id="{E7216E0C-C9A7-4839-937B-756EEF5951F3}"/>
              </a:ext>
            </a:extLst>
          </p:cNvPr>
          <p:cNvSpPr txBox="1"/>
          <p:nvPr/>
        </p:nvSpPr>
        <p:spPr>
          <a:xfrm>
            <a:off x="6178597" y="5185143"/>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Poor</a:t>
            </a:r>
          </a:p>
        </p:txBody>
      </p:sp>
      <p:sp>
        <p:nvSpPr>
          <p:cNvPr id="10" name="Content Placeholder 4"/>
          <p:cNvSpPr>
            <a:spLocks noGrp="1"/>
          </p:cNvSpPr>
          <p:nvPr>
            <p:ph idx="1"/>
          </p:nvPr>
        </p:nvSpPr>
        <p:spPr>
          <a:xfrm>
            <a:off x="561974" y="1303850"/>
            <a:ext cx="8334375" cy="1727304"/>
          </a:xfrm>
        </p:spPr>
        <p:txBody>
          <a:bodyPr>
            <a:normAutofit/>
          </a:bodyPr>
          <a:lstStyle/>
          <a:p>
            <a:pPr marL="0" indent="0">
              <a:buNone/>
            </a:pPr>
            <a:r>
              <a:rPr lang="en-US" sz="2800" b="1" dirty="0">
                <a:latin typeface="Calibri" panose="020F0502020204030204" pitchFamily="34" charset="0"/>
                <a:cs typeface="Calibri" panose="020F0502020204030204" pitchFamily="34" charset="0"/>
              </a:rPr>
              <a:t>What types of materials are covering the bottoms of the pools and is there a variety of types?</a:t>
            </a:r>
          </a:p>
          <a:p>
            <a:endParaRPr lang="en-US" sz="3600" dirty="0">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rotWithShape="1">
          <a:blip r:embed="rId3"/>
          <a:srcRect r="11250"/>
          <a:stretch/>
        </p:blipFill>
        <p:spPr>
          <a:xfrm>
            <a:off x="5052621" y="2662310"/>
            <a:ext cx="3827595" cy="252283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31EE472-7630-467D-A0E4-E8AC0ABB15C1}"/>
              </a:ext>
            </a:extLst>
          </p:cNvPr>
          <p:cNvPicPr>
            <a:picLocks noChangeAspect="1"/>
          </p:cNvPicPr>
          <p:nvPr/>
        </p:nvPicPr>
        <p:blipFill>
          <a:blip r:embed="rId4"/>
          <a:stretch>
            <a:fillRect/>
          </a:stretch>
        </p:blipFill>
        <p:spPr>
          <a:xfrm>
            <a:off x="352389" y="2662309"/>
            <a:ext cx="4436640" cy="2487207"/>
          </a:xfrm>
          <a:prstGeom prst="rect">
            <a:avLst/>
          </a:prstGeom>
        </p:spPr>
      </p:pic>
    </p:spTree>
    <p:extLst>
      <p:ext uri="{BB962C8B-B14F-4D97-AF65-F5344CB8AC3E}">
        <p14:creationId xmlns:p14="http://schemas.microsoft.com/office/powerpoint/2010/main" val="130925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running through a forest&#10;&#10;Description automatically generated">
            <a:extLst>
              <a:ext uri="{FF2B5EF4-FFF2-40B4-BE49-F238E27FC236}">
                <a16:creationId xmlns:a16="http://schemas.microsoft.com/office/drawing/2014/main" id="{86E773C1-B6CE-445D-BE4E-B03A9F5E49C2}"/>
              </a:ext>
            </a:extLst>
          </p:cNvPr>
          <p:cNvPicPr>
            <a:picLocks noChangeAspect="1"/>
          </p:cNvPicPr>
          <p:nvPr/>
        </p:nvPicPr>
        <p:blipFill>
          <a:blip r:embed="rId3"/>
          <a:stretch>
            <a:fillRect/>
          </a:stretch>
        </p:blipFill>
        <p:spPr>
          <a:xfrm>
            <a:off x="231605" y="2234695"/>
            <a:ext cx="4424616" cy="3318462"/>
          </a:xfrm>
          <a:prstGeom prst="rect">
            <a:avLst/>
          </a:prstGeom>
        </p:spPr>
      </p:pic>
      <p:sp>
        <p:nvSpPr>
          <p:cNvPr id="4" name="Title 3"/>
          <p:cNvSpPr>
            <a:spLocks noGrp="1"/>
          </p:cNvSpPr>
          <p:nvPr>
            <p:ph type="title"/>
          </p:nvPr>
        </p:nvSpPr>
        <p:spPr>
          <a:xfrm>
            <a:off x="459336" y="39617"/>
            <a:ext cx="5716875" cy="1143000"/>
          </a:xfrm>
        </p:spPr>
        <p:txBody>
          <a:bodyPr/>
          <a:lstStyle/>
          <a:p>
            <a:pPr algn="l"/>
            <a:r>
              <a:rPr lang="en-US" dirty="0"/>
              <a:t>Velocity/Depth Regime </a:t>
            </a:r>
            <a:br>
              <a:rPr lang="en-US" dirty="0"/>
            </a:br>
            <a:r>
              <a:rPr lang="en-US" sz="3200" b="0" dirty="0"/>
              <a:t>(High gradient)</a:t>
            </a:r>
          </a:p>
        </p:txBody>
      </p:sp>
      <p:sp>
        <p:nvSpPr>
          <p:cNvPr id="6" name="TextBox 5">
            <a:extLst>
              <a:ext uri="{FF2B5EF4-FFF2-40B4-BE49-F238E27FC236}">
                <a16:creationId xmlns:a16="http://schemas.microsoft.com/office/drawing/2014/main" id="{BF9BE7E5-5964-4C29-B987-58D13A8BEF54}"/>
              </a:ext>
            </a:extLst>
          </p:cNvPr>
          <p:cNvSpPr txBox="1"/>
          <p:nvPr/>
        </p:nvSpPr>
        <p:spPr>
          <a:xfrm>
            <a:off x="7706181" y="261362"/>
            <a:ext cx="832420"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P3</a:t>
            </a:r>
            <a:endParaRPr lang="en-US" dirty="0">
              <a:solidFill>
                <a:schemeClr val="accent2">
                  <a:lumMod val="60000"/>
                  <a:lumOff val="40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E7216E0C-C9A7-4839-937B-756EEF5951F3}"/>
              </a:ext>
            </a:extLst>
          </p:cNvPr>
          <p:cNvSpPr txBox="1"/>
          <p:nvPr/>
        </p:nvSpPr>
        <p:spPr>
          <a:xfrm>
            <a:off x="1666201" y="5588035"/>
            <a:ext cx="1651572" cy="523220"/>
          </a:xfrm>
          <a:prstGeom prst="rect">
            <a:avLst/>
          </a:prstGeom>
          <a:noFill/>
          <a:ln>
            <a:noFill/>
          </a:ln>
        </p:spPr>
        <p:txBody>
          <a:bodyPr wrap="square" rtlCol="0">
            <a:spAutoFit/>
          </a:bodyPr>
          <a:lstStyle/>
          <a:p>
            <a:pPr algn="ctr"/>
            <a:r>
              <a:rPr lang="en-US" sz="2800" dirty="0">
                <a:latin typeface="Calibri" panose="020F0502020204030204" pitchFamily="34" charset="0"/>
                <a:cs typeface="Calibri" panose="020F0502020204030204" pitchFamily="34" charset="0"/>
              </a:rPr>
              <a:t>Optimal</a:t>
            </a:r>
          </a:p>
        </p:txBody>
      </p:sp>
      <p:sp>
        <p:nvSpPr>
          <p:cNvPr id="8" name="TextBox 7">
            <a:extLst>
              <a:ext uri="{FF2B5EF4-FFF2-40B4-BE49-F238E27FC236}">
                <a16:creationId xmlns:a16="http://schemas.microsoft.com/office/drawing/2014/main" id="{E7216E0C-C9A7-4839-937B-756EEF5951F3}"/>
              </a:ext>
            </a:extLst>
          </p:cNvPr>
          <p:cNvSpPr txBox="1"/>
          <p:nvPr/>
        </p:nvSpPr>
        <p:spPr>
          <a:xfrm>
            <a:off x="6090817" y="5539703"/>
            <a:ext cx="1651572" cy="523220"/>
          </a:xfrm>
          <a:prstGeom prst="rect">
            <a:avLst/>
          </a:prstGeom>
          <a:noFill/>
          <a:ln>
            <a:noFill/>
          </a:ln>
        </p:spPr>
        <p:txBody>
          <a:bodyPr wrap="square" rtlCol="0">
            <a:spAutoFit/>
          </a:bodyPr>
          <a:lstStyle/>
          <a:p>
            <a:pPr algn="ctr"/>
            <a:r>
              <a:rPr lang="en-US" sz="2800" dirty="0">
                <a:latin typeface="Calibri" panose="020F0502020204030204" pitchFamily="34" charset="0"/>
                <a:cs typeface="Calibri" panose="020F0502020204030204" pitchFamily="34" charset="0"/>
              </a:rPr>
              <a:t>Poor</a:t>
            </a:r>
          </a:p>
        </p:txBody>
      </p:sp>
      <p:sp>
        <p:nvSpPr>
          <p:cNvPr id="9" name="Content Placeholder 4"/>
          <p:cNvSpPr>
            <a:spLocks noGrp="1"/>
          </p:cNvSpPr>
          <p:nvPr>
            <p:ph idx="1"/>
          </p:nvPr>
        </p:nvSpPr>
        <p:spPr>
          <a:xfrm>
            <a:off x="561974" y="1269966"/>
            <a:ext cx="8225327" cy="1040680"/>
          </a:xfrm>
        </p:spPr>
        <p:txBody>
          <a:bodyPr>
            <a:normAutofit/>
          </a:bodyPr>
          <a:lstStyle/>
          <a:p>
            <a:pPr marL="0" indent="0">
              <a:buNone/>
            </a:pPr>
            <a:r>
              <a:rPr lang="en-US" sz="2800" b="1" dirty="0">
                <a:latin typeface="Calibri" panose="020F0502020204030204" pitchFamily="34" charset="0"/>
                <a:cs typeface="Calibri" panose="020F0502020204030204" pitchFamily="34" charset="0"/>
              </a:rPr>
              <a:t>What are the depth and flow speed combinations found in the stream?</a:t>
            </a:r>
            <a:endParaRPr lang="en-US" sz="2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F9BE7E5-5964-4C29-B987-58D13A8BEF54}"/>
              </a:ext>
            </a:extLst>
          </p:cNvPr>
          <p:cNvSpPr txBox="1"/>
          <p:nvPr/>
        </p:nvSpPr>
        <p:spPr>
          <a:xfrm>
            <a:off x="1174356" y="4690070"/>
            <a:ext cx="1823020" cy="523220"/>
          </a:xfrm>
          <a:prstGeom prst="rect">
            <a:avLst/>
          </a:prstGeom>
          <a:noFill/>
          <a:ln>
            <a:noFill/>
          </a:ln>
        </p:spPr>
        <p:txBody>
          <a:bodyPr wrap="square" rtlCol="0">
            <a:spAutoFit/>
          </a:bodyPr>
          <a:lstStyle/>
          <a:p>
            <a:pPr algn="ctr"/>
            <a:r>
              <a:rPr lang="en-US" sz="2800" dirty="0">
                <a:solidFill>
                  <a:srgbClr val="FFFF00"/>
                </a:solidFill>
                <a:latin typeface="Arial Black" panose="020B0A04020102020204" pitchFamily="34" charset="0"/>
              </a:rPr>
              <a:t>Riffle</a:t>
            </a:r>
          </a:p>
        </p:txBody>
      </p:sp>
      <p:sp>
        <p:nvSpPr>
          <p:cNvPr id="11" name="TextBox 10">
            <a:extLst>
              <a:ext uri="{FF2B5EF4-FFF2-40B4-BE49-F238E27FC236}">
                <a16:creationId xmlns:a16="http://schemas.microsoft.com/office/drawing/2014/main" id="{C8F86B00-A373-46F4-95C2-D8A2BD4B4FE2}"/>
              </a:ext>
            </a:extLst>
          </p:cNvPr>
          <p:cNvSpPr txBox="1"/>
          <p:nvPr/>
        </p:nvSpPr>
        <p:spPr>
          <a:xfrm>
            <a:off x="2327810" y="4198933"/>
            <a:ext cx="825786" cy="523220"/>
          </a:xfrm>
          <a:prstGeom prst="rect">
            <a:avLst/>
          </a:prstGeom>
          <a:noFill/>
        </p:spPr>
        <p:txBody>
          <a:bodyPr wrap="square" rtlCol="0">
            <a:spAutoFit/>
          </a:bodyPr>
          <a:lstStyle/>
          <a:p>
            <a:r>
              <a:rPr lang="en-US" sz="2800" b="1" dirty="0">
                <a:solidFill>
                  <a:srgbClr val="FFFF00"/>
                </a:solidFill>
                <a:latin typeface="Calibri" panose="020F0502020204030204" pitchFamily="34" charset="0"/>
                <a:cs typeface="Calibri" panose="020F0502020204030204" pitchFamily="34" charset="0"/>
              </a:rPr>
              <a:t>Run</a:t>
            </a:r>
          </a:p>
        </p:txBody>
      </p:sp>
      <p:sp>
        <p:nvSpPr>
          <p:cNvPr id="13" name="TextBox 12">
            <a:extLst>
              <a:ext uri="{FF2B5EF4-FFF2-40B4-BE49-F238E27FC236}">
                <a16:creationId xmlns:a16="http://schemas.microsoft.com/office/drawing/2014/main" id="{3156089C-C5BE-41A6-933E-51B9381F6473}"/>
              </a:ext>
            </a:extLst>
          </p:cNvPr>
          <p:cNvSpPr txBox="1"/>
          <p:nvPr/>
        </p:nvSpPr>
        <p:spPr>
          <a:xfrm>
            <a:off x="2491987" y="3752621"/>
            <a:ext cx="825786" cy="523220"/>
          </a:xfrm>
          <a:prstGeom prst="rect">
            <a:avLst/>
          </a:prstGeom>
          <a:noFill/>
        </p:spPr>
        <p:txBody>
          <a:bodyPr wrap="square" rtlCol="0">
            <a:spAutoFit/>
          </a:bodyPr>
          <a:lstStyle/>
          <a:p>
            <a:r>
              <a:rPr lang="en-US" sz="2800" dirty="0">
                <a:solidFill>
                  <a:srgbClr val="FFFF00"/>
                </a:solidFill>
                <a:latin typeface="Calibri" panose="020F0502020204030204" pitchFamily="34" charset="0"/>
                <a:cs typeface="Calibri" panose="020F0502020204030204" pitchFamily="34" charset="0"/>
              </a:rPr>
              <a:t>Pool</a:t>
            </a:r>
          </a:p>
        </p:txBody>
      </p:sp>
      <p:pic>
        <p:nvPicPr>
          <p:cNvPr id="17" name="Picture 16" descr="A person standing next to a body of water&#10;&#10;Description automatically generated">
            <a:extLst>
              <a:ext uri="{FF2B5EF4-FFF2-40B4-BE49-F238E27FC236}">
                <a16:creationId xmlns:a16="http://schemas.microsoft.com/office/drawing/2014/main" id="{84F2442A-0E90-4F39-BAC5-57B1A0887AF3}"/>
              </a:ext>
            </a:extLst>
          </p:cNvPr>
          <p:cNvPicPr>
            <a:picLocks noChangeAspect="1"/>
          </p:cNvPicPr>
          <p:nvPr/>
        </p:nvPicPr>
        <p:blipFill>
          <a:blip r:embed="rId4"/>
          <a:stretch>
            <a:fillRect/>
          </a:stretch>
        </p:blipFill>
        <p:spPr>
          <a:xfrm>
            <a:off x="4884603" y="2425340"/>
            <a:ext cx="4064000" cy="3048000"/>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35D12BD4-FC6F-4660-9EFE-D223CE7AA7E0}"/>
              </a:ext>
            </a:extLst>
          </p:cNvPr>
          <p:cNvSpPr txBox="1"/>
          <p:nvPr/>
        </p:nvSpPr>
        <p:spPr>
          <a:xfrm>
            <a:off x="6122902" y="4624023"/>
            <a:ext cx="2563455" cy="584775"/>
          </a:xfrm>
          <a:prstGeom prst="rect">
            <a:avLst/>
          </a:prstGeom>
          <a:noFill/>
        </p:spPr>
        <p:txBody>
          <a:bodyPr wrap="square" rtlCol="0">
            <a:spAutoFit/>
          </a:bodyPr>
          <a:lstStyle/>
          <a:p>
            <a:r>
              <a:rPr lang="en-US" sz="3200" b="1" dirty="0">
                <a:solidFill>
                  <a:srgbClr val="FFFF00"/>
                </a:solidFill>
                <a:latin typeface="Calibri" panose="020F0502020204030204" pitchFamily="34" charset="0"/>
                <a:cs typeface="Calibri" panose="020F0502020204030204" pitchFamily="34" charset="0"/>
              </a:rPr>
              <a:t>Pool</a:t>
            </a:r>
          </a:p>
        </p:txBody>
      </p:sp>
    </p:spTree>
    <p:extLst>
      <p:ext uri="{BB962C8B-B14F-4D97-AF65-F5344CB8AC3E}">
        <p14:creationId xmlns:p14="http://schemas.microsoft.com/office/powerpoint/2010/main" val="2821509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0737" y="32600"/>
            <a:ext cx="5223580" cy="1143000"/>
          </a:xfrm>
        </p:spPr>
        <p:txBody>
          <a:bodyPr/>
          <a:lstStyle/>
          <a:p>
            <a:pPr algn="l"/>
            <a:r>
              <a:rPr lang="en-US" dirty="0"/>
              <a:t>Pool Variability</a:t>
            </a:r>
            <a:br>
              <a:rPr lang="en-US" dirty="0"/>
            </a:br>
            <a:r>
              <a:rPr lang="en-US" sz="3200" b="0" dirty="0"/>
              <a:t>(Low gradient)</a:t>
            </a:r>
          </a:p>
        </p:txBody>
      </p:sp>
      <p:sp>
        <p:nvSpPr>
          <p:cNvPr id="6" name="TextBox 5">
            <a:extLst>
              <a:ext uri="{FF2B5EF4-FFF2-40B4-BE49-F238E27FC236}">
                <a16:creationId xmlns:a16="http://schemas.microsoft.com/office/drawing/2014/main" id="{BF9BE7E5-5964-4C29-B987-58D13A8BEF54}"/>
              </a:ext>
            </a:extLst>
          </p:cNvPr>
          <p:cNvSpPr txBox="1"/>
          <p:nvPr/>
        </p:nvSpPr>
        <p:spPr>
          <a:xfrm>
            <a:off x="7706181" y="261362"/>
            <a:ext cx="832420"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P3</a:t>
            </a:r>
            <a:endParaRPr lang="en-US" dirty="0">
              <a:solidFill>
                <a:schemeClr val="accent2">
                  <a:lumMod val="60000"/>
                  <a:lumOff val="40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E7216E0C-C9A7-4839-937B-756EEF5951F3}"/>
              </a:ext>
            </a:extLst>
          </p:cNvPr>
          <p:cNvSpPr txBox="1"/>
          <p:nvPr/>
        </p:nvSpPr>
        <p:spPr>
          <a:xfrm>
            <a:off x="1024965" y="5770486"/>
            <a:ext cx="1651572" cy="523220"/>
          </a:xfrm>
          <a:prstGeom prst="rect">
            <a:avLst/>
          </a:prstGeom>
          <a:noFill/>
          <a:ln>
            <a:noFill/>
          </a:ln>
        </p:spPr>
        <p:txBody>
          <a:bodyPr wrap="square" rtlCol="0">
            <a:spAutoFit/>
          </a:bodyPr>
          <a:lstStyle/>
          <a:p>
            <a:pPr algn="ctr"/>
            <a:r>
              <a:rPr lang="en-US" sz="2800" dirty="0">
                <a:latin typeface="Calibri" panose="020F0502020204030204" pitchFamily="34" charset="0"/>
                <a:cs typeface="Calibri" panose="020F0502020204030204" pitchFamily="34" charset="0"/>
              </a:rPr>
              <a:t>Optimal</a:t>
            </a:r>
          </a:p>
        </p:txBody>
      </p:sp>
      <p:sp>
        <p:nvSpPr>
          <p:cNvPr id="8" name="TextBox 7">
            <a:extLst>
              <a:ext uri="{FF2B5EF4-FFF2-40B4-BE49-F238E27FC236}">
                <a16:creationId xmlns:a16="http://schemas.microsoft.com/office/drawing/2014/main" id="{E7216E0C-C9A7-4839-937B-756EEF5951F3}"/>
              </a:ext>
            </a:extLst>
          </p:cNvPr>
          <p:cNvSpPr txBox="1"/>
          <p:nvPr/>
        </p:nvSpPr>
        <p:spPr>
          <a:xfrm>
            <a:off x="5454317" y="5742235"/>
            <a:ext cx="1704664" cy="523220"/>
          </a:xfrm>
          <a:prstGeom prst="rect">
            <a:avLst/>
          </a:prstGeom>
          <a:noFill/>
          <a:ln>
            <a:noFill/>
          </a:ln>
        </p:spPr>
        <p:txBody>
          <a:bodyPr wrap="square" rtlCol="0">
            <a:spAutoFit/>
          </a:bodyPr>
          <a:lstStyle/>
          <a:p>
            <a:pPr algn="ctr"/>
            <a:r>
              <a:rPr lang="en-US" sz="2800" dirty="0">
                <a:latin typeface="Calibri" panose="020F0502020204030204" pitchFamily="34" charset="0"/>
                <a:cs typeface="Calibri" panose="020F0502020204030204" pitchFamily="34" charset="0"/>
              </a:rPr>
              <a:t>Poor</a:t>
            </a:r>
          </a:p>
        </p:txBody>
      </p:sp>
      <p:sp>
        <p:nvSpPr>
          <p:cNvPr id="9" name="Content Placeholder 4"/>
          <p:cNvSpPr>
            <a:spLocks noGrp="1"/>
          </p:cNvSpPr>
          <p:nvPr>
            <p:ph idx="1"/>
          </p:nvPr>
        </p:nvSpPr>
        <p:spPr>
          <a:xfrm>
            <a:off x="404812" y="1312381"/>
            <a:ext cx="8334375" cy="584775"/>
          </a:xfrm>
        </p:spPr>
        <p:txBody>
          <a:bodyPr>
            <a:normAutofit/>
          </a:bodyPr>
          <a:lstStyle/>
          <a:p>
            <a:pPr marL="0" indent="0">
              <a:buNone/>
            </a:pPr>
            <a:r>
              <a:rPr lang="en-US" sz="2800" b="1" dirty="0">
                <a:latin typeface="Calibri" panose="020F0502020204030204" pitchFamily="34" charset="0"/>
                <a:cs typeface="Calibri" panose="020F0502020204030204" pitchFamily="34" charset="0"/>
              </a:rPr>
              <a:t>What are the sizes and depths of the pools?</a:t>
            </a: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DBC5CFE-7ABC-4B55-B864-0CBF263A6A67}"/>
              </a:ext>
            </a:extLst>
          </p:cNvPr>
          <p:cNvPicPr>
            <a:picLocks noChangeAspect="1"/>
          </p:cNvPicPr>
          <p:nvPr/>
        </p:nvPicPr>
        <p:blipFill>
          <a:blip r:embed="rId3"/>
          <a:stretch>
            <a:fillRect/>
          </a:stretch>
        </p:blipFill>
        <p:spPr>
          <a:xfrm>
            <a:off x="504932" y="2002652"/>
            <a:ext cx="3013632" cy="3767834"/>
          </a:xfrm>
          <a:prstGeom prst="rect">
            <a:avLst/>
          </a:prstGeom>
        </p:spPr>
      </p:pic>
      <p:pic>
        <p:nvPicPr>
          <p:cNvPr id="5" name="Picture 4">
            <a:extLst>
              <a:ext uri="{FF2B5EF4-FFF2-40B4-BE49-F238E27FC236}">
                <a16:creationId xmlns:a16="http://schemas.microsoft.com/office/drawing/2014/main" id="{9DCC1C93-6455-45EB-B479-61014EB4040B}"/>
              </a:ext>
            </a:extLst>
          </p:cNvPr>
          <p:cNvPicPr>
            <a:picLocks noChangeAspect="1"/>
          </p:cNvPicPr>
          <p:nvPr/>
        </p:nvPicPr>
        <p:blipFill>
          <a:blip r:embed="rId4"/>
          <a:stretch>
            <a:fillRect/>
          </a:stretch>
        </p:blipFill>
        <p:spPr>
          <a:xfrm>
            <a:off x="3930153" y="2227520"/>
            <a:ext cx="4723954" cy="3542966"/>
          </a:xfrm>
          <a:prstGeom prst="rect">
            <a:avLst/>
          </a:prstGeom>
        </p:spPr>
      </p:pic>
    </p:spTree>
    <p:extLst>
      <p:ext uri="{BB962C8B-B14F-4D97-AF65-F5344CB8AC3E}">
        <p14:creationId xmlns:p14="http://schemas.microsoft.com/office/powerpoint/2010/main" val="2375520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surrounded by trees&#10;&#10;Description automatically generated">
            <a:extLst>
              <a:ext uri="{FF2B5EF4-FFF2-40B4-BE49-F238E27FC236}">
                <a16:creationId xmlns:a16="http://schemas.microsoft.com/office/drawing/2014/main" id="{9B1C3F1B-74DC-45A9-AC4B-A40A2B16E8AA}"/>
              </a:ext>
            </a:extLst>
          </p:cNvPr>
          <p:cNvPicPr>
            <a:picLocks noChangeAspect="1"/>
          </p:cNvPicPr>
          <p:nvPr/>
        </p:nvPicPr>
        <p:blipFill>
          <a:blip r:embed="rId3"/>
          <a:stretch>
            <a:fillRect/>
          </a:stretch>
        </p:blipFill>
        <p:spPr>
          <a:xfrm>
            <a:off x="4877123" y="1621348"/>
            <a:ext cx="3695697" cy="4308280"/>
          </a:xfrm>
          <a:prstGeom prst="rect">
            <a:avLst/>
          </a:prstGeom>
        </p:spPr>
      </p:pic>
      <p:sp>
        <p:nvSpPr>
          <p:cNvPr id="4" name="Title 3"/>
          <p:cNvSpPr>
            <a:spLocks noGrp="1"/>
          </p:cNvSpPr>
          <p:nvPr>
            <p:ph type="title"/>
          </p:nvPr>
        </p:nvSpPr>
        <p:spPr>
          <a:xfrm>
            <a:off x="356698" y="34508"/>
            <a:ext cx="4664481" cy="926001"/>
          </a:xfrm>
        </p:spPr>
        <p:txBody>
          <a:bodyPr/>
          <a:lstStyle/>
          <a:p>
            <a:pPr algn="l"/>
            <a:r>
              <a:rPr lang="en-US" dirty="0"/>
              <a:t>Sediment Deposition</a:t>
            </a:r>
          </a:p>
        </p:txBody>
      </p:sp>
      <p:sp>
        <p:nvSpPr>
          <p:cNvPr id="6" name="TextBox 5">
            <a:extLst>
              <a:ext uri="{FF2B5EF4-FFF2-40B4-BE49-F238E27FC236}">
                <a16:creationId xmlns:a16="http://schemas.microsoft.com/office/drawing/2014/main" id="{28EC211F-3DAB-45B2-97DB-D140B98601B9}"/>
              </a:ext>
            </a:extLst>
          </p:cNvPr>
          <p:cNvSpPr txBox="1"/>
          <p:nvPr/>
        </p:nvSpPr>
        <p:spPr>
          <a:xfrm>
            <a:off x="7587679" y="261362"/>
            <a:ext cx="832420"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P4</a:t>
            </a:r>
            <a:endParaRPr lang="en-US" dirty="0">
              <a:solidFill>
                <a:schemeClr val="accent2">
                  <a:lumMod val="60000"/>
                  <a:lumOff val="40000"/>
                </a:schemeClr>
              </a:solidFill>
              <a:latin typeface="Arial Black" panose="020B0A04020102020204" pitchFamily="34" charset="0"/>
            </a:endParaRPr>
          </a:p>
        </p:txBody>
      </p:sp>
      <p:sp>
        <p:nvSpPr>
          <p:cNvPr id="8" name="TextBox 7">
            <a:extLst>
              <a:ext uri="{FF2B5EF4-FFF2-40B4-BE49-F238E27FC236}">
                <a16:creationId xmlns:a16="http://schemas.microsoft.com/office/drawing/2014/main" id="{E7216E0C-C9A7-4839-937B-756EEF5951F3}"/>
              </a:ext>
            </a:extLst>
          </p:cNvPr>
          <p:cNvSpPr txBox="1"/>
          <p:nvPr/>
        </p:nvSpPr>
        <p:spPr>
          <a:xfrm>
            <a:off x="5899186" y="5929628"/>
            <a:ext cx="1651572" cy="461665"/>
          </a:xfrm>
          <a:prstGeom prst="rect">
            <a:avLst/>
          </a:prstGeom>
          <a:noFill/>
          <a:ln>
            <a:noFill/>
          </a:ln>
        </p:spPr>
        <p:txBody>
          <a:bodyPr wrap="square" rtlCol="0">
            <a:spAutoFit/>
          </a:bodyPr>
          <a:lstStyle/>
          <a:p>
            <a:pPr algn="ctr"/>
            <a:r>
              <a:rPr lang="en-US" sz="2400" dirty="0">
                <a:latin typeface="Arial Black" panose="020B0A04020102020204" pitchFamily="34" charset="0"/>
              </a:rPr>
              <a:t>Poor</a:t>
            </a:r>
            <a:endParaRPr lang="en-US" sz="1400" dirty="0">
              <a:latin typeface="Arial Black" panose="020B0A04020102020204" pitchFamily="34" charset="0"/>
            </a:endParaRPr>
          </a:p>
        </p:txBody>
      </p:sp>
      <p:sp>
        <p:nvSpPr>
          <p:cNvPr id="9" name="Content Placeholder 4"/>
          <p:cNvSpPr>
            <a:spLocks noGrp="1"/>
          </p:cNvSpPr>
          <p:nvPr>
            <p:ph idx="1"/>
          </p:nvPr>
        </p:nvSpPr>
        <p:spPr>
          <a:xfrm>
            <a:off x="507713" y="960509"/>
            <a:ext cx="8124824" cy="995075"/>
          </a:xfrm>
        </p:spPr>
        <p:txBody>
          <a:bodyPr>
            <a:normAutofit/>
          </a:bodyPr>
          <a:lstStyle/>
          <a:p>
            <a:pPr marL="0" indent="0">
              <a:buNone/>
            </a:pPr>
            <a:r>
              <a:rPr lang="en-US" sz="2800" b="1" dirty="0">
                <a:latin typeface="Calibri" panose="020F0502020204030204" pitchFamily="34" charset="0"/>
                <a:cs typeface="Calibri" panose="020F0502020204030204" pitchFamily="34" charset="0"/>
              </a:rPr>
              <a:t>How much sediment has accumulated in pools and on the stream </a:t>
            </a:r>
            <a:r>
              <a:rPr lang="en-US" sz="2800" b="1" dirty="0"/>
              <a:t>bottom?</a:t>
            </a:r>
            <a:endParaRPr lang="en-US" sz="2800" dirty="0"/>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F9BE7E5-5964-4C29-B987-58D13A8BEF54}"/>
              </a:ext>
            </a:extLst>
          </p:cNvPr>
          <p:cNvSpPr txBox="1"/>
          <p:nvPr/>
        </p:nvSpPr>
        <p:spPr>
          <a:xfrm>
            <a:off x="5021179" y="4420071"/>
            <a:ext cx="1823020" cy="400110"/>
          </a:xfrm>
          <a:prstGeom prst="rect">
            <a:avLst/>
          </a:prstGeom>
          <a:noFill/>
          <a:ln>
            <a:noFill/>
          </a:ln>
        </p:spPr>
        <p:txBody>
          <a:bodyPr wrap="square" rtlCol="0">
            <a:spAutoFit/>
          </a:bodyPr>
          <a:lstStyle/>
          <a:p>
            <a:pPr algn="ctr"/>
            <a:r>
              <a:rPr lang="en-US" sz="2000" dirty="0">
                <a:solidFill>
                  <a:srgbClr val="FFFF00"/>
                </a:solidFill>
                <a:latin typeface="Arial Black" panose="020B0A04020102020204" pitchFamily="34" charset="0"/>
              </a:rPr>
              <a:t>Point Bar </a:t>
            </a:r>
            <a:endParaRPr lang="en-US" sz="1200" dirty="0">
              <a:solidFill>
                <a:srgbClr val="FFFF00"/>
              </a:solidFill>
              <a:latin typeface="Arial Black" panose="020B0A04020102020204" pitchFamily="34" charset="0"/>
            </a:endParaRPr>
          </a:p>
        </p:txBody>
      </p:sp>
      <p:sp>
        <p:nvSpPr>
          <p:cNvPr id="14" name="TextBox 13">
            <a:extLst>
              <a:ext uri="{FF2B5EF4-FFF2-40B4-BE49-F238E27FC236}">
                <a16:creationId xmlns:a16="http://schemas.microsoft.com/office/drawing/2014/main" id="{A7B777A3-59C0-46D1-ACC0-C74ADF632AD3}"/>
              </a:ext>
            </a:extLst>
          </p:cNvPr>
          <p:cNvSpPr txBox="1"/>
          <p:nvPr/>
        </p:nvSpPr>
        <p:spPr>
          <a:xfrm>
            <a:off x="507714" y="2409875"/>
            <a:ext cx="4004250" cy="3385542"/>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Lesser evidence of point bar formation – sign of</a:t>
            </a:r>
          </a:p>
          <a:p>
            <a:r>
              <a:rPr lang="en-US" sz="2800" dirty="0">
                <a:latin typeface="Calibri" panose="020F0502020204030204" pitchFamily="34" charset="0"/>
                <a:cs typeface="Calibri" panose="020F0502020204030204" pitchFamily="34" charset="0"/>
              </a:rPr>
              <a:t>better habitat conditions. </a:t>
            </a:r>
          </a:p>
          <a:p>
            <a:r>
              <a:rPr lang="en-US" sz="2800" dirty="0">
                <a:latin typeface="Calibri" panose="020F0502020204030204" pitchFamily="34" charset="0"/>
                <a:cs typeface="Calibri" panose="020F0502020204030204" pitchFamily="34" charset="0"/>
              </a:rPr>
              <a:t> </a:t>
            </a:r>
          </a:p>
          <a:p>
            <a:r>
              <a:rPr lang="en-US" sz="2800" dirty="0">
                <a:latin typeface="Calibri" panose="020F0502020204030204" pitchFamily="34" charset="0"/>
                <a:cs typeface="Calibri" panose="020F0502020204030204" pitchFamily="34" charset="0"/>
              </a:rPr>
              <a:t>More evidence of point bars – sign of poorer habitat conditions.</a:t>
            </a:r>
          </a:p>
          <a:p>
            <a:endParaRPr lang="en-US" dirty="0"/>
          </a:p>
        </p:txBody>
      </p:sp>
    </p:spTree>
    <p:extLst>
      <p:ext uri="{BB962C8B-B14F-4D97-AF65-F5344CB8AC3E}">
        <p14:creationId xmlns:p14="http://schemas.microsoft.com/office/powerpoint/2010/main" val="2693049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ree, water, rock&#10;&#10;Description automatically generated">
            <a:extLst>
              <a:ext uri="{FF2B5EF4-FFF2-40B4-BE49-F238E27FC236}">
                <a16:creationId xmlns:a16="http://schemas.microsoft.com/office/drawing/2014/main" id="{5A97F234-1B29-41A4-BFB9-10681010011A}"/>
              </a:ext>
            </a:extLst>
          </p:cNvPr>
          <p:cNvPicPr>
            <a:picLocks noChangeAspect="1"/>
          </p:cNvPicPr>
          <p:nvPr/>
        </p:nvPicPr>
        <p:blipFill>
          <a:blip r:embed="rId3"/>
          <a:stretch>
            <a:fillRect/>
          </a:stretch>
        </p:blipFill>
        <p:spPr>
          <a:xfrm>
            <a:off x="5795335" y="2111563"/>
            <a:ext cx="2883972" cy="3837302"/>
          </a:xfrm>
          <a:prstGeom prst="rect">
            <a:avLst/>
          </a:prstGeom>
        </p:spPr>
      </p:pic>
      <p:sp>
        <p:nvSpPr>
          <p:cNvPr id="4" name="Title 3"/>
          <p:cNvSpPr>
            <a:spLocks noGrp="1"/>
          </p:cNvSpPr>
          <p:nvPr>
            <p:ph type="title"/>
          </p:nvPr>
        </p:nvSpPr>
        <p:spPr>
          <a:xfrm>
            <a:off x="461471" y="24949"/>
            <a:ext cx="8225327" cy="949937"/>
          </a:xfrm>
        </p:spPr>
        <p:txBody>
          <a:bodyPr/>
          <a:lstStyle/>
          <a:p>
            <a:pPr algn="l"/>
            <a:r>
              <a:rPr lang="en-US" sz="3600" dirty="0"/>
              <a:t>Channel Flow Status</a:t>
            </a:r>
          </a:p>
        </p:txBody>
      </p:sp>
      <p:sp>
        <p:nvSpPr>
          <p:cNvPr id="6" name="TextBox 5">
            <a:extLst>
              <a:ext uri="{FF2B5EF4-FFF2-40B4-BE49-F238E27FC236}">
                <a16:creationId xmlns:a16="http://schemas.microsoft.com/office/drawing/2014/main" id="{9990B82B-928E-4341-B718-DBEF4DCCB167}"/>
              </a:ext>
            </a:extLst>
          </p:cNvPr>
          <p:cNvSpPr txBox="1"/>
          <p:nvPr/>
        </p:nvSpPr>
        <p:spPr>
          <a:xfrm>
            <a:off x="7646897" y="323914"/>
            <a:ext cx="832420"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P5</a:t>
            </a:r>
            <a:endParaRPr lang="en-US" dirty="0">
              <a:solidFill>
                <a:schemeClr val="accent2">
                  <a:lumMod val="60000"/>
                  <a:lumOff val="40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E7216E0C-C9A7-4839-937B-756EEF5951F3}"/>
              </a:ext>
            </a:extLst>
          </p:cNvPr>
          <p:cNvSpPr txBox="1"/>
          <p:nvPr/>
        </p:nvSpPr>
        <p:spPr>
          <a:xfrm>
            <a:off x="1448291" y="5774176"/>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Optimal</a:t>
            </a:r>
          </a:p>
        </p:txBody>
      </p:sp>
      <p:sp>
        <p:nvSpPr>
          <p:cNvPr id="8" name="TextBox 7">
            <a:extLst>
              <a:ext uri="{FF2B5EF4-FFF2-40B4-BE49-F238E27FC236}">
                <a16:creationId xmlns:a16="http://schemas.microsoft.com/office/drawing/2014/main" id="{E7216E0C-C9A7-4839-937B-756EEF5951F3}"/>
              </a:ext>
            </a:extLst>
          </p:cNvPr>
          <p:cNvSpPr txBox="1"/>
          <p:nvPr/>
        </p:nvSpPr>
        <p:spPr>
          <a:xfrm>
            <a:off x="6411535" y="5859422"/>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Poor</a:t>
            </a:r>
          </a:p>
        </p:txBody>
      </p:sp>
      <p:sp>
        <p:nvSpPr>
          <p:cNvPr id="9" name="Content Placeholder 4"/>
          <p:cNvSpPr>
            <a:spLocks noGrp="1"/>
          </p:cNvSpPr>
          <p:nvPr>
            <p:ph idx="1"/>
          </p:nvPr>
        </p:nvSpPr>
        <p:spPr>
          <a:xfrm>
            <a:off x="461471" y="1016647"/>
            <a:ext cx="8582026" cy="966042"/>
          </a:xfrm>
        </p:spPr>
        <p:txBody>
          <a:bodyPr>
            <a:normAutofit/>
          </a:bodyPr>
          <a:lstStyle/>
          <a:p>
            <a:pPr marL="0" indent="0">
              <a:buNone/>
            </a:pPr>
            <a:r>
              <a:rPr lang="en-US" sz="2800" b="1" dirty="0">
                <a:latin typeface="Calibri" panose="020F0502020204030204" pitchFamily="34" charset="0"/>
                <a:cs typeface="Calibri" panose="020F0502020204030204" pitchFamily="34" charset="0"/>
              </a:rPr>
              <a:t>How much of the stream bottom is covered by water?</a:t>
            </a:r>
          </a:p>
          <a:p>
            <a:pPr marL="514350" lvl="1">
              <a:spcBef>
                <a:spcPts val="0"/>
              </a:spcBef>
            </a:pPr>
            <a:r>
              <a:rPr lang="en-US" sz="2400" dirty="0"/>
              <a:t>When streambed exposed, not dependable habitat for animals</a:t>
            </a: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15" name="Picture 14" descr="A tree in the middle of a body of water&#10;&#10;Description automatically generated">
            <a:extLst>
              <a:ext uri="{FF2B5EF4-FFF2-40B4-BE49-F238E27FC236}">
                <a16:creationId xmlns:a16="http://schemas.microsoft.com/office/drawing/2014/main" id="{5997C881-8E32-430B-B3FB-38676E58583B}"/>
              </a:ext>
            </a:extLst>
          </p:cNvPr>
          <p:cNvPicPr>
            <a:picLocks noChangeAspect="1"/>
          </p:cNvPicPr>
          <p:nvPr/>
        </p:nvPicPr>
        <p:blipFill>
          <a:blip r:embed="rId4"/>
          <a:stretch>
            <a:fillRect/>
          </a:stretch>
        </p:blipFill>
        <p:spPr>
          <a:xfrm>
            <a:off x="372217" y="2111563"/>
            <a:ext cx="4910766" cy="3662613"/>
          </a:xfrm>
          <a:prstGeom prst="rect">
            <a:avLst/>
          </a:prstGeom>
        </p:spPr>
      </p:pic>
    </p:spTree>
    <p:extLst>
      <p:ext uri="{BB962C8B-B14F-4D97-AF65-F5344CB8AC3E}">
        <p14:creationId xmlns:p14="http://schemas.microsoft.com/office/powerpoint/2010/main" val="3650351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9336" y="0"/>
            <a:ext cx="4513717" cy="930442"/>
          </a:xfrm>
        </p:spPr>
        <p:txBody>
          <a:bodyPr/>
          <a:lstStyle/>
          <a:p>
            <a:pPr algn="l"/>
            <a:r>
              <a:rPr lang="en-US" sz="3600" dirty="0"/>
              <a:t>Channel Alteration</a:t>
            </a:r>
          </a:p>
        </p:txBody>
      </p:sp>
      <p:sp>
        <p:nvSpPr>
          <p:cNvPr id="6" name="TextBox 5">
            <a:extLst>
              <a:ext uri="{FF2B5EF4-FFF2-40B4-BE49-F238E27FC236}">
                <a16:creationId xmlns:a16="http://schemas.microsoft.com/office/drawing/2014/main" id="{9E9B2E81-C0CD-4C98-A908-4295A551B5F7}"/>
              </a:ext>
            </a:extLst>
          </p:cNvPr>
          <p:cNvSpPr txBox="1"/>
          <p:nvPr/>
        </p:nvSpPr>
        <p:spPr>
          <a:xfrm>
            <a:off x="7706181" y="252839"/>
            <a:ext cx="832420"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P6</a:t>
            </a:r>
            <a:endParaRPr lang="en-US" dirty="0">
              <a:solidFill>
                <a:schemeClr val="accent2">
                  <a:lumMod val="60000"/>
                  <a:lumOff val="40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E7216E0C-C9A7-4839-937B-756EEF5951F3}"/>
              </a:ext>
            </a:extLst>
          </p:cNvPr>
          <p:cNvSpPr txBox="1"/>
          <p:nvPr/>
        </p:nvSpPr>
        <p:spPr>
          <a:xfrm>
            <a:off x="1706690" y="5769277"/>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Optimal</a:t>
            </a:r>
          </a:p>
        </p:txBody>
      </p:sp>
      <p:sp>
        <p:nvSpPr>
          <p:cNvPr id="8" name="TextBox 7">
            <a:extLst>
              <a:ext uri="{FF2B5EF4-FFF2-40B4-BE49-F238E27FC236}">
                <a16:creationId xmlns:a16="http://schemas.microsoft.com/office/drawing/2014/main" id="{E7216E0C-C9A7-4839-937B-756EEF5951F3}"/>
              </a:ext>
            </a:extLst>
          </p:cNvPr>
          <p:cNvSpPr txBox="1"/>
          <p:nvPr/>
        </p:nvSpPr>
        <p:spPr>
          <a:xfrm>
            <a:off x="6115245" y="5769276"/>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Poor</a:t>
            </a:r>
          </a:p>
        </p:txBody>
      </p:sp>
      <p:sp>
        <p:nvSpPr>
          <p:cNvPr id="9" name="Content Placeholder 4"/>
          <p:cNvSpPr>
            <a:spLocks noGrp="1"/>
          </p:cNvSpPr>
          <p:nvPr>
            <p:ph idx="1"/>
          </p:nvPr>
        </p:nvSpPr>
        <p:spPr>
          <a:xfrm>
            <a:off x="561974" y="943511"/>
            <a:ext cx="8334375" cy="1238216"/>
          </a:xfrm>
        </p:spPr>
        <p:txBody>
          <a:bodyPr>
            <a:normAutofit lnSpcReduction="10000"/>
          </a:bodyPr>
          <a:lstStyle/>
          <a:p>
            <a:pPr marL="0" indent="0">
              <a:buNone/>
            </a:pPr>
            <a:r>
              <a:rPr lang="en-US" sz="2800" b="1" dirty="0">
                <a:latin typeface="Calibri" panose="020F0502020204030204" pitchFamily="34" charset="0"/>
                <a:cs typeface="Calibri" panose="020F0502020204030204" pitchFamily="34" charset="0"/>
              </a:rPr>
              <a:t>How much of the stream has been channelized or been changed in shape?</a:t>
            </a:r>
          </a:p>
          <a:p>
            <a:pPr marL="514350" lvl="1">
              <a:spcBef>
                <a:spcPts val="0"/>
              </a:spcBef>
            </a:pPr>
            <a:r>
              <a:rPr lang="en-US" sz="2400" dirty="0"/>
              <a:t>Man-made channelization often involves straightening</a:t>
            </a:r>
          </a:p>
        </p:txBody>
      </p:sp>
      <p:pic>
        <p:nvPicPr>
          <p:cNvPr id="12" name="Picture 11">
            <a:extLst>
              <a:ext uri="{FF2B5EF4-FFF2-40B4-BE49-F238E27FC236}">
                <a16:creationId xmlns:a16="http://schemas.microsoft.com/office/drawing/2014/main" id="{8B3F6590-A52B-497D-BFB6-B65D94DD1E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tretch>
            <a:fillRect/>
          </a:stretch>
        </p:blipFill>
        <p:spPr>
          <a:xfrm>
            <a:off x="289471" y="2394487"/>
            <a:ext cx="4633976" cy="3454418"/>
          </a:xfrm>
          <a:prstGeom prst="rect">
            <a:avLst/>
          </a:prstGeom>
        </p:spPr>
      </p:pic>
      <p:pic>
        <p:nvPicPr>
          <p:cNvPr id="14" name="Picture 13" descr="A tree in a grassy field&#10;&#10;Description automatically generated">
            <a:extLst>
              <a:ext uri="{FF2B5EF4-FFF2-40B4-BE49-F238E27FC236}">
                <a16:creationId xmlns:a16="http://schemas.microsoft.com/office/drawing/2014/main" id="{1C29DC08-5382-4A5E-B9BB-0A7493AD84ED}"/>
              </a:ext>
            </a:extLst>
          </p:cNvPr>
          <p:cNvPicPr>
            <a:picLocks noChangeAspect="1"/>
          </p:cNvPicPr>
          <p:nvPr/>
        </p:nvPicPr>
        <p:blipFill rotWithShape="1">
          <a:blip r:embed="rId5"/>
          <a:srcRect r="17561"/>
          <a:stretch/>
        </p:blipFill>
        <p:spPr>
          <a:xfrm>
            <a:off x="5111603" y="2394488"/>
            <a:ext cx="3797023" cy="3454417"/>
          </a:xfrm>
          <a:prstGeom prst="rect">
            <a:avLst/>
          </a:prstGeom>
        </p:spPr>
      </p:pic>
      <p:cxnSp>
        <p:nvCxnSpPr>
          <p:cNvPr id="16" name="Straight Arrow Connector 15">
            <a:extLst>
              <a:ext uri="{FF2B5EF4-FFF2-40B4-BE49-F238E27FC236}">
                <a16:creationId xmlns:a16="http://schemas.microsoft.com/office/drawing/2014/main" id="{87DE628A-8572-40A6-B24B-A497303736F1}"/>
              </a:ext>
            </a:extLst>
          </p:cNvPr>
          <p:cNvCxnSpPr/>
          <p:nvPr/>
        </p:nvCxnSpPr>
        <p:spPr>
          <a:xfrm flipH="1">
            <a:off x="5825872" y="4121696"/>
            <a:ext cx="286170" cy="1507958"/>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A822A881-B1A8-4AF5-98DC-6EE70CDC922B}"/>
              </a:ext>
            </a:extLst>
          </p:cNvPr>
          <p:cNvSpPr txBox="1"/>
          <p:nvPr/>
        </p:nvSpPr>
        <p:spPr>
          <a:xfrm>
            <a:off x="6620475" y="3866146"/>
            <a:ext cx="2234054" cy="830997"/>
          </a:xfrm>
          <a:prstGeom prst="rect">
            <a:avLst/>
          </a:prstGeom>
          <a:noFill/>
        </p:spPr>
        <p:txBody>
          <a:bodyPr wrap="square" rtlCol="0">
            <a:spAutoFit/>
          </a:bodyPr>
          <a:lstStyle/>
          <a:p>
            <a:r>
              <a:rPr lang="en-US" sz="2400" b="1" dirty="0">
                <a:solidFill>
                  <a:srgbClr val="FFFF00"/>
                </a:solidFill>
                <a:latin typeface="Calibri" panose="020F0502020204030204" pitchFamily="34" charset="0"/>
                <a:cs typeface="Calibri" panose="020F0502020204030204" pitchFamily="34" charset="0"/>
              </a:rPr>
              <a:t>Straightened Channel</a:t>
            </a:r>
          </a:p>
        </p:txBody>
      </p:sp>
      <p:sp>
        <p:nvSpPr>
          <p:cNvPr id="18" name="Freeform: Shape 17">
            <a:extLst>
              <a:ext uri="{FF2B5EF4-FFF2-40B4-BE49-F238E27FC236}">
                <a16:creationId xmlns:a16="http://schemas.microsoft.com/office/drawing/2014/main" id="{D2F12FBB-BDCC-4023-B3E0-26989AF2139C}"/>
              </a:ext>
            </a:extLst>
          </p:cNvPr>
          <p:cNvSpPr/>
          <p:nvPr/>
        </p:nvSpPr>
        <p:spPr>
          <a:xfrm>
            <a:off x="1732547" y="3698137"/>
            <a:ext cx="1187116" cy="2149643"/>
          </a:xfrm>
          <a:custGeom>
            <a:avLst/>
            <a:gdLst>
              <a:gd name="connsiteX0" fmla="*/ 770021 w 1187116"/>
              <a:gd name="connsiteY0" fmla="*/ 0 h 2149643"/>
              <a:gd name="connsiteX1" fmla="*/ 850232 w 1187116"/>
              <a:gd name="connsiteY1" fmla="*/ 32085 h 2149643"/>
              <a:gd name="connsiteX2" fmla="*/ 914400 w 1187116"/>
              <a:gd name="connsiteY2" fmla="*/ 80211 h 2149643"/>
              <a:gd name="connsiteX3" fmla="*/ 1026695 w 1187116"/>
              <a:gd name="connsiteY3" fmla="*/ 192506 h 2149643"/>
              <a:gd name="connsiteX4" fmla="*/ 1074821 w 1187116"/>
              <a:gd name="connsiteY4" fmla="*/ 240632 h 2149643"/>
              <a:gd name="connsiteX5" fmla="*/ 1171074 w 1187116"/>
              <a:gd name="connsiteY5" fmla="*/ 368969 h 2149643"/>
              <a:gd name="connsiteX6" fmla="*/ 1187116 w 1187116"/>
              <a:gd name="connsiteY6" fmla="*/ 417095 h 2149643"/>
              <a:gd name="connsiteX7" fmla="*/ 1171074 w 1187116"/>
              <a:gd name="connsiteY7" fmla="*/ 545432 h 2149643"/>
              <a:gd name="connsiteX8" fmla="*/ 1122948 w 1187116"/>
              <a:gd name="connsiteY8" fmla="*/ 593558 h 2149643"/>
              <a:gd name="connsiteX9" fmla="*/ 1090864 w 1187116"/>
              <a:gd name="connsiteY9" fmla="*/ 641685 h 2149643"/>
              <a:gd name="connsiteX10" fmla="*/ 994611 w 1187116"/>
              <a:gd name="connsiteY10" fmla="*/ 705853 h 2149643"/>
              <a:gd name="connsiteX11" fmla="*/ 898358 w 1187116"/>
              <a:gd name="connsiteY11" fmla="*/ 753979 h 2149643"/>
              <a:gd name="connsiteX12" fmla="*/ 802106 w 1187116"/>
              <a:gd name="connsiteY12" fmla="*/ 818148 h 2149643"/>
              <a:gd name="connsiteX13" fmla="*/ 753979 w 1187116"/>
              <a:gd name="connsiteY13" fmla="*/ 850232 h 2149643"/>
              <a:gd name="connsiteX14" fmla="*/ 657727 w 1187116"/>
              <a:gd name="connsiteY14" fmla="*/ 930443 h 2149643"/>
              <a:gd name="connsiteX15" fmla="*/ 609600 w 1187116"/>
              <a:gd name="connsiteY15" fmla="*/ 946485 h 2149643"/>
              <a:gd name="connsiteX16" fmla="*/ 561474 w 1187116"/>
              <a:gd name="connsiteY16" fmla="*/ 978569 h 2149643"/>
              <a:gd name="connsiteX17" fmla="*/ 497306 w 1187116"/>
              <a:gd name="connsiteY17" fmla="*/ 1010653 h 2149643"/>
              <a:gd name="connsiteX18" fmla="*/ 465221 w 1187116"/>
              <a:gd name="connsiteY18" fmla="*/ 1042737 h 2149643"/>
              <a:gd name="connsiteX19" fmla="*/ 368969 w 1187116"/>
              <a:gd name="connsiteY19" fmla="*/ 1090864 h 2149643"/>
              <a:gd name="connsiteX20" fmla="*/ 320842 w 1187116"/>
              <a:gd name="connsiteY20" fmla="*/ 1138990 h 2149643"/>
              <a:gd name="connsiteX21" fmla="*/ 144379 w 1187116"/>
              <a:gd name="connsiteY21" fmla="*/ 1283369 h 2149643"/>
              <a:gd name="connsiteX22" fmla="*/ 48127 w 1187116"/>
              <a:gd name="connsiteY22" fmla="*/ 1411706 h 2149643"/>
              <a:gd name="connsiteX23" fmla="*/ 16042 w 1187116"/>
              <a:gd name="connsiteY23" fmla="*/ 1524000 h 2149643"/>
              <a:gd name="connsiteX24" fmla="*/ 0 w 1187116"/>
              <a:gd name="connsiteY24" fmla="*/ 1588169 h 2149643"/>
              <a:gd name="connsiteX25" fmla="*/ 16042 w 1187116"/>
              <a:gd name="connsiteY25" fmla="*/ 2149643 h 214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7116" h="2149643">
                <a:moveTo>
                  <a:pt x="770021" y="0"/>
                </a:moveTo>
                <a:cubicBezTo>
                  <a:pt x="796758" y="10695"/>
                  <a:pt x="825059" y="18100"/>
                  <a:pt x="850232" y="32085"/>
                </a:cubicBezTo>
                <a:cubicBezTo>
                  <a:pt x="873604" y="45070"/>
                  <a:pt x="894417" y="62448"/>
                  <a:pt x="914400" y="80211"/>
                </a:cubicBezTo>
                <a:cubicBezTo>
                  <a:pt x="914445" y="80251"/>
                  <a:pt x="1004219" y="170030"/>
                  <a:pt x="1026695" y="192506"/>
                </a:cubicBezTo>
                <a:lnTo>
                  <a:pt x="1074821" y="240632"/>
                </a:lnTo>
                <a:cubicBezTo>
                  <a:pt x="1112829" y="278639"/>
                  <a:pt x="1152932" y="314544"/>
                  <a:pt x="1171074" y="368969"/>
                </a:cubicBezTo>
                <a:lnTo>
                  <a:pt x="1187116" y="417095"/>
                </a:lnTo>
                <a:cubicBezTo>
                  <a:pt x="1181769" y="459874"/>
                  <a:pt x="1185807" y="504916"/>
                  <a:pt x="1171074" y="545432"/>
                </a:cubicBezTo>
                <a:cubicBezTo>
                  <a:pt x="1163321" y="566753"/>
                  <a:pt x="1137472" y="576129"/>
                  <a:pt x="1122948" y="593558"/>
                </a:cubicBezTo>
                <a:cubicBezTo>
                  <a:pt x="1110605" y="608370"/>
                  <a:pt x="1105374" y="628989"/>
                  <a:pt x="1090864" y="641685"/>
                </a:cubicBezTo>
                <a:cubicBezTo>
                  <a:pt x="1061844" y="667077"/>
                  <a:pt x="1026695" y="684464"/>
                  <a:pt x="994611" y="705853"/>
                </a:cubicBezTo>
                <a:cubicBezTo>
                  <a:pt x="932414" y="747317"/>
                  <a:pt x="964776" y="731840"/>
                  <a:pt x="898358" y="753979"/>
                </a:cubicBezTo>
                <a:lnTo>
                  <a:pt x="802106" y="818148"/>
                </a:lnTo>
                <a:cubicBezTo>
                  <a:pt x="786064" y="828843"/>
                  <a:pt x="767612" y="836599"/>
                  <a:pt x="753979" y="850232"/>
                </a:cubicBezTo>
                <a:cubicBezTo>
                  <a:pt x="718503" y="885708"/>
                  <a:pt x="702393" y="908110"/>
                  <a:pt x="657727" y="930443"/>
                </a:cubicBezTo>
                <a:cubicBezTo>
                  <a:pt x="642602" y="938005"/>
                  <a:pt x="625642" y="941138"/>
                  <a:pt x="609600" y="946485"/>
                </a:cubicBezTo>
                <a:cubicBezTo>
                  <a:pt x="593558" y="957180"/>
                  <a:pt x="578214" y="969003"/>
                  <a:pt x="561474" y="978569"/>
                </a:cubicBezTo>
                <a:cubicBezTo>
                  <a:pt x="540711" y="990434"/>
                  <a:pt x="517204" y="997388"/>
                  <a:pt x="497306" y="1010653"/>
                </a:cubicBezTo>
                <a:cubicBezTo>
                  <a:pt x="484721" y="1019043"/>
                  <a:pt x="477032" y="1033289"/>
                  <a:pt x="465221" y="1042737"/>
                </a:cubicBezTo>
                <a:cubicBezTo>
                  <a:pt x="420795" y="1078277"/>
                  <a:pt x="419800" y="1073919"/>
                  <a:pt x="368969" y="1090864"/>
                </a:cubicBezTo>
                <a:cubicBezTo>
                  <a:pt x="352927" y="1106906"/>
                  <a:pt x="338750" y="1125062"/>
                  <a:pt x="320842" y="1138990"/>
                </a:cubicBezTo>
                <a:cubicBezTo>
                  <a:pt x="249361" y="1194586"/>
                  <a:pt x="196715" y="1204865"/>
                  <a:pt x="144379" y="1283369"/>
                </a:cubicBezTo>
                <a:cubicBezTo>
                  <a:pt x="71821" y="1392206"/>
                  <a:pt x="107477" y="1352354"/>
                  <a:pt x="48127" y="1411706"/>
                </a:cubicBezTo>
                <a:cubicBezTo>
                  <a:pt x="-2026" y="1612320"/>
                  <a:pt x="62074" y="1362890"/>
                  <a:pt x="16042" y="1524000"/>
                </a:cubicBezTo>
                <a:cubicBezTo>
                  <a:pt x="9985" y="1545200"/>
                  <a:pt x="5347" y="1566779"/>
                  <a:pt x="0" y="1588169"/>
                </a:cubicBezTo>
                <a:cubicBezTo>
                  <a:pt x="18179" y="2042652"/>
                  <a:pt x="16042" y="1855430"/>
                  <a:pt x="16042" y="2149643"/>
                </a:cubicBezTo>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221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2" y="2424"/>
            <a:ext cx="6645182" cy="923282"/>
          </a:xfrm>
        </p:spPr>
        <p:txBody>
          <a:bodyPr/>
          <a:lstStyle/>
          <a:p>
            <a:pPr algn="l"/>
            <a:r>
              <a:rPr lang="en-US" sz="3600" dirty="0"/>
              <a:t>Riffle Frequency  </a:t>
            </a:r>
            <a:r>
              <a:rPr lang="en-US" sz="3600" b="0" dirty="0"/>
              <a:t>(High gradient)</a:t>
            </a:r>
          </a:p>
        </p:txBody>
      </p:sp>
      <p:sp>
        <p:nvSpPr>
          <p:cNvPr id="6" name="TextBox 5">
            <a:extLst>
              <a:ext uri="{FF2B5EF4-FFF2-40B4-BE49-F238E27FC236}">
                <a16:creationId xmlns:a16="http://schemas.microsoft.com/office/drawing/2014/main" id="{99884755-A20C-4DD0-94B6-EFC574C47830}"/>
              </a:ext>
            </a:extLst>
          </p:cNvPr>
          <p:cNvSpPr txBox="1"/>
          <p:nvPr/>
        </p:nvSpPr>
        <p:spPr>
          <a:xfrm>
            <a:off x="7850108" y="261362"/>
            <a:ext cx="832420"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P7</a:t>
            </a:r>
            <a:endParaRPr lang="en-US" dirty="0">
              <a:solidFill>
                <a:schemeClr val="accent2">
                  <a:lumMod val="60000"/>
                  <a:lumOff val="40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E7216E0C-C9A7-4839-937B-756EEF5951F3}"/>
              </a:ext>
            </a:extLst>
          </p:cNvPr>
          <p:cNvSpPr txBox="1"/>
          <p:nvPr/>
        </p:nvSpPr>
        <p:spPr>
          <a:xfrm>
            <a:off x="1101868" y="5655150"/>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Optimal</a:t>
            </a:r>
          </a:p>
        </p:txBody>
      </p:sp>
      <p:sp>
        <p:nvSpPr>
          <p:cNvPr id="8" name="TextBox 7">
            <a:extLst>
              <a:ext uri="{FF2B5EF4-FFF2-40B4-BE49-F238E27FC236}">
                <a16:creationId xmlns:a16="http://schemas.microsoft.com/office/drawing/2014/main" id="{E7216E0C-C9A7-4839-937B-756EEF5951F3}"/>
              </a:ext>
            </a:extLst>
          </p:cNvPr>
          <p:cNvSpPr txBox="1"/>
          <p:nvPr/>
        </p:nvSpPr>
        <p:spPr>
          <a:xfrm>
            <a:off x="5289264" y="5646514"/>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Poor</a:t>
            </a:r>
          </a:p>
        </p:txBody>
      </p:sp>
      <p:sp>
        <p:nvSpPr>
          <p:cNvPr id="9" name="Content Placeholder 4"/>
          <p:cNvSpPr>
            <a:spLocks noGrp="1"/>
          </p:cNvSpPr>
          <p:nvPr>
            <p:ph idx="1"/>
          </p:nvPr>
        </p:nvSpPr>
        <p:spPr>
          <a:xfrm>
            <a:off x="461472" y="937140"/>
            <a:ext cx="8428956" cy="923282"/>
          </a:xfrm>
        </p:spPr>
        <p:txBody>
          <a:bodyPr>
            <a:normAutofit/>
          </a:bodyPr>
          <a:lstStyle/>
          <a:p>
            <a:pPr marL="0" indent="0">
              <a:buNone/>
            </a:pPr>
            <a:r>
              <a:rPr lang="en-US" sz="3000" b="1" dirty="0">
                <a:latin typeface="Calibri" panose="020F0502020204030204" pitchFamily="34" charset="0"/>
                <a:cs typeface="Calibri" panose="020F0502020204030204" pitchFamily="34" charset="0"/>
              </a:rPr>
              <a:t>How many riffles are in the stream?</a:t>
            </a:r>
          </a:p>
          <a:p>
            <a:pPr marL="514350" lvl="1">
              <a:spcBef>
                <a:spcPts val="0"/>
              </a:spcBef>
            </a:pPr>
            <a:r>
              <a:rPr lang="en-US" sz="2400" dirty="0"/>
              <a:t>A measure of the heterogeneity of the stream and its habitat</a:t>
            </a:r>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C8AE55B-8699-49E8-86F0-7E9A3E1C1754}"/>
              </a:ext>
            </a:extLst>
          </p:cNvPr>
          <p:cNvPicPr>
            <a:picLocks noChangeAspect="1"/>
          </p:cNvPicPr>
          <p:nvPr/>
        </p:nvPicPr>
        <p:blipFill>
          <a:blip r:embed="rId3"/>
          <a:stretch>
            <a:fillRect/>
          </a:stretch>
        </p:blipFill>
        <p:spPr>
          <a:xfrm>
            <a:off x="593558" y="2085382"/>
            <a:ext cx="2668192" cy="3557589"/>
          </a:xfrm>
          <a:prstGeom prst="rect">
            <a:avLst/>
          </a:prstGeom>
        </p:spPr>
      </p:pic>
      <p:sp>
        <p:nvSpPr>
          <p:cNvPr id="11" name="TextBox 10">
            <a:extLst>
              <a:ext uri="{FF2B5EF4-FFF2-40B4-BE49-F238E27FC236}">
                <a16:creationId xmlns:a16="http://schemas.microsoft.com/office/drawing/2014/main" id="{BF9BE7E5-5964-4C29-B987-58D13A8BEF54}"/>
              </a:ext>
            </a:extLst>
          </p:cNvPr>
          <p:cNvSpPr txBox="1"/>
          <p:nvPr/>
        </p:nvSpPr>
        <p:spPr>
          <a:xfrm>
            <a:off x="593558" y="4650421"/>
            <a:ext cx="1823020" cy="584775"/>
          </a:xfrm>
          <a:prstGeom prst="rect">
            <a:avLst/>
          </a:prstGeom>
          <a:noFill/>
          <a:ln>
            <a:noFill/>
          </a:ln>
        </p:spPr>
        <p:txBody>
          <a:bodyPr wrap="square" rtlCol="0">
            <a:spAutoFit/>
          </a:bodyPr>
          <a:lstStyle/>
          <a:p>
            <a:pPr algn="ctr"/>
            <a:r>
              <a:rPr lang="en-US" sz="3200" dirty="0">
                <a:solidFill>
                  <a:srgbClr val="FFFF00"/>
                </a:solidFill>
                <a:latin typeface="Calibri" panose="020F0502020204030204" pitchFamily="34" charset="0"/>
                <a:cs typeface="Calibri" panose="020F0502020204030204" pitchFamily="34" charset="0"/>
              </a:rPr>
              <a:t>Riffles</a:t>
            </a:r>
          </a:p>
        </p:txBody>
      </p:sp>
      <p:pic>
        <p:nvPicPr>
          <p:cNvPr id="5" name="Picture 4">
            <a:extLst>
              <a:ext uri="{FF2B5EF4-FFF2-40B4-BE49-F238E27FC236}">
                <a16:creationId xmlns:a16="http://schemas.microsoft.com/office/drawing/2014/main" id="{E02C37C5-610C-4CA6-9C9A-EA8DBE57F5F6}"/>
              </a:ext>
            </a:extLst>
          </p:cNvPr>
          <p:cNvPicPr>
            <a:picLocks noChangeAspect="1"/>
          </p:cNvPicPr>
          <p:nvPr/>
        </p:nvPicPr>
        <p:blipFill>
          <a:blip r:embed="rId4"/>
          <a:stretch>
            <a:fillRect/>
          </a:stretch>
        </p:blipFill>
        <p:spPr>
          <a:xfrm flipH="1">
            <a:off x="3827978" y="2085382"/>
            <a:ext cx="4722464" cy="3557589"/>
          </a:xfrm>
          <a:prstGeom prst="rect">
            <a:avLst/>
          </a:prstGeom>
        </p:spPr>
      </p:pic>
    </p:spTree>
    <p:extLst>
      <p:ext uri="{BB962C8B-B14F-4D97-AF65-F5344CB8AC3E}">
        <p14:creationId xmlns:p14="http://schemas.microsoft.com/office/powerpoint/2010/main" val="2052690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3274" y="-4475"/>
            <a:ext cx="8225327" cy="918875"/>
          </a:xfrm>
        </p:spPr>
        <p:txBody>
          <a:bodyPr/>
          <a:lstStyle/>
          <a:p>
            <a:pPr algn="l"/>
            <a:r>
              <a:rPr lang="en-US" sz="3600" dirty="0"/>
              <a:t>Channel Sinuosity </a:t>
            </a:r>
            <a:r>
              <a:rPr lang="en-US" sz="3600" b="0" dirty="0"/>
              <a:t>(Low gradient)</a:t>
            </a:r>
          </a:p>
        </p:txBody>
      </p:sp>
      <p:sp>
        <p:nvSpPr>
          <p:cNvPr id="6" name="TextBox 5">
            <a:extLst>
              <a:ext uri="{FF2B5EF4-FFF2-40B4-BE49-F238E27FC236}">
                <a16:creationId xmlns:a16="http://schemas.microsoft.com/office/drawing/2014/main" id="{99884755-A20C-4DD0-94B6-EFC574C47830}"/>
              </a:ext>
            </a:extLst>
          </p:cNvPr>
          <p:cNvSpPr txBox="1"/>
          <p:nvPr/>
        </p:nvSpPr>
        <p:spPr>
          <a:xfrm>
            <a:off x="7706181" y="261871"/>
            <a:ext cx="832420"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P7</a:t>
            </a:r>
            <a:endParaRPr lang="en-US" dirty="0">
              <a:solidFill>
                <a:schemeClr val="accent2">
                  <a:lumMod val="60000"/>
                  <a:lumOff val="40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E7216E0C-C9A7-4839-937B-756EEF5951F3}"/>
              </a:ext>
            </a:extLst>
          </p:cNvPr>
          <p:cNvSpPr txBox="1"/>
          <p:nvPr/>
        </p:nvSpPr>
        <p:spPr>
          <a:xfrm>
            <a:off x="1598392" y="5295570"/>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Optimal</a:t>
            </a:r>
          </a:p>
        </p:txBody>
      </p:sp>
      <p:sp>
        <p:nvSpPr>
          <p:cNvPr id="8" name="TextBox 7">
            <a:extLst>
              <a:ext uri="{FF2B5EF4-FFF2-40B4-BE49-F238E27FC236}">
                <a16:creationId xmlns:a16="http://schemas.microsoft.com/office/drawing/2014/main" id="{E7216E0C-C9A7-4839-937B-756EEF5951F3}"/>
              </a:ext>
            </a:extLst>
          </p:cNvPr>
          <p:cNvSpPr txBox="1"/>
          <p:nvPr/>
        </p:nvSpPr>
        <p:spPr>
          <a:xfrm>
            <a:off x="5956055" y="5422477"/>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Poor</a:t>
            </a:r>
          </a:p>
        </p:txBody>
      </p:sp>
      <p:sp>
        <p:nvSpPr>
          <p:cNvPr id="9" name="Content Placeholder 4"/>
          <p:cNvSpPr>
            <a:spLocks noGrp="1"/>
          </p:cNvSpPr>
          <p:nvPr>
            <p:ph idx="1"/>
          </p:nvPr>
        </p:nvSpPr>
        <p:spPr>
          <a:xfrm>
            <a:off x="561974" y="976986"/>
            <a:ext cx="8334375" cy="2134620"/>
          </a:xfrm>
        </p:spPr>
        <p:txBody>
          <a:bodyPr>
            <a:normAutofit/>
          </a:bodyPr>
          <a:lstStyle/>
          <a:p>
            <a:pPr marL="0" indent="0">
              <a:buNone/>
            </a:pPr>
            <a:r>
              <a:rPr lang="en-US" sz="2800" dirty="0">
                <a:latin typeface="Calibri" panose="020F0502020204030204" pitchFamily="34" charset="0"/>
                <a:cs typeface="Calibri" panose="020F0502020204030204" pitchFamily="34" charset="0"/>
              </a:rPr>
              <a:t>How much do the stream curves increases its length?</a:t>
            </a:r>
          </a:p>
          <a:p>
            <a:pPr marL="0" indent="0">
              <a:buNone/>
            </a:pPr>
            <a:endParaRPr lang="en-US" sz="1200" dirty="0">
              <a:latin typeface="Calibri" panose="020F0502020204030204" pitchFamily="34" charset="0"/>
              <a:cs typeface="Calibri" panose="020F0502020204030204" pitchFamily="34" charset="0"/>
            </a:endParaRPr>
          </a:p>
          <a:p>
            <a:pPr marL="514350" lvl="1">
              <a:spcBef>
                <a:spcPts val="0"/>
              </a:spcBef>
            </a:pPr>
            <a:r>
              <a:rPr lang="en-US" sz="2400" dirty="0"/>
              <a:t>Length	      , Velocity       , Erosion      , Animal Habitat</a:t>
            </a:r>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
        <p:nvSpPr>
          <p:cNvPr id="10" name="Arrow: Up 5">
            <a:extLst>
              <a:ext uri="{FF2B5EF4-FFF2-40B4-BE49-F238E27FC236}">
                <a16:creationId xmlns:a16="http://schemas.microsoft.com/office/drawing/2014/main" id="{6648E8AC-8846-4EFB-A87D-69F5FBB84E20}"/>
              </a:ext>
            </a:extLst>
          </p:cNvPr>
          <p:cNvSpPr/>
          <p:nvPr/>
        </p:nvSpPr>
        <p:spPr>
          <a:xfrm>
            <a:off x="2049581" y="1618769"/>
            <a:ext cx="340535" cy="34764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Up 5">
            <a:extLst>
              <a:ext uri="{FF2B5EF4-FFF2-40B4-BE49-F238E27FC236}">
                <a16:creationId xmlns:a16="http://schemas.microsoft.com/office/drawing/2014/main" id="{6648E8AC-8846-4EFB-A87D-69F5FBB84E20}"/>
              </a:ext>
            </a:extLst>
          </p:cNvPr>
          <p:cNvSpPr/>
          <p:nvPr/>
        </p:nvSpPr>
        <p:spPr>
          <a:xfrm>
            <a:off x="7557925" y="1596791"/>
            <a:ext cx="340535" cy="34764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Up 5">
            <a:extLst>
              <a:ext uri="{FF2B5EF4-FFF2-40B4-BE49-F238E27FC236}">
                <a16:creationId xmlns:a16="http://schemas.microsoft.com/office/drawing/2014/main" id="{6648E8AC-8846-4EFB-A87D-69F5FBB84E20}"/>
              </a:ext>
            </a:extLst>
          </p:cNvPr>
          <p:cNvSpPr/>
          <p:nvPr/>
        </p:nvSpPr>
        <p:spPr>
          <a:xfrm rot="10800000">
            <a:off x="3613807" y="1601243"/>
            <a:ext cx="340535" cy="34764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Up 5">
            <a:extLst>
              <a:ext uri="{FF2B5EF4-FFF2-40B4-BE49-F238E27FC236}">
                <a16:creationId xmlns:a16="http://schemas.microsoft.com/office/drawing/2014/main" id="{6648E8AC-8846-4EFB-A87D-69F5FBB84E20}"/>
              </a:ext>
            </a:extLst>
          </p:cNvPr>
          <p:cNvSpPr/>
          <p:nvPr/>
        </p:nvSpPr>
        <p:spPr>
          <a:xfrm rot="10800000">
            <a:off x="5189660" y="1631844"/>
            <a:ext cx="340535" cy="34764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81D4F5E-FCF0-4163-A67F-B7BC13BE6631}"/>
              </a:ext>
            </a:extLst>
          </p:cNvPr>
          <p:cNvPicPr>
            <a:picLocks noChangeAspect="1"/>
          </p:cNvPicPr>
          <p:nvPr/>
        </p:nvPicPr>
        <p:blipFill>
          <a:blip r:embed="rId3"/>
          <a:stretch>
            <a:fillRect/>
          </a:stretch>
        </p:blipFill>
        <p:spPr>
          <a:xfrm>
            <a:off x="4765997" y="2389895"/>
            <a:ext cx="4031688" cy="3032582"/>
          </a:xfrm>
          <a:prstGeom prst="rect">
            <a:avLst/>
          </a:prstGeom>
        </p:spPr>
      </p:pic>
      <p:pic>
        <p:nvPicPr>
          <p:cNvPr id="5" name="Picture 4">
            <a:extLst>
              <a:ext uri="{FF2B5EF4-FFF2-40B4-BE49-F238E27FC236}">
                <a16:creationId xmlns:a16="http://schemas.microsoft.com/office/drawing/2014/main" id="{E6B2A921-566B-4DFF-8456-3F0723EB3BF8}"/>
              </a:ext>
            </a:extLst>
          </p:cNvPr>
          <p:cNvPicPr>
            <a:picLocks noChangeAspect="1"/>
          </p:cNvPicPr>
          <p:nvPr/>
        </p:nvPicPr>
        <p:blipFill>
          <a:blip r:embed="rId4"/>
          <a:stretch>
            <a:fillRect/>
          </a:stretch>
        </p:blipFill>
        <p:spPr>
          <a:xfrm>
            <a:off x="322167" y="2573141"/>
            <a:ext cx="4204023" cy="26660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1752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8651" y="24143"/>
            <a:ext cx="8225327" cy="1002087"/>
          </a:xfrm>
        </p:spPr>
        <p:txBody>
          <a:bodyPr/>
          <a:lstStyle/>
          <a:p>
            <a:pPr algn="l"/>
            <a:r>
              <a:rPr lang="en-US" dirty="0"/>
              <a:t>Bank Stability</a:t>
            </a:r>
          </a:p>
        </p:txBody>
      </p:sp>
      <p:sp>
        <p:nvSpPr>
          <p:cNvPr id="6" name="TextBox 5">
            <a:extLst>
              <a:ext uri="{FF2B5EF4-FFF2-40B4-BE49-F238E27FC236}">
                <a16:creationId xmlns:a16="http://schemas.microsoft.com/office/drawing/2014/main" id="{27CDB603-F80A-4C36-8CCB-D0F1EFF0E6AD}"/>
              </a:ext>
            </a:extLst>
          </p:cNvPr>
          <p:cNvSpPr txBox="1"/>
          <p:nvPr/>
        </p:nvSpPr>
        <p:spPr>
          <a:xfrm>
            <a:off x="7706181" y="261362"/>
            <a:ext cx="832420"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P8</a:t>
            </a:r>
            <a:endParaRPr lang="en-US" dirty="0">
              <a:solidFill>
                <a:schemeClr val="accent2">
                  <a:lumMod val="60000"/>
                  <a:lumOff val="40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E7216E0C-C9A7-4839-937B-756EEF5951F3}"/>
              </a:ext>
            </a:extLst>
          </p:cNvPr>
          <p:cNvSpPr txBox="1"/>
          <p:nvPr/>
        </p:nvSpPr>
        <p:spPr>
          <a:xfrm>
            <a:off x="1614251" y="5546544"/>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Optimal</a:t>
            </a:r>
          </a:p>
        </p:txBody>
      </p:sp>
      <p:sp>
        <p:nvSpPr>
          <p:cNvPr id="8" name="TextBox 7">
            <a:extLst>
              <a:ext uri="{FF2B5EF4-FFF2-40B4-BE49-F238E27FC236}">
                <a16:creationId xmlns:a16="http://schemas.microsoft.com/office/drawing/2014/main" id="{E7216E0C-C9A7-4839-937B-756EEF5951F3}"/>
              </a:ext>
            </a:extLst>
          </p:cNvPr>
          <p:cNvSpPr txBox="1"/>
          <p:nvPr/>
        </p:nvSpPr>
        <p:spPr>
          <a:xfrm>
            <a:off x="5878177" y="5546544"/>
            <a:ext cx="1651572" cy="584775"/>
          </a:xfrm>
          <a:prstGeom prst="rect">
            <a:avLst/>
          </a:prstGeom>
          <a:noFill/>
          <a:ln>
            <a:noFill/>
          </a:ln>
        </p:spPr>
        <p:txBody>
          <a:bodyPr wrap="square" rtlCol="0">
            <a:spAutoFit/>
          </a:bodyPr>
          <a:lstStyle/>
          <a:p>
            <a:pPr algn="ctr"/>
            <a:r>
              <a:rPr lang="en-US" sz="3200" dirty="0">
                <a:latin typeface="Calibri" panose="020F0502020204030204" pitchFamily="34" charset="0"/>
                <a:cs typeface="Calibri" panose="020F0502020204030204" pitchFamily="34" charset="0"/>
              </a:rPr>
              <a:t>Poor</a:t>
            </a:r>
          </a:p>
        </p:txBody>
      </p:sp>
      <p:sp>
        <p:nvSpPr>
          <p:cNvPr id="9" name="Content Placeholder 4"/>
          <p:cNvSpPr txBox="1">
            <a:spLocks/>
          </p:cNvSpPr>
          <p:nvPr/>
        </p:nvSpPr>
        <p:spPr>
          <a:xfrm>
            <a:off x="514349" y="846137"/>
            <a:ext cx="8024252" cy="172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a:t>How much have the banks eroded and how much more erosion is likely?</a:t>
            </a:r>
          </a:p>
          <a:p>
            <a:pPr marL="514350" lvl="1">
              <a:spcBef>
                <a:spcPts val="0"/>
              </a:spcBef>
            </a:pPr>
            <a:r>
              <a:rPr lang="en-US" sz="2400" dirty="0"/>
              <a:t>Look for areas of bare dirt, slumping of banks into stream</a:t>
            </a:r>
          </a:p>
        </p:txBody>
      </p:sp>
      <p:pic>
        <p:nvPicPr>
          <p:cNvPr id="2" name="Picture 1">
            <a:extLst>
              <a:ext uri="{FF2B5EF4-FFF2-40B4-BE49-F238E27FC236}">
                <a16:creationId xmlns:a16="http://schemas.microsoft.com/office/drawing/2014/main" id="{E7FEF62E-FAD3-4F1F-93A0-3166B68CB67D}"/>
              </a:ext>
            </a:extLst>
          </p:cNvPr>
          <p:cNvPicPr>
            <a:picLocks noChangeAspect="1"/>
          </p:cNvPicPr>
          <p:nvPr/>
        </p:nvPicPr>
        <p:blipFill>
          <a:blip r:embed="rId3"/>
          <a:stretch>
            <a:fillRect/>
          </a:stretch>
        </p:blipFill>
        <p:spPr>
          <a:xfrm>
            <a:off x="351130" y="2626329"/>
            <a:ext cx="3978189" cy="2983642"/>
          </a:xfrm>
          <a:prstGeom prst="rect">
            <a:avLst/>
          </a:prstGeom>
        </p:spPr>
      </p:pic>
      <p:pic>
        <p:nvPicPr>
          <p:cNvPr id="3" name="Picture 2">
            <a:extLst>
              <a:ext uri="{FF2B5EF4-FFF2-40B4-BE49-F238E27FC236}">
                <a16:creationId xmlns:a16="http://schemas.microsoft.com/office/drawing/2014/main" id="{642086E3-6053-4121-AA54-1765F61981FF}"/>
              </a:ext>
            </a:extLst>
          </p:cNvPr>
          <p:cNvPicPr>
            <a:picLocks noChangeAspect="1"/>
          </p:cNvPicPr>
          <p:nvPr/>
        </p:nvPicPr>
        <p:blipFill>
          <a:blip r:embed="rId4"/>
          <a:stretch>
            <a:fillRect/>
          </a:stretch>
        </p:blipFill>
        <p:spPr>
          <a:xfrm>
            <a:off x="4652686" y="2626329"/>
            <a:ext cx="4140184" cy="2976827"/>
          </a:xfrm>
          <a:prstGeom prst="rect">
            <a:avLst/>
          </a:prstGeom>
        </p:spPr>
      </p:pic>
    </p:spTree>
    <p:extLst>
      <p:ext uri="{BB962C8B-B14F-4D97-AF65-F5344CB8AC3E}">
        <p14:creationId xmlns:p14="http://schemas.microsoft.com/office/powerpoint/2010/main" val="834850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ody of water surrounded by trees&#10;&#10;Description automatically generated">
            <a:extLst>
              <a:ext uri="{FF2B5EF4-FFF2-40B4-BE49-F238E27FC236}">
                <a16:creationId xmlns:a16="http://schemas.microsoft.com/office/drawing/2014/main" id="{F171DFE9-0625-48B7-BB5D-19F58091ADCA}"/>
              </a:ext>
            </a:extLst>
          </p:cNvPr>
          <p:cNvPicPr>
            <a:picLocks noChangeAspect="1"/>
          </p:cNvPicPr>
          <p:nvPr/>
        </p:nvPicPr>
        <p:blipFill>
          <a:blip r:embed="rId3"/>
          <a:stretch>
            <a:fillRect/>
          </a:stretch>
        </p:blipFill>
        <p:spPr>
          <a:xfrm>
            <a:off x="240293" y="2330621"/>
            <a:ext cx="4552220" cy="34141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r="8549"/>
          <a:stretch/>
        </p:blipFill>
        <p:spPr>
          <a:xfrm>
            <a:off x="5193763" y="2556331"/>
            <a:ext cx="3612589" cy="2962744"/>
          </a:xfrm>
          <a:prstGeom prst="rect">
            <a:avLst/>
          </a:prstGeom>
        </p:spPr>
      </p:pic>
      <p:sp>
        <p:nvSpPr>
          <p:cNvPr id="4" name="Title 3"/>
          <p:cNvSpPr>
            <a:spLocks noGrp="1"/>
          </p:cNvSpPr>
          <p:nvPr>
            <p:ph type="title"/>
          </p:nvPr>
        </p:nvSpPr>
        <p:spPr>
          <a:xfrm>
            <a:off x="581025" y="0"/>
            <a:ext cx="8225327" cy="971167"/>
          </a:xfrm>
        </p:spPr>
        <p:txBody>
          <a:bodyPr/>
          <a:lstStyle/>
          <a:p>
            <a:pPr algn="l"/>
            <a:r>
              <a:rPr lang="en-US" dirty="0"/>
              <a:t>Vegetative Protection</a:t>
            </a:r>
          </a:p>
        </p:txBody>
      </p:sp>
      <p:sp>
        <p:nvSpPr>
          <p:cNvPr id="7" name="TextBox 6">
            <a:extLst>
              <a:ext uri="{FF2B5EF4-FFF2-40B4-BE49-F238E27FC236}">
                <a16:creationId xmlns:a16="http://schemas.microsoft.com/office/drawing/2014/main" id="{9F4900A2-C370-477A-B74A-271F1E7F3F3C}"/>
              </a:ext>
            </a:extLst>
          </p:cNvPr>
          <p:cNvSpPr txBox="1"/>
          <p:nvPr/>
        </p:nvSpPr>
        <p:spPr>
          <a:xfrm>
            <a:off x="7737191" y="261362"/>
            <a:ext cx="832420"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P9</a:t>
            </a:r>
            <a:endParaRPr lang="en-US" dirty="0">
              <a:solidFill>
                <a:schemeClr val="accent2">
                  <a:lumMod val="60000"/>
                  <a:lumOff val="40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E7216E0C-C9A7-4839-937B-756EEF5951F3}"/>
              </a:ext>
            </a:extLst>
          </p:cNvPr>
          <p:cNvSpPr txBox="1"/>
          <p:nvPr/>
        </p:nvSpPr>
        <p:spPr>
          <a:xfrm>
            <a:off x="1606297" y="5779294"/>
            <a:ext cx="1651572" cy="523220"/>
          </a:xfrm>
          <a:prstGeom prst="rect">
            <a:avLst/>
          </a:prstGeom>
          <a:noFill/>
          <a:ln>
            <a:noFill/>
          </a:ln>
        </p:spPr>
        <p:txBody>
          <a:bodyPr wrap="square" rtlCol="0">
            <a:spAutoFit/>
          </a:bodyPr>
          <a:lstStyle/>
          <a:p>
            <a:pPr algn="ctr"/>
            <a:r>
              <a:rPr lang="en-US" sz="2800" dirty="0">
                <a:latin typeface="Calibri" panose="020F0502020204030204" pitchFamily="34" charset="0"/>
                <a:cs typeface="Calibri" panose="020F0502020204030204" pitchFamily="34" charset="0"/>
              </a:rPr>
              <a:t>Optimal</a:t>
            </a:r>
          </a:p>
        </p:txBody>
      </p:sp>
      <p:sp>
        <p:nvSpPr>
          <p:cNvPr id="8" name="TextBox 7">
            <a:extLst>
              <a:ext uri="{FF2B5EF4-FFF2-40B4-BE49-F238E27FC236}">
                <a16:creationId xmlns:a16="http://schemas.microsoft.com/office/drawing/2014/main" id="{E7216E0C-C9A7-4839-937B-756EEF5951F3}"/>
              </a:ext>
            </a:extLst>
          </p:cNvPr>
          <p:cNvSpPr txBox="1"/>
          <p:nvPr/>
        </p:nvSpPr>
        <p:spPr>
          <a:xfrm>
            <a:off x="6269160" y="5497081"/>
            <a:ext cx="1651572" cy="523220"/>
          </a:xfrm>
          <a:prstGeom prst="rect">
            <a:avLst/>
          </a:prstGeom>
          <a:noFill/>
          <a:ln>
            <a:noFill/>
          </a:ln>
        </p:spPr>
        <p:txBody>
          <a:bodyPr wrap="square" rtlCol="0">
            <a:spAutoFit/>
          </a:bodyPr>
          <a:lstStyle/>
          <a:p>
            <a:pPr algn="ctr"/>
            <a:r>
              <a:rPr lang="en-US" sz="2800" dirty="0">
                <a:latin typeface="Calibri" panose="020F0502020204030204" pitchFamily="34" charset="0"/>
                <a:cs typeface="Calibri" panose="020F0502020204030204" pitchFamily="34" charset="0"/>
              </a:rPr>
              <a:t>Poor</a:t>
            </a:r>
          </a:p>
        </p:txBody>
      </p:sp>
      <p:sp>
        <p:nvSpPr>
          <p:cNvPr id="9" name="Content Placeholder 4"/>
          <p:cNvSpPr txBox="1">
            <a:spLocks/>
          </p:cNvSpPr>
          <p:nvPr/>
        </p:nvSpPr>
        <p:spPr>
          <a:xfrm>
            <a:off x="581025" y="878255"/>
            <a:ext cx="8334375" cy="13575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b="1" dirty="0"/>
              <a:t>What is the availability and variety of vegetation to the stream and near-stream portion of the riparian zone?</a:t>
            </a:r>
          </a:p>
          <a:p>
            <a:pPr marL="514350" lvl="1">
              <a:spcBef>
                <a:spcPts val="0"/>
              </a:spcBef>
            </a:pPr>
            <a:r>
              <a:rPr lang="en-US" sz="2400" dirty="0"/>
              <a:t>better erosion control and wider variety of food material</a:t>
            </a:r>
            <a:endParaRPr lang="en-US" sz="3600" dirty="0"/>
          </a:p>
        </p:txBody>
      </p:sp>
      <p:sp>
        <p:nvSpPr>
          <p:cNvPr id="11" name="TextBox 10">
            <a:extLst>
              <a:ext uri="{FF2B5EF4-FFF2-40B4-BE49-F238E27FC236}">
                <a16:creationId xmlns:a16="http://schemas.microsoft.com/office/drawing/2014/main" id="{BF9BE7E5-5964-4C29-B987-58D13A8BEF54}"/>
              </a:ext>
            </a:extLst>
          </p:cNvPr>
          <p:cNvSpPr txBox="1"/>
          <p:nvPr/>
        </p:nvSpPr>
        <p:spPr>
          <a:xfrm>
            <a:off x="6669431" y="3659833"/>
            <a:ext cx="2092517" cy="1569660"/>
          </a:xfrm>
          <a:prstGeom prst="rect">
            <a:avLst/>
          </a:prstGeom>
          <a:noFill/>
          <a:ln>
            <a:noFill/>
          </a:ln>
        </p:spPr>
        <p:txBody>
          <a:bodyPr wrap="square" rtlCol="0">
            <a:spAutoFit/>
          </a:bodyPr>
          <a:lstStyle/>
          <a:p>
            <a:pPr algn="ctr"/>
            <a:r>
              <a:rPr lang="en-US" sz="2400" b="1" dirty="0">
                <a:solidFill>
                  <a:srgbClr val="FFFF00"/>
                </a:solidFill>
                <a:latin typeface="Calibri" panose="020F0502020204030204" pitchFamily="34" charset="0"/>
                <a:cs typeface="Calibri" panose="020F0502020204030204" pitchFamily="34" charset="0"/>
              </a:rPr>
              <a:t>Light Vegetation, Mainly Grasses</a:t>
            </a:r>
          </a:p>
        </p:txBody>
      </p:sp>
      <p:sp>
        <p:nvSpPr>
          <p:cNvPr id="12" name="TextBox 11">
            <a:extLst>
              <a:ext uri="{FF2B5EF4-FFF2-40B4-BE49-F238E27FC236}">
                <a16:creationId xmlns:a16="http://schemas.microsoft.com/office/drawing/2014/main" id="{BF9BE7E5-5964-4C29-B987-58D13A8BEF54}"/>
              </a:ext>
            </a:extLst>
          </p:cNvPr>
          <p:cNvSpPr txBox="1"/>
          <p:nvPr/>
        </p:nvSpPr>
        <p:spPr>
          <a:xfrm>
            <a:off x="240293" y="3429000"/>
            <a:ext cx="1823020" cy="1200329"/>
          </a:xfrm>
          <a:prstGeom prst="rect">
            <a:avLst/>
          </a:prstGeom>
          <a:noFill/>
          <a:ln>
            <a:noFill/>
          </a:ln>
        </p:spPr>
        <p:txBody>
          <a:bodyPr wrap="square" rtlCol="0">
            <a:spAutoFit/>
          </a:bodyPr>
          <a:lstStyle/>
          <a:p>
            <a:pPr algn="ctr"/>
            <a:r>
              <a:rPr lang="en-US" sz="2400" dirty="0">
                <a:solidFill>
                  <a:srgbClr val="FFFF00"/>
                </a:solidFill>
                <a:latin typeface="Calibri" panose="020F0502020204030204" pitchFamily="34" charset="0"/>
                <a:cs typeface="Calibri" panose="020F0502020204030204" pitchFamily="34" charset="0"/>
              </a:rPr>
              <a:t>Plentiful variety of vegetation</a:t>
            </a:r>
          </a:p>
        </p:txBody>
      </p:sp>
    </p:spTree>
    <p:extLst>
      <p:ext uri="{BB962C8B-B14F-4D97-AF65-F5344CB8AC3E}">
        <p14:creationId xmlns:p14="http://schemas.microsoft.com/office/powerpoint/2010/main" val="1059988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24943"/>
            <a:ext cx="8225327" cy="1143000"/>
          </a:xfrm>
        </p:spPr>
        <p:txBody>
          <a:bodyPr/>
          <a:lstStyle/>
          <a:p>
            <a:pPr algn="l"/>
            <a:r>
              <a:rPr lang="en-US" dirty="0"/>
              <a:t>Overview</a:t>
            </a:r>
          </a:p>
        </p:txBody>
      </p:sp>
      <p:sp>
        <p:nvSpPr>
          <p:cNvPr id="5" name="Content Placeholder 4"/>
          <p:cNvSpPr>
            <a:spLocks noGrp="1"/>
          </p:cNvSpPr>
          <p:nvPr>
            <p:ph idx="1"/>
          </p:nvPr>
        </p:nvSpPr>
        <p:spPr>
          <a:xfrm>
            <a:off x="461470" y="1367943"/>
            <a:ext cx="8355957" cy="4976361"/>
          </a:xfrm>
        </p:spPr>
        <p:txBody>
          <a:bodyPr>
            <a:normAutofit/>
          </a:bodyPr>
          <a:lstStyle/>
          <a:p>
            <a:r>
              <a:rPr lang="en-US" sz="3600" dirty="0">
                <a:latin typeface="Calibri" panose="020F0502020204030204" pitchFamily="34" charset="0"/>
                <a:cs typeface="Calibri" panose="020F0502020204030204" pitchFamily="34" charset="0"/>
              </a:rPr>
              <a:t>Water Habitat</a:t>
            </a:r>
          </a:p>
          <a:p>
            <a:pPr lvl="1"/>
            <a:r>
              <a:rPr lang="en-US" sz="3200" dirty="0"/>
              <a:t>Encompasses all </a:t>
            </a:r>
          </a:p>
          <a:p>
            <a:pPr marL="457200" lvl="1" indent="0">
              <a:buNone/>
            </a:pPr>
            <a:r>
              <a:rPr lang="en-US" sz="3200" dirty="0"/>
              <a:t>   stream areas where aquatic organisms live</a:t>
            </a:r>
            <a:endParaRPr lang="en-US" sz="3200" dirty="0">
              <a:latin typeface="Calibri" panose="020F0502020204030204" pitchFamily="34" charset="0"/>
              <a:cs typeface="Calibri" panose="020F0502020204030204" pitchFamily="34" charset="0"/>
            </a:endParaRPr>
          </a:p>
          <a:p>
            <a:pPr lvl="1"/>
            <a:r>
              <a:rPr lang="en-US" sz="3200" dirty="0"/>
              <a:t>Includes water column, rocks, plants, leaf litter, logs, undercut banks, plant roots, depositional areas, etc.</a:t>
            </a:r>
          </a:p>
          <a:p>
            <a:pPr lvl="1"/>
            <a:r>
              <a:rPr lang="en-US" sz="3200" dirty="0"/>
              <a:t>Effected by </a:t>
            </a:r>
            <a:r>
              <a:rPr lang="en-US" sz="3200" dirty="0">
                <a:solidFill>
                  <a:srgbClr val="3399FF"/>
                </a:solidFill>
              </a:rPr>
              <a:t>hydrology</a:t>
            </a:r>
            <a:r>
              <a:rPr lang="en-US" sz="3200" dirty="0"/>
              <a:t>, </a:t>
            </a:r>
            <a:r>
              <a:rPr lang="en-US" sz="3200" dirty="0">
                <a:solidFill>
                  <a:srgbClr val="00CC99"/>
                </a:solidFill>
              </a:rPr>
              <a:t>hydraulics</a:t>
            </a:r>
            <a:r>
              <a:rPr lang="en-US" sz="3200" dirty="0"/>
              <a:t>, and </a:t>
            </a:r>
            <a:r>
              <a:rPr lang="en-US" sz="3200" dirty="0">
                <a:solidFill>
                  <a:schemeClr val="bg2">
                    <a:lumMod val="50000"/>
                  </a:schemeClr>
                </a:solidFill>
              </a:rPr>
              <a:t>geomorphology</a:t>
            </a: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042F8B5-A46C-46DF-A763-7D164800C773}"/>
              </a:ext>
            </a:extLst>
          </p:cNvPr>
          <p:cNvPicPr>
            <a:picLocks noChangeAspect="1"/>
          </p:cNvPicPr>
          <p:nvPr/>
        </p:nvPicPr>
        <p:blipFill rotWithShape="1">
          <a:blip r:embed="rId3"/>
          <a:srcRect t="10764" b="1"/>
          <a:stretch/>
        </p:blipFill>
        <p:spPr>
          <a:xfrm>
            <a:off x="4571999" y="321282"/>
            <a:ext cx="4245429" cy="2127286"/>
          </a:xfrm>
          <a:prstGeom prst="rect">
            <a:avLst/>
          </a:prstGeom>
        </p:spPr>
      </p:pic>
      <p:sp>
        <p:nvSpPr>
          <p:cNvPr id="3" name="TextBox 2">
            <a:extLst>
              <a:ext uri="{FF2B5EF4-FFF2-40B4-BE49-F238E27FC236}">
                <a16:creationId xmlns:a16="http://schemas.microsoft.com/office/drawing/2014/main" id="{55F80C64-3D50-4107-B078-80165A1B19A2}"/>
              </a:ext>
            </a:extLst>
          </p:cNvPr>
          <p:cNvSpPr txBox="1"/>
          <p:nvPr/>
        </p:nvSpPr>
        <p:spPr>
          <a:xfrm>
            <a:off x="6609520" y="2357557"/>
            <a:ext cx="2207908" cy="307777"/>
          </a:xfrm>
          <a:prstGeom prst="rect">
            <a:avLst/>
          </a:prstGeom>
          <a:noFill/>
        </p:spPr>
        <p:txBody>
          <a:bodyPr wrap="square" rtlCol="0">
            <a:spAutoFit/>
          </a:bodyPr>
          <a:lstStyle/>
          <a:p>
            <a:pPr algn="r"/>
            <a:r>
              <a:rPr lang="en-US" sz="1400" i="1" dirty="0"/>
              <a:t>Pennsylvania DEP</a:t>
            </a:r>
          </a:p>
        </p:txBody>
      </p:sp>
    </p:spTree>
    <p:extLst>
      <p:ext uri="{BB962C8B-B14F-4D97-AF65-F5344CB8AC3E}">
        <p14:creationId xmlns:p14="http://schemas.microsoft.com/office/powerpoint/2010/main" val="1069416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759" y="0"/>
            <a:ext cx="6515515" cy="879823"/>
          </a:xfrm>
        </p:spPr>
        <p:txBody>
          <a:bodyPr/>
          <a:lstStyle/>
          <a:p>
            <a:pPr algn="l"/>
            <a:r>
              <a:rPr lang="en-US" sz="3600" dirty="0"/>
              <a:t>Riparian Vegetative Zone Width</a:t>
            </a:r>
          </a:p>
        </p:txBody>
      </p:sp>
      <p:sp>
        <p:nvSpPr>
          <p:cNvPr id="7" name="TextBox 6">
            <a:extLst>
              <a:ext uri="{FF2B5EF4-FFF2-40B4-BE49-F238E27FC236}">
                <a16:creationId xmlns:a16="http://schemas.microsoft.com/office/drawing/2014/main" id="{AA5D18DF-2826-40C9-AC72-3EDF4FB202BC}"/>
              </a:ext>
            </a:extLst>
          </p:cNvPr>
          <p:cNvSpPr txBox="1"/>
          <p:nvPr/>
        </p:nvSpPr>
        <p:spPr>
          <a:xfrm>
            <a:off x="7631561" y="147523"/>
            <a:ext cx="1040525" cy="584775"/>
          </a:xfrm>
          <a:prstGeom prst="rect">
            <a:avLst/>
          </a:prstGeom>
          <a:noFill/>
          <a:ln>
            <a:solidFill>
              <a:schemeClr val="accent2">
                <a:lumMod val="60000"/>
                <a:lumOff val="40000"/>
              </a:schemeClr>
            </a:solidFill>
          </a:ln>
        </p:spPr>
        <p:txBody>
          <a:bodyPr wrap="square" rtlCol="0">
            <a:spAutoFit/>
          </a:bodyPr>
          <a:lstStyle/>
          <a:p>
            <a:pPr algn="ctr"/>
            <a:r>
              <a:rPr lang="en-US" sz="3200" dirty="0">
                <a:solidFill>
                  <a:schemeClr val="accent2">
                    <a:lumMod val="60000"/>
                    <a:lumOff val="40000"/>
                  </a:schemeClr>
                </a:solidFill>
                <a:latin typeface="Arial Black" panose="020B0A04020102020204" pitchFamily="34" charset="0"/>
              </a:rPr>
              <a:t>P10</a:t>
            </a:r>
            <a:endParaRPr lang="en-US" dirty="0">
              <a:solidFill>
                <a:schemeClr val="accent2">
                  <a:lumMod val="60000"/>
                  <a:lumOff val="40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E7216E0C-C9A7-4839-937B-756EEF5951F3}"/>
              </a:ext>
            </a:extLst>
          </p:cNvPr>
          <p:cNvSpPr txBox="1"/>
          <p:nvPr/>
        </p:nvSpPr>
        <p:spPr>
          <a:xfrm>
            <a:off x="1496824" y="5709733"/>
            <a:ext cx="1651572" cy="523220"/>
          </a:xfrm>
          <a:prstGeom prst="rect">
            <a:avLst/>
          </a:prstGeom>
          <a:noFill/>
          <a:ln>
            <a:noFill/>
          </a:ln>
        </p:spPr>
        <p:txBody>
          <a:bodyPr wrap="square" rtlCol="0">
            <a:spAutoFit/>
          </a:bodyPr>
          <a:lstStyle/>
          <a:p>
            <a:pPr algn="ctr"/>
            <a:r>
              <a:rPr lang="en-US" sz="2800" dirty="0">
                <a:latin typeface="Calibri" panose="020F0502020204030204" pitchFamily="34" charset="0"/>
                <a:cs typeface="Calibri" panose="020F0502020204030204" pitchFamily="34" charset="0"/>
              </a:rPr>
              <a:t>Optimal</a:t>
            </a:r>
          </a:p>
        </p:txBody>
      </p:sp>
      <p:sp>
        <p:nvSpPr>
          <p:cNvPr id="8" name="TextBox 7">
            <a:extLst>
              <a:ext uri="{FF2B5EF4-FFF2-40B4-BE49-F238E27FC236}">
                <a16:creationId xmlns:a16="http://schemas.microsoft.com/office/drawing/2014/main" id="{E7216E0C-C9A7-4839-937B-756EEF5951F3}"/>
              </a:ext>
            </a:extLst>
          </p:cNvPr>
          <p:cNvSpPr txBox="1"/>
          <p:nvPr/>
        </p:nvSpPr>
        <p:spPr>
          <a:xfrm>
            <a:off x="5639097" y="5798384"/>
            <a:ext cx="1651572" cy="523220"/>
          </a:xfrm>
          <a:prstGeom prst="rect">
            <a:avLst/>
          </a:prstGeom>
          <a:noFill/>
          <a:ln>
            <a:noFill/>
          </a:ln>
        </p:spPr>
        <p:txBody>
          <a:bodyPr wrap="square" rtlCol="0">
            <a:spAutoFit/>
          </a:bodyPr>
          <a:lstStyle/>
          <a:p>
            <a:pPr algn="ctr"/>
            <a:r>
              <a:rPr lang="en-US" sz="2800" dirty="0">
                <a:latin typeface="Calibri" panose="020F0502020204030204" pitchFamily="34" charset="0"/>
                <a:cs typeface="Calibri" panose="020F0502020204030204" pitchFamily="34" charset="0"/>
              </a:rPr>
              <a:t>Poor</a:t>
            </a:r>
          </a:p>
        </p:txBody>
      </p:sp>
      <p:sp>
        <p:nvSpPr>
          <p:cNvPr id="9" name="Content Placeholder 4"/>
          <p:cNvSpPr>
            <a:spLocks noGrp="1"/>
          </p:cNvSpPr>
          <p:nvPr>
            <p:ph idx="1"/>
          </p:nvPr>
        </p:nvSpPr>
        <p:spPr>
          <a:xfrm>
            <a:off x="561974" y="879823"/>
            <a:ext cx="8582026" cy="1526494"/>
          </a:xfrm>
        </p:spPr>
        <p:txBody>
          <a:bodyPr>
            <a:normAutofit/>
          </a:bodyPr>
          <a:lstStyle/>
          <a:p>
            <a:pPr marL="0" indent="0">
              <a:buNone/>
            </a:pPr>
            <a:r>
              <a:rPr lang="en-US" b="1" dirty="0">
                <a:latin typeface="Calibri" panose="020F0502020204030204" pitchFamily="34" charset="0"/>
                <a:cs typeface="Calibri" panose="020F0502020204030204" pitchFamily="34" charset="0"/>
              </a:rPr>
              <a:t>How wide is the riparian area?</a:t>
            </a:r>
          </a:p>
          <a:p>
            <a:r>
              <a:rPr lang="en-US" sz="2400" dirty="0">
                <a:latin typeface="Calibri" panose="020F0502020204030204" pitchFamily="34" charset="0"/>
                <a:cs typeface="Calibri" panose="020F0502020204030204" pitchFamily="34" charset="0"/>
              </a:rPr>
              <a:t>Consider</a:t>
            </a:r>
            <a:r>
              <a:rPr lang="en-US" sz="2400" dirty="0"/>
              <a:t>s human impacts in this zone, such as walkways, parking lots, lawns, crops, etc.</a:t>
            </a:r>
            <a:endParaRPr lang="en-US" sz="24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282D471-F8AA-464D-97F9-4426E8C59380}"/>
              </a:ext>
            </a:extLst>
          </p:cNvPr>
          <p:cNvPicPr>
            <a:picLocks noChangeAspect="1"/>
          </p:cNvPicPr>
          <p:nvPr/>
        </p:nvPicPr>
        <p:blipFill>
          <a:blip r:embed="rId3"/>
          <a:stretch>
            <a:fillRect/>
          </a:stretch>
        </p:blipFill>
        <p:spPr>
          <a:xfrm>
            <a:off x="1083829" y="2406316"/>
            <a:ext cx="2544050" cy="3392067"/>
          </a:xfrm>
          <a:prstGeom prst="rect">
            <a:avLst/>
          </a:prstGeom>
        </p:spPr>
      </p:pic>
      <p:pic>
        <p:nvPicPr>
          <p:cNvPr id="12" name="Picture 11">
            <a:extLst>
              <a:ext uri="{FF2B5EF4-FFF2-40B4-BE49-F238E27FC236}">
                <a16:creationId xmlns:a16="http://schemas.microsoft.com/office/drawing/2014/main" id="{9CBDF6B2-BC2B-4264-B699-6608FD22F3C3}"/>
              </a:ext>
            </a:extLst>
          </p:cNvPr>
          <p:cNvPicPr>
            <a:picLocks noChangeAspect="1"/>
          </p:cNvPicPr>
          <p:nvPr/>
        </p:nvPicPr>
        <p:blipFill>
          <a:blip r:embed="rId4"/>
          <a:stretch>
            <a:fillRect/>
          </a:stretch>
        </p:blipFill>
        <p:spPr>
          <a:xfrm>
            <a:off x="4083246" y="2421188"/>
            <a:ext cx="4495800" cy="3362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706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lnSpcReduction="10000"/>
          </a:bodyPr>
          <a:lstStyle/>
          <a:p>
            <a:r>
              <a:rPr lang="en-US" dirty="0"/>
              <a:t>Streams categorized by gradient</a:t>
            </a:r>
          </a:p>
          <a:p>
            <a:pPr lvl="1"/>
            <a:r>
              <a:rPr lang="en-US" dirty="0"/>
              <a:t>High-gradient: Steeper slope / faster, shallower water / more riffles</a:t>
            </a:r>
          </a:p>
          <a:p>
            <a:pPr lvl="1"/>
            <a:r>
              <a:rPr lang="en-US" dirty="0"/>
              <a:t>Low-gradient: Flatter terrain / slower, deeper streams / more pools</a:t>
            </a:r>
          </a:p>
          <a:p>
            <a:r>
              <a:rPr lang="en-US" dirty="0"/>
              <a:t>Streams are assessed via a </a:t>
            </a:r>
            <a:r>
              <a:rPr lang="en-US" i="1" dirty="0"/>
              <a:t>Habitat Assessment Field Data Sheet</a:t>
            </a:r>
          </a:p>
          <a:p>
            <a:pPr lvl="1"/>
            <a:r>
              <a:rPr lang="en-US" dirty="0"/>
              <a:t>10 parameters (categories)</a:t>
            </a:r>
          </a:p>
          <a:p>
            <a:pPr lvl="1"/>
            <a:r>
              <a:rPr lang="en-US" dirty="0"/>
              <a:t>4 condition categories (optimal, suboptimal, marginal or poor rating)</a:t>
            </a:r>
          </a:p>
        </p:txBody>
      </p:sp>
    </p:spTree>
    <p:extLst>
      <p:ext uri="{BB962C8B-B14F-4D97-AF65-F5344CB8AC3E}">
        <p14:creationId xmlns:p14="http://schemas.microsoft.com/office/powerpoint/2010/main" val="3714256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877" r="1878"/>
          <a:stretch/>
        </p:blipFill>
        <p:spPr>
          <a:xfrm>
            <a:off x="470996" y="685800"/>
            <a:ext cx="8187229" cy="5124449"/>
          </a:xfrm>
          <a:prstGeom prst="rect">
            <a:avLst/>
          </a:prstGeom>
          <a:ln>
            <a:noFill/>
          </a:ln>
          <a:effectLst>
            <a:softEdge rad="112500"/>
          </a:effectLst>
        </p:spPr>
      </p:pic>
      <p:sp>
        <p:nvSpPr>
          <p:cNvPr id="2" name="Title 1"/>
          <p:cNvSpPr>
            <a:spLocks noGrp="1"/>
          </p:cNvSpPr>
          <p:nvPr>
            <p:ph type="title"/>
          </p:nvPr>
        </p:nvSpPr>
        <p:spPr>
          <a:xfrm>
            <a:off x="461471" y="2317845"/>
            <a:ext cx="8225327" cy="1143000"/>
          </a:xfrm>
        </p:spPr>
        <p:txBody>
          <a:bodyPr/>
          <a:lstStyle/>
          <a:p>
            <a:pPr algn="ctr"/>
            <a:r>
              <a:rPr lang="en-US" dirty="0">
                <a:solidFill>
                  <a:srgbClr val="FFFF00"/>
                </a:solidFill>
              </a:rPr>
              <a:t>Questions?</a:t>
            </a:r>
          </a:p>
        </p:txBody>
      </p:sp>
      <p:sp>
        <p:nvSpPr>
          <p:cNvPr id="4" name="Rectangle 4">
            <a:extLst>
              <a:ext uri="{FF2B5EF4-FFF2-40B4-BE49-F238E27FC236}">
                <a16:creationId xmlns:a16="http://schemas.microsoft.com/office/drawing/2014/main" id="{243DD293-A59E-4CA6-A17F-58852027FEB8}"/>
              </a:ext>
            </a:extLst>
          </p:cNvPr>
          <p:cNvSpPr>
            <a:spLocks noChangeArrowheads="1"/>
          </p:cNvSpPr>
          <p:nvPr/>
        </p:nvSpPr>
        <p:spPr bwMode="auto">
          <a:xfrm>
            <a:off x="470996" y="5810249"/>
            <a:ext cx="3138187" cy="400110"/>
          </a:xfrm>
          <a:prstGeom prst="rect">
            <a:avLst/>
          </a:prstGeom>
          <a:solidFill>
            <a:schemeClr val="bg1"/>
          </a:solidFill>
          <a:ln w="9525">
            <a:noFill/>
            <a:miter lim="800000"/>
            <a:headEnd/>
            <a:tailEnd/>
          </a:ln>
        </p:spPr>
        <p:txBody>
          <a:bodyPr wrap="square">
            <a:spAutoFit/>
          </a:bodyPr>
          <a:lstStyle/>
          <a:p>
            <a:pPr>
              <a:defRPr/>
            </a:pPr>
            <a:r>
              <a:rPr lang="en-US" sz="2000" dirty="0">
                <a:solidFill>
                  <a:schemeClr val="tx1"/>
                </a:solidFill>
                <a:latin typeface="Calibri" panose="020F0502020204030204" pitchFamily="34" charset="0"/>
                <a:cs typeface="Calibri" panose="020F0502020204030204" pitchFamily="34" charset="0"/>
              </a:rPr>
              <a:t>Source: </a:t>
            </a:r>
            <a:r>
              <a:rPr lang="en-US" sz="2000" dirty="0">
                <a:solidFill>
                  <a:schemeClr val="tx1"/>
                </a:solidFill>
                <a:latin typeface="Calibri" panose="020F0502020204030204" pitchFamily="34" charset="0"/>
                <a:cs typeface="Calibri" panose="020F0502020204030204" pitchFamily="34" charset="0"/>
                <a:hlinkClick r:id="rId4"/>
              </a:rPr>
              <a:t>Hensley, 2008</a:t>
            </a:r>
            <a:endParaRPr lang="en-US" sz="2000" dirty="0">
              <a:solidFill>
                <a:schemeClr val="tx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243DD293-A59E-4CA6-A17F-58852027FEB8}"/>
              </a:ext>
            </a:extLst>
          </p:cNvPr>
          <p:cNvSpPr>
            <a:spLocks noChangeArrowheads="1"/>
          </p:cNvSpPr>
          <p:nvPr/>
        </p:nvSpPr>
        <p:spPr bwMode="auto">
          <a:xfrm>
            <a:off x="571500" y="224135"/>
            <a:ext cx="7934325" cy="461665"/>
          </a:xfrm>
          <a:prstGeom prst="rect">
            <a:avLst/>
          </a:prstGeom>
          <a:solidFill>
            <a:schemeClr val="bg1"/>
          </a:solidFill>
          <a:ln w="9525">
            <a:noFill/>
            <a:miter lim="800000"/>
            <a:headEnd/>
            <a:tailEnd/>
          </a:ln>
        </p:spPr>
        <p:txBody>
          <a:bodyPr wrap="square">
            <a:spAutoFit/>
          </a:bodyPr>
          <a:lstStyle/>
          <a:p>
            <a:pPr algn="ctr">
              <a:defRPr/>
            </a:pPr>
            <a:r>
              <a:rPr lang="en-US" sz="2400" b="1" dirty="0">
                <a:latin typeface="Calibri" panose="020F0502020204030204" pitchFamily="34" charset="0"/>
                <a:cs typeface="Calibri" panose="020F0502020204030204" pitchFamily="34" charset="0"/>
              </a:rPr>
              <a:t>Kentucky River</a:t>
            </a:r>
            <a:endParaRPr lang="en-US" sz="2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6144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71" y="227013"/>
            <a:ext cx="8225327" cy="1143000"/>
          </a:xfrm>
        </p:spPr>
        <p:txBody>
          <a:bodyPr/>
          <a:lstStyle/>
          <a:p>
            <a:r>
              <a:rPr lang="en-US" dirty="0"/>
              <a:t>References</a:t>
            </a:r>
          </a:p>
        </p:txBody>
      </p:sp>
      <p:sp>
        <p:nvSpPr>
          <p:cNvPr id="3" name="Content Placeholder 2"/>
          <p:cNvSpPr>
            <a:spLocks noGrp="1"/>
          </p:cNvSpPr>
          <p:nvPr>
            <p:ph idx="1"/>
          </p:nvPr>
        </p:nvSpPr>
        <p:spPr>
          <a:xfrm>
            <a:off x="461472" y="1285876"/>
            <a:ext cx="8225327" cy="4836564"/>
          </a:xfrm>
        </p:spPr>
        <p:txBody>
          <a:bodyPr>
            <a:normAutofit fontScale="92500" lnSpcReduction="20000"/>
          </a:bodyPr>
          <a:lstStyle/>
          <a:p>
            <a:r>
              <a:rPr lang="en-US" sz="2800" dirty="0"/>
              <a:t>Methods for Assessing Habitat in </a:t>
            </a:r>
            <a:r>
              <a:rPr lang="en-US" sz="2800" dirty="0" err="1"/>
              <a:t>Wadeable</a:t>
            </a:r>
            <a:r>
              <a:rPr lang="en-US" sz="2800" dirty="0"/>
              <a:t> Waters, </a:t>
            </a:r>
            <a:r>
              <a:rPr lang="en-US" sz="2200" dirty="0"/>
              <a:t>Commonwealth of Kentucky Energy and Environment Cabinet, Department for Environmental Protection, Division of Water, March 1, 2011.</a:t>
            </a:r>
          </a:p>
          <a:p>
            <a:r>
              <a:rPr lang="en-US" sz="2800" dirty="0"/>
              <a:t>High Gradient Photos</a:t>
            </a:r>
          </a:p>
          <a:p>
            <a:pPr lvl="1"/>
            <a:r>
              <a:rPr lang="en-US" sz="2000" dirty="0"/>
              <a:t>P1-P7, P10: U.S. EPA, “Rapid </a:t>
            </a:r>
            <a:r>
              <a:rPr lang="en-US" sz="2000" dirty="0" err="1"/>
              <a:t>Bioassessment</a:t>
            </a:r>
            <a:r>
              <a:rPr lang="en-US" sz="2000" dirty="0"/>
              <a:t> Protocols For Use in Streams and </a:t>
            </a:r>
            <a:r>
              <a:rPr lang="en-US" sz="2000" dirty="0" err="1"/>
              <a:t>Wadeable</a:t>
            </a:r>
            <a:r>
              <a:rPr lang="en-US" sz="2000" dirty="0"/>
              <a:t> Rivers”, 2</a:t>
            </a:r>
            <a:r>
              <a:rPr lang="en-US" sz="2000" baseline="30000" dirty="0"/>
              <a:t>nd</a:t>
            </a:r>
            <a:r>
              <a:rPr lang="en-US" sz="2000" dirty="0"/>
              <a:t> ed., 1999</a:t>
            </a:r>
          </a:p>
          <a:p>
            <a:pPr lvl="1"/>
            <a:r>
              <a:rPr lang="en-US" sz="2000" dirty="0"/>
              <a:t> P8 (left photo): </a:t>
            </a:r>
            <a:r>
              <a:rPr lang="en-US" sz="2000" dirty="0">
                <a:hlinkClick r:id="rId3"/>
              </a:rPr>
              <a:t>USDA, Natural Resources Conservation Service, October 2011</a:t>
            </a:r>
            <a:endParaRPr lang="en-US" sz="2000" dirty="0"/>
          </a:p>
          <a:p>
            <a:pPr lvl="1"/>
            <a:r>
              <a:rPr lang="en-US" sz="2000" dirty="0"/>
              <a:t>P8 (right photo): University of Kentucky, College of Agriculture, Carmen </a:t>
            </a:r>
            <a:r>
              <a:rPr lang="en-US" sz="2000" dirty="0" err="1"/>
              <a:t>Agouridis</a:t>
            </a:r>
            <a:r>
              <a:rPr lang="en-US" sz="2000" dirty="0"/>
              <a:t>, “Streambank Erosion”, July 2014</a:t>
            </a:r>
          </a:p>
          <a:p>
            <a:pPr lvl="1"/>
            <a:r>
              <a:rPr lang="en-US" sz="2000" dirty="0"/>
              <a:t>P9 (left photo): Thomas Richter, </a:t>
            </a:r>
            <a:r>
              <a:rPr lang="en-US" sz="2000" dirty="0">
                <a:hlinkClick r:id="rId4"/>
              </a:rPr>
              <a:t>Wilde Sau stream</a:t>
            </a:r>
            <a:r>
              <a:rPr lang="en-US" sz="2000" dirty="0"/>
              <a:t>, Germany, 2005</a:t>
            </a:r>
          </a:p>
          <a:p>
            <a:pPr lvl="1"/>
            <a:r>
              <a:rPr lang="en-US" sz="2000" dirty="0"/>
              <a:t>P9 (right photo): University of Tennessee, Institute of Agriculture, </a:t>
            </a:r>
            <a:r>
              <a:rPr lang="en-US" sz="2000" dirty="0">
                <a:hlinkClick r:id="rId5"/>
              </a:rPr>
              <a:t>https://ag.tennessee.edu/watersheds/Pages/Riparian-Buffer.aspx</a:t>
            </a:r>
            <a:r>
              <a:rPr lang="en-US" sz="2000" dirty="0"/>
              <a:t> </a:t>
            </a:r>
          </a:p>
          <a:p>
            <a:r>
              <a:rPr lang="en-US" sz="2800" dirty="0"/>
              <a:t>Low Gradient Photos</a:t>
            </a:r>
          </a:p>
          <a:p>
            <a:pPr lvl="1"/>
            <a:r>
              <a:rPr lang="en-US" sz="2000" dirty="0"/>
              <a:t>P2, P3, P7: U.S. EPA, “Rapid </a:t>
            </a:r>
            <a:r>
              <a:rPr lang="en-US" sz="2000" dirty="0" err="1"/>
              <a:t>Bioassessment</a:t>
            </a:r>
            <a:r>
              <a:rPr lang="en-US" sz="2000" dirty="0"/>
              <a:t> Protocols For Use in Streams and </a:t>
            </a:r>
            <a:r>
              <a:rPr lang="en-US" sz="2000" dirty="0" err="1"/>
              <a:t>Wadeable</a:t>
            </a:r>
            <a:r>
              <a:rPr lang="en-US" sz="2000" dirty="0"/>
              <a:t> Rivers”, 2</a:t>
            </a:r>
            <a:r>
              <a:rPr lang="en-US" sz="2000" baseline="30000" dirty="0"/>
              <a:t>nd</a:t>
            </a:r>
            <a:r>
              <a:rPr lang="en-US" sz="2000" dirty="0"/>
              <a:t> ed., 1999</a:t>
            </a:r>
          </a:p>
          <a:p>
            <a:pPr lvl="1"/>
            <a:endParaRPr lang="en-US" sz="2400" dirty="0"/>
          </a:p>
          <a:p>
            <a:pPr lvl="1"/>
            <a:endParaRPr lang="en-US" dirty="0"/>
          </a:p>
        </p:txBody>
      </p:sp>
    </p:spTree>
    <p:extLst>
      <p:ext uri="{BB962C8B-B14F-4D97-AF65-F5344CB8AC3E}">
        <p14:creationId xmlns:p14="http://schemas.microsoft.com/office/powerpoint/2010/main" val="2782080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24943"/>
            <a:ext cx="8225327" cy="1143000"/>
          </a:xfrm>
        </p:spPr>
        <p:txBody>
          <a:bodyPr/>
          <a:lstStyle/>
          <a:p>
            <a:pPr algn="l"/>
            <a:r>
              <a:rPr lang="en-US" dirty="0"/>
              <a:t>Overview</a:t>
            </a:r>
          </a:p>
        </p:txBody>
      </p:sp>
      <p:sp>
        <p:nvSpPr>
          <p:cNvPr id="5" name="Content Placeholder 4"/>
          <p:cNvSpPr>
            <a:spLocks noGrp="1"/>
          </p:cNvSpPr>
          <p:nvPr>
            <p:ph idx="1"/>
          </p:nvPr>
        </p:nvSpPr>
        <p:spPr>
          <a:xfrm>
            <a:off x="461472" y="1432926"/>
            <a:ext cx="8225327" cy="4687443"/>
          </a:xfrm>
        </p:spPr>
        <p:txBody>
          <a:bodyPr>
            <a:normAutofit fontScale="92500"/>
          </a:bodyPr>
          <a:lstStyle/>
          <a:p>
            <a:r>
              <a:rPr lang="en-US" sz="3600" dirty="0">
                <a:latin typeface="Calibri" panose="020F0502020204030204" pitchFamily="34" charset="0"/>
                <a:cs typeface="Calibri" panose="020F0502020204030204" pitchFamily="34" charset="0"/>
              </a:rPr>
              <a:t>Habitat Assessment Method</a:t>
            </a:r>
          </a:p>
          <a:p>
            <a:pPr lvl="1"/>
            <a:r>
              <a:rPr lang="en-US" sz="3200" dirty="0">
                <a:latin typeface="Calibri" panose="020F0502020204030204" pitchFamily="34" charset="0"/>
                <a:cs typeface="Calibri" panose="020F0502020204030204" pitchFamily="34" charset="0"/>
              </a:rPr>
              <a:t>Based on EPA’s Rapid </a:t>
            </a:r>
            <a:r>
              <a:rPr lang="en-US" sz="3200" dirty="0" err="1">
                <a:latin typeface="Calibri" panose="020F0502020204030204" pitchFamily="34" charset="0"/>
                <a:cs typeface="Calibri" panose="020F0502020204030204" pitchFamily="34" charset="0"/>
              </a:rPr>
              <a:t>Bioassessment</a:t>
            </a:r>
            <a:r>
              <a:rPr lang="en-US" sz="3200" dirty="0">
                <a:latin typeface="Calibri" panose="020F0502020204030204" pitchFamily="34" charset="0"/>
                <a:cs typeface="Calibri" panose="020F0502020204030204" pitchFamily="34" charset="0"/>
              </a:rPr>
              <a:t> Protocols</a:t>
            </a:r>
          </a:p>
          <a:p>
            <a:pPr lvl="1"/>
            <a:r>
              <a:rPr lang="en-US" sz="3200" dirty="0"/>
              <a:t>Evaluates the quality and quantity of the physical habitat structures in the stream as an assessment of the aquatic community potential</a:t>
            </a:r>
          </a:p>
          <a:p>
            <a:pPr lvl="1"/>
            <a:r>
              <a:rPr lang="en-US" sz="3200" dirty="0"/>
              <a:t>Establishes parameters for habitat quality ratings based on high- and low-gradient streams</a:t>
            </a:r>
          </a:p>
          <a:p>
            <a:pPr lvl="1"/>
            <a:endParaRPr lang="en-US" sz="3200" dirty="0">
              <a:latin typeface="Calibri" panose="020F0502020204030204" pitchFamily="34" charset="0"/>
              <a:cs typeface="Calibri" panose="020F0502020204030204" pitchFamily="34" charset="0"/>
            </a:endParaRP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010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F36EA-4B5B-40CC-9DCC-9FE7E769EDBF}"/>
              </a:ext>
            </a:extLst>
          </p:cNvPr>
          <p:cNvSpPr>
            <a:spLocks noGrp="1"/>
          </p:cNvSpPr>
          <p:nvPr>
            <p:ph type="title"/>
          </p:nvPr>
        </p:nvSpPr>
        <p:spPr/>
        <p:txBody>
          <a:bodyPr/>
          <a:lstStyle/>
          <a:p>
            <a:r>
              <a:rPr lang="en-US" dirty="0"/>
              <a:t>Timing of Habitat Assessment</a:t>
            </a:r>
          </a:p>
        </p:txBody>
      </p:sp>
      <p:sp>
        <p:nvSpPr>
          <p:cNvPr id="3" name="Content Placeholder 2">
            <a:extLst>
              <a:ext uri="{FF2B5EF4-FFF2-40B4-BE49-F238E27FC236}">
                <a16:creationId xmlns:a16="http://schemas.microsoft.com/office/drawing/2014/main" id="{8623D4D6-2FDF-4A35-AA62-BE9A6B07FE36}"/>
              </a:ext>
            </a:extLst>
          </p:cNvPr>
          <p:cNvSpPr>
            <a:spLocks noGrp="1"/>
          </p:cNvSpPr>
          <p:nvPr>
            <p:ph idx="1"/>
          </p:nvPr>
        </p:nvSpPr>
        <p:spPr>
          <a:xfrm>
            <a:off x="461472" y="1300655"/>
            <a:ext cx="8225327" cy="4869409"/>
          </a:xfrm>
        </p:spPr>
        <p:txBody>
          <a:bodyPr>
            <a:normAutofit lnSpcReduction="10000"/>
          </a:bodyPr>
          <a:lstStyle/>
          <a:p>
            <a:pPr marL="0" indent="0">
              <a:buNone/>
            </a:pPr>
            <a:r>
              <a:rPr lang="en-US" b="1" dirty="0">
                <a:solidFill>
                  <a:schemeClr val="tx2"/>
                </a:solidFill>
              </a:rPr>
              <a:t>Headwater Streams </a:t>
            </a:r>
            <a:r>
              <a:rPr lang="en-US" dirty="0"/>
              <a:t>(drainage area &lt; 5 sq</a:t>
            </a:r>
            <a:r>
              <a:rPr lang="en-US" baseline="30000" dirty="0"/>
              <a:t>2</a:t>
            </a:r>
            <a:r>
              <a:rPr lang="en-US" dirty="0"/>
              <a:t> mi)</a:t>
            </a:r>
          </a:p>
          <a:p>
            <a:r>
              <a:rPr lang="en-US" dirty="0"/>
              <a:t>Sampled March 1 – May 31</a:t>
            </a:r>
          </a:p>
          <a:p>
            <a:endParaRPr lang="en-US" dirty="0"/>
          </a:p>
          <a:p>
            <a:pPr marL="0" indent="0">
              <a:buNone/>
            </a:pPr>
            <a:r>
              <a:rPr lang="en-US" b="1" dirty="0" err="1">
                <a:solidFill>
                  <a:schemeClr val="tx2"/>
                </a:solidFill>
              </a:rPr>
              <a:t>Wadeable</a:t>
            </a:r>
            <a:r>
              <a:rPr lang="en-US" b="1" dirty="0">
                <a:solidFill>
                  <a:schemeClr val="tx2"/>
                </a:solidFill>
              </a:rPr>
              <a:t> Streams </a:t>
            </a:r>
            <a:r>
              <a:rPr lang="en-US" dirty="0"/>
              <a:t>(drainage area &gt; 5 sq</a:t>
            </a:r>
            <a:r>
              <a:rPr lang="en-US" baseline="30000" dirty="0"/>
              <a:t>2</a:t>
            </a:r>
            <a:r>
              <a:rPr lang="en-US" dirty="0"/>
              <a:t> mi)</a:t>
            </a:r>
          </a:p>
          <a:p>
            <a:r>
              <a:rPr lang="en-US" dirty="0"/>
              <a:t>June 1 – September 30</a:t>
            </a:r>
          </a:p>
          <a:p>
            <a:endParaRPr lang="en-US" dirty="0"/>
          </a:p>
          <a:p>
            <a:pPr marL="0" indent="0">
              <a:buNone/>
            </a:pPr>
            <a:r>
              <a:rPr lang="en-US" dirty="0"/>
              <a:t>* Should not conduct assessment during excessively high or low flows </a:t>
            </a:r>
            <a:r>
              <a:rPr lang="en-US" u="sng" dirty="0"/>
              <a:t>or</a:t>
            </a:r>
            <a:r>
              <a:rPr lang="en-US" dirty="0"/>
              <a:t> within 2 weeks of a known scouring (heavy storm) event</a:t>
            </a:r>
          </a:p>
        </p:txBody>
      </p:sp>
    </p:spTree>
    <p:extLst>
      <p:ext uri="{BB962C8B-B14F-4D97-AF65-F5344CB8AC3E}">
        <p14:creationId xmlns:p14="http://schemas.microsoft.com/office/powerpoint/2010/main" val="2997103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2" y="0"/>
            <a:ext cx="8225327" cy="1143000"/>
          </a:xfrm>
        </p:spPr>
        <p:txBody>
          <a:bodyPr/>
          <a:lstStyle/>
          <a:p>
            <a:pPr algn="l"/>
            <a:r>
              <a:rPr lang="en-US" dirty="0"/>
              <a:t>Stream Gradient</a:t>
            </a:r>
          </a:p>
        </p:txBody>
      </p:sp>
      <p:graphicFrame>
        <p:nvGraphicFramePr>
          <p:cNvPr id="2" name="Table 1">
            <a:extLst>
              <a:ext uri="{FF2B5EF4-FFF2-40B4-BE49-F238E27FC236}">
                <a16:creationId xmlns:a16="http://schemas.microsoft.com/office/drawing/2014/main" id="{79E305D9-3EB2-4EBF-B296-9186256D7534}"/>
              </a:ext>
            </a:extLst>
          </p:cNvPr>
          <p:cNvGraphicFramePr>
            <a:graphicFrameLocks noGrp="1"/>
          </p:cNvGraphicFramePr>
          <p:nvPr>
            <p:extLst>
              <p:ext uri="{D42A27DB-BD31-4B8C-83A1-F6EECF244321}">
                <p14:modId xmlns:p14="http://schemas.microsoft.com/office/powerpoint/2010/main" val="1757918253"/>
              </p:ext>
            </p:extLst>
          </p:nvPr>
        </p:nvGraphicFramePr>
        <p:xfrm>
          <a:off x="461471" y="1027596"/>
          <a:ext cx="8348898" cy="5212080"/>
        </p:xfrm>
        <a:graphic>
          <a:graphicData uri="http://schemas.openxmlformats.org/drawingml/2006/table">
            <a:tbl>
              <a:tblPr firstRow="1" bandRow="1">
                <a:tableStyleId>{5C22544A-7EE6-4342-B048-85BDC9FD1C3A}</a:tableStyleId>
              </a:tblPr>
              <a:tblGrid>
                <a:gridCol w="2782966">
                  <a:extLst>
                    <a:ext uri="{9D8B030D-6E8A-4147-A177-3AD203B41FA5}">
                      <a16:colId xmlns:a16="http://schemas.microsoft.com/office/drawing/2014/main" val="2403033782"/>
                    </a:ext>
                  </a:extLst>
                </a:gridCol>
                <a:gridCol w="2782966">
                  <a:extLst>
                    <a:ext uri="{9D8B030D-6E8A-4147-A177-3AD203B41FA5}">
                      <a16:colId xmlns:a16="http://schemas.microsoft.com/office/drawing/2014/main" val="1988296651"/>
                    </a:ext>
                  </a:extLst>
                </a:gridCol>
                <a:gridCol w="2782966">
                  <a:extLst>
                    <a:ext uri="{9D8B030D-6E8A-4147-A177-3AD203B41FA5}">
                      <a16:colId xmlns:a16="http://schemas.microsoft.com/office/drawing/2014/main" val="230275067"/>
                    </a:ext>
                  </a:extLst>
                </a:gridCol>
              </a:tblGrid>
              <a:tr h="370840">
                <a:tc>
                  <a:txBody>
                    <a:bodyPr/>
                    <a:lstStyle/>
                    <a:p>
                      <a:r>
                        <a:rPr lang="en-US" sz="2400" dirty="0"/>
                        <a:t>Characteristic</a:t>
                      </a:r>
                    </a:p>
                  </a:txBody>
                  <a:tcPr/>
                </a:tc>
                <a:tc>
                  <a:txBody>
                    <a:bodyPr/>
                    <a:lstStyle/>
                    <a:p>
                      <a:pPr algn="ctr"/>
                      <a:r>
                        <a:rPr lang="en-US" sz="2400" dirty="0"/>
                        <a:t>High-Gradient</a:t>
                      </a:r>
                    </a:p>
                  </a:txBody>
                  <a:tcPr/>
                </a:tc>
                <a:tc>
                  <a:txBody>
                    <a:bodyPr/>
                    <a:lstStyle/>
                    <a:p>
                      <a:pPr algn="ctr"/>
                      <a:r>
                        <a:rPr lang="en-US" sz="2400" dirty="0"/>
                        <a:t>Low-Gradient</a:t>
                      </a:r>
                    </a:p>
                  </a:txBody>
                  <a:tcPr/>
                </a:tc>
                <a:extLst>
                  <a:ext uri="{0D108BD9-81ED-4DB2-BD59-A6C34878D82A}">
                    <a16:rowId xmlns:a16="http://schemas.microsoft.com/office/drawing/2014/main" val="899698823"/>
                  </a:ext>
                </a:extLst>
              </a:tr>
              <a:tr h="370840">
                <a:tc>
                  <a:txBody>
                    <a:bodyPr/>
                    <a:lstStyle/>
                    <a:p>
                      <a:r>
                        <a:rPr lang="en-US" sz="2400" dirty="0"/>
                        <a:t>Velocity of Water (Fast or Slow)</a:t>
                      </a:r>
                    </a:p>
                  </a:txBody>
                  <a:tcPr/>
                </a:tc>
                <a:tc>
                  <a:txBody>
                    <a:bodyPr/>
                    <a:lstStyle/>
                    <a:p>
                      <a:r>
                        <a:rPr lang="en-US" sz="2400" dirty="0"/>
                        <a:t>Typically &gt; 0.5 ft/sec</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Typically &lt; 0.5 ft/sec</a:t>
                      </a:r>
                    </a:p>
                  </a:txBody>
                  <a:tcPr/>
                </a:tc>
                <a:extLst>
                  <a:ext uri="{0D108BD9-81ED-4DB2-BD59-A6C34878D82A}">
                    <a16:rowId xmlns:a16="http://schemas.microsoft.com/office/drawing/2014/main" val="1438852646"/>
                  </a:ext>
                </a:extLst>
              </a:tr>
              <a:tr h="326625">
                <a:tc>
                  <a:txBody>
                    <a:bodyPr/>
                    <a:lstStyle/>
                    <a:p>
                      <a:r>
                        <a:rPr lang="en-US" sz="2400" dirty="0"/>
                        <a:t>Slope Profile</a:t>
                      </a:r>
                    </a:p>
                  </a:txBody>
                  <a:tcPr/>
                </a:tc>
                <a:tc>
                  <a:txBody>
                    <a:bodyPr/>
                    <a:lstStyle/>
                    <a:p>
                      <a:r>
                        <a:rPr lang="en-US" sz="2400" dirty="0"/>
                        <a:t>Steep with rapid changes in elevation and lower water surface</a:t>
                      </a:r>
                    </a:p>
                  </a:txBody>
                  <a:tcPr/>
                </a:tc>
                <a:tc>
                  <a:txBody>
                    <a:bodyPr/>
                    <a:lstStyle/>
                    <a:p>
                      <a:r>
                        <a:rPr lang="en-US" sz="2400" dirty="0"/>
                        <a:t>Gentle with higher water surface </a:t>
                      </a:r>
                    </a:p>
                  </a:txBody>
                  <a:tcPr/>
                </a:tc>
                <a:extLst>
                  <a:ext uri="{0D108BD9-81ED-4DB2-BD59-A6C34878D82A}">
                    <a16:rowId xmlns:a16="http://schemas.microsoft.com/office/drawing/2014/main" val="3524641816"/>
                  </a:ext>
                </a:extLst>
              </a:tr>
              <a:tr h="370840">
                <a:tc>
                  <a:txBody>
                    <a:bodyPr/>
                    <a:lstStyle/>
                    <a:p>
                      <a:r>
                        <a:rPr lang="en-US" sz="2400" dirty="0"/>
                        <a:t>Riffles</a:t>
                      </a:r>
                    </a:p>
                  </a:txBody>
                  <a:tcPr/>
                </a:tc>
                <a:tc>
                  <a:txBody>
                    <a:bodyPr/>
                    <a:lstStyle/>
                    <a:p>
                      <a:r>
                        <a:rPr lang="en-US" sz="2400" dirty="0"/>
                        <a:t>High frequency of riffle habitat</a:t>
                      </a:r>
                    </a:p>
                  </a:txBody>
                  <a:tcPr/>
                </a:tc>
                <a:tc>
                  <a:txBody>
                    <a:bodyPr/>
                    <a:lstStyle/>
                    <a:p>
                      <a:r>
                        <a:rPr lang="en-US" sz="2400" dirty="0"/>
                        <a:t>Naturally lack true riffles </a:t>
                      </a:r>
                    </a:p>
                  </a:txBody>
                  <a:tcPr/>
                </a:tc>
                <a:extLst>
                  <a:ext uri="{0D108BD9-81ED-4DB2-BD59-A6C34878D82A}">
                    <a16:rowId xmlns:a16="http://schemas.microsoft.com/office/drawing/2014/main" val="2629264549"/>
                  </a:ext>
                </a:extLst>
              </a:tr>
              <a:tr h="370840">
                <a:tc>
                  <a:txBody>
                    <a:bodyPr/>
                    <a:lstStyle/>
                    <a:p>
                      <a:r>
                        <a:rPr lang="en-US" sz="2400" dirty="0"/>
                        <a:t>Bioregion Location</a:t>
                      </a:r>
                    </a:p>
                  </a:txBody>
                  <a:tcPr/>
                </a:tc>
                <a:tc>
                  <a:txBody>
                    <a:bodyPr/>
                    <a:lstStyle/>
                    <a:p>
                      <a:r>
                        <a:rPr lang="en-US" sz="2400" dirty="0"/>
                        <a:t>Mountain, Bluegrass, or Pennyroyal</a:t>
                      </a:r>
                    </a:p>
                  </a:txBody>
                  <a:tcPr/>
                </a:tc>
                <a:tc>
                  <a:txBody>
                    <a:bodyPr/>
                    <a:lstStyle/>
                    <a:p>
                      <a:r>
                        <a:rPr lang="en-US" sz="2400" dirty="0"/>
                        <a:t>Mississippi Valley and Interior River or some in western Pennyroyal</a:t>
                      </a:r>
                    </a:p>
                  </a:txBody>
                  <a:tcPr/>
                </a:tc>
                <a:extLst>
                  <a:ext uri="{0D108BD9-81ED-4DB2-BD59-A6C34878D82A}">
                    <a16:rowId xmlns:a16="http://schemas.microsoft.com/office/drawing/2014/main" val="607923455"/>
                  </a:ext>
                </a:extLst>
              </a:tr>
            </a:tbl>
          </a:graphicData>
        </a:graphic>
      </p:graphicFrame>
    </p:spTree>
    <p:extLst>
      <p:ext uri="{BB962C8B-B14F-4D97-AF65-F5344CB8AC3E}">
        <p14:creationId xmlns:p14="http://schemas.microsoft.com/office/powerpoint/2010/main" val="2673003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2" y="85553"/>
            <a:ext cx="8225327" cy="1143000"/>
          </a:xfrm>
        </p:spPr>
        <p:txBody>
          <a:bodyPr/>
          <a:lstStyle/>
          <a:p>
            <a:pPr algn="l"/>
            <a:r>
              <a:rPr lang="en-US" dirty="0"/>
              <a:t>High Gradient Streams</a:t>
            </a:r>
          </a:p>
        </p:txBody>
      </p:sp>
      <p:sp>
        <p:nvSpPr>
          <p:cNvPr id="5" name="Content Placeholder 4"/>
          <p:cNvSpPr>
            <a:spLocks noGrp="1"/>
          </p:cNvSpPr>
          <p:nvPr>
            <p:ph idx="1"/>
          </p:nvPr>
        </p:nvSpPr>
        <p:spPr>
          <a:xfrm>
            <a:off x="461472" y="1182030"/>
            <a:ext cx="4445065" cy="5151864"/>
          </a:xfrm>
        </p:spPr>
        <p:txBody>
          <a:bodyPr>
            <a:normAutofit fontScale="92500" lnSpcReduction="10000"/>
          </a:bodyPr>
          <a:lstStyle/>
          <a:p>
            <a:pPr marL="0" indent="0">
              <a:buNone/>
            </a:pPr>
            <a:r>
              <a:rPr lang="en-US" dirty="0">
                <a:latin typeface="Calibri" panose="020F0502020204030204" pitchFamily="34" charset="0"/>
                <a:cs typeface="Calibri" panose="020F0502020204030204" pitchFamily="34" charset="0"/>
              </a:rPr>
              <a:t>What are they?</a:t>
            </a:r>
          </a:p>
          <a:p>
            <a:r>
              <a:rPr lang="en-US" dirty="0">
                <a:latin typeface="Calibri" panose="020F0502020204030204" pitchFamily="34" charset="0"/>
                <a:cs typeface="Calibri" panose="020F0502020204030204" pitchFamily="34" charset="0"/>
              </a:rPr>
              <a:t>Streambeds have steeper slopes (gradients)</a:t>
            </a:r>
          </a:p>
          <a:p>
            <a:r>
              <a:rPr lang="en-US" dirty="0"/>
              <a:t>C</a:t>
            </a:r>
            <a:r>
              <a:rPr lang="en-US" dirty="0">
                <a:latin typeface="Calibri" panose="020F0502020204030204" pitchFamily="34" charset="0"/>
                <a:cs typeface="Calibri" panose="020F0502020204030204" pitchFamily="34" charset="0"/>
              </a:rPr>
              <a:t>reates more rapid streamflow </a:t>
            </a:r>
            <a:r>
              <a:rPr lang="en-US" i="1" dirty="0">
                <a:latin typeface="Calibri" panose="020F0502020204030204" pitchFamily="34" charset="0"/>
                <a:cs typeface="Calibri" panose="020F0502020204030204" pitchFamily="34" charset="0"/>
              </a:rPr>
              <a:t>(&gt; 0.5 ft/sec</a:t>
            </a:r>
            <a:r>
              <a:rPr lang="en-US" dirty="0">
                <a:latin typeface="Calibri" panose="020F0502020204030204" pitchFamily="34" charset="0"/>
                <a:cs typeface="Calibri" panose="020F0502020204030204" pitchFamily="34" charset="0"/>
              </a:rPr>
              <a:t>)</a:t>
            </a:r>
          </a:p>
          <a:p>
            <a:r>
              <a:rPr lang="en-US" sz="3200" dirty="0"/>
              <a:t>Riffle habitat dominates (e</a:t>
            </a:r>
            <a:r>
              <a:rPr lang="en-US" dirty="0"/>
              <a:t>xposed rocks at or near surface)</a:t>
            </a:r>
          </a:p>
          <a:p>
            <a:r>
              <a:rPr lang="en-US" sz="3200" dirty="0">
                <a:latin typeface="Calibri" panose="020F0502020204030204" pitchFamily="34" charset="0"/>
                <a:cs typeface="Calibri" panose="020F0502020204030204" pitchFamily="34" charset="0"/>
              </a:rPr>
              <a:t>Commonly found in KY’s Mountain, Bluegrass and Pennyroyal Bioregions</a:t>
            </a:r>
          </a:p>
          <a:p>
            <a:pPr lvl="1"/>
            <a:endParaRPr lang="en-US" sz="32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4B0932C7-B00C-4966-815A-BD8D0C571846}"/>
              </a:ext>
            </a:extLst>
          </p:cNvPr>
          <p:cNvPicPr>
            <a:picLocks noChangeAspect="1"/>
          </p:cNvPicPr>
          <p:nvPr/>
        </p:nvPicPr>
        <p:blipFill>
          <a:blip r:embed="rId3"/>
          <a:stretch>
            <a:fillRect/>
          </a:stretch>
        </p:blipFill>
        <p:spPr>
          <a:xfrm>
            <a:off x="5105835" y="2018371"/>
            <a:ext cx="3627427" cy="2720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40100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224943"/>
            <a:ext cx="8225327" cy="1143000"/>
          </a:xfrm>
        </p:spPr>
        <p:txBody>
          <a:bodyPr/>
          <a:lstStyle/>
          <a:p>
            <a:pPr algn="l"/>
            <a:r>
              <a:rPr lang="en-US" dirty="0"/>
              <a:t>High Gradient</a:t>
            </a:r>
          </a:p>
        </p:txBody>
      </p:sp>
      <p:sp>
        <p:nvSpPr>
          <p:cNvPr id="16" name="Rectangle 15">
            <a:extLst>
              <a:ext uri="{FF2B5EF4-FFF2-40B4-BE49-F238E27FC236}">
                <a16:creationId xmlns:a16="http://schemas.microsoft.com/office/drawing/2014/main" id="{46C969B8-FC4E-4DDD-A24C-540FE2D12BCF}"/>
              </a:ext>
            </a:extLst>
          </p:cNvPr>
          <p:cNvSpPr/>
          <p:nvPr/>
        </p:nvSpPr>
        <p:spPr>
          <a:xfrm rot="3268915">
            <a:off x="3805991" y="2607041"/>
            <a:ext cx="1425389" cy="24105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303F2B6-5C6F-4589-A1D5-0A7B86755176}"/>
              </a:ext>
            </a:extLst>
          </p:cNvPr>
          <p:cNvGrpSpPr/>
          <p:nvPr/>
        </p:nvGrpSpPr>
        <p:grpSpPr>
          <a:xfrm>
            <a:off x="506894" y="1367942"/>
            <a:ext cx="5217063" cy="4379236"/>
            <a:chOff x="506894" y="1417637"/>
            <a:chExt cx="5217063" cy="4379236"/>
          </a:xfrm>
        </p:grpSpPr>
        <p:pic>
          <p:nvPicPr>
            <p:cNvPr id="10" name="Picture 9" descr="High grad stream characteristics.jpg">
              <a:extLst>
                <a:ext uri="{FF2B5EF4-FFF2-40B4-BE49-F238E27FC236}">
                  <a16:creationId xmlns:a16="http://schemas.microsoft.com/office/drawing/2014/main" id="{D259E424-B2D1-40EB-891D-51CBD4D59C3F}"/>
                </a:ext>
              </a:extLst>
            </p:cNvPr>
            <p:cNvPicPr>
              <a:picLocks noChangeAspect="1"/>
            </p:cNvPicPr>
            <p:nvPr/>
          </p:nvPicPr>
          <p:blipFill>
            <a:blip r:embed="rId3" cstate="print"/>
            <a:stretch>
              <a:fillRect/>
            </a:stretch>
          </p:blipFill>
          <p:spPr>
            <a:xfrm>
              <a:off x="506894" y="1417637"/>
              <a:ext cx="5099084" cy="3749040"/>
            </a:xfrm>
            <a:prstGeom prst="rect">
              <a:avLst/>
            </a:prstGeom>
          </p:spPr>
        </p:pic>
        <p:sp>
          <p:nvSpPr>
            <p:cNvPr id="12" name="Rectangle 11">
              <a:extLst>
                <a:ext uri="{FF2B5EF4-FFF2-40B4-BE49-F238E27FC236}">
                  <a16:creationId xmlns:a16="http://schemas.microsoft.com/office/drawing/2014/main" id="{5F4954D7-FA99-41B3-9055-23293F551DA7}"/>
                </a:ext>
              </a:extLst>
            </p:cNvPr>
            <p:cNvSpPr/>
            <p:nvPr/>
          </p:nvSpPr>
          <p:spPr>
            <a:xfrm rot="3268915">
              <a:off x="1999330" y="4533123"/>
              <a:ext cx="1425389" cy="11021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F91D4A-9F93-445B-9CCE-83EC5BB8E76F}"/>
                </a:ext>
              </a:extLst>
            </p:cNvPr>
            <p:cNvSpPr/>
            <p:nvPr/>
          </p:nvSpPr>
          <p:spPr>
            <a:xfrm rot="3268915">
              <a:off x="2568072" y="4508872"/>
              <a:ext cx="1425389" cy="3801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314D23C-BE5D-48E3-A0D9-E7E67662641A}"/>
                </a:ext>
              </a:extLst>
            </p:cNvPr>
            <p:cNvSpPr/>
            <p:nvPr/>
          </p:nvSpPr>
          <p:spPr>
            <a:xfrm rot="3268915">
              <a:off x="2636418" y="4354254"/>
              <a:ext cx="1425389" cy="3801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AA0E44B-63EC-4A2E-A0E7-22E64A0F9915}"/>
                </a:ext>
              </a:extLst>
            </p:cNvPr>
            <p:cNvSpPr/>
            <p:nvPr/>
          </p:nvSpPr>
          <p:spPr>
            <a:xfrm rot="3268915">
              <a:off x="3805992" y="2607040"/>
              <a:ext cx="1425389" cy="24105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 Box 3">
            <a:extLst>
              <a:ext uri="{FF2B5EF4-FFF2-40B4-BE49-F238E27FC236}">
                <a16:creationId xmlns:a16="http://schemas.microsoft.com/office/drawing/2014/main" id="{2E0C80B3-81F9-4856-82BF-87BA8A759025}"/>
              </a:ext>
            </a:extLst>
          </p:cNvPr>
          <p:cNvSpPr txBox="1">
            <a:spLocks noChangeArrowheads="1"/>
          </p:cNvSpPr>
          <p:nvPr/>
        </p:nvSpPr>
        <p:spPr bwMode="auto">
          <a:xfrm>
            <a:off x="4771694" y="1043876"/>
            <a:ext cx="4170508" cy="4585871"/>
          </a:xfrm>
          <a:prstGeom prst="rect">
            <a:avLst/>
          </a:prstGeom>
          <a:noFill/>
          <a:ln w="9525">
            <a:noFill/>
            <a:miter lim="800000"/>
            <a:headEnd/>
            <a:tailEnd/>
          </a:ln>
          <a:effectLst>
            <a:outerShdw blurRad="50800" dist="50800" dir="5400000" algn="ctr" rotWithShape="0">
              <a:schemeClr val="bg1"/>
            </a:outerShdw>
          </a:effectLst>
        </p:spPr>
        <p:txBody>
          <a:bodyPr wrap="square">
            <a:spAutoFit/>
          </a:bodyPr>
          <a:lstStyle/>
          <a:p>
            <a:pPr>
              <a:defRPr/>
            </a:pPr>
            <a:r>
              <a:rPr lang="en-US" sz="2800" dirty="0">
                <a:latin typeface="Calibri" panose="020F0502020204030204" pitchFamily="34" charset="0"/>
                <a:ea typeface="Kozuka Mincho Pro H" panose="02020A00000000000000" pitchFamily="18" charset="-128"/>
                <a:cs typeface="Calibri" panose="020F0502020204030204" pitchFamily="34" charset="0"/>
              </a:rPr>
              <a:t>Pools</a:t>
            </a:r>
          </a:p>
          <a:p>
            <a:pPr>
              <a:defRPr/>
            </a:pPr>
            <a:r>
              <a:rPr lang="en-US" sz="2400" dirty="0">
                <a:latin typeface="Calibri" panose="020F0502020204030204" pitchFamily="34" charset="0"/>
                <a:ea typeface="Kozuka Mincho Pro H" panose="02020A00000000000000" pitchFamily="18" charset="-128"/>
                <a:cs typeface="Calibri" panose="020F0502020204030204" pitchFamily="34" charset="0"/>
              </a:rPr>
              <a:t>- Deep areas with slow flow</a:t>
            </a:r>
          </a:p>
          <a:p>
            <a:pPr>
              <a:defRPr/>
            </a:pPr>
            <a:endParaRPr lang="en-US" sz="2000" dirty="0">
              <a:latin typeface="Calibri" panose="020F0502020204030204" pitchFamily="34" charset="0"/>
              <a:ea typeface="Kozuka Mincho Pro H" panose="02020A00000000000000" pitchFamily="18" charset="-128"/>
              <a:cs typeface="Calibri" panose="020F0502020204030204" pitchFamily="34" charset="0"/>
            </a:endParaRPr>
          </a:p>
          <a:p>
            <a:pPr>
              <a:defRPr/>
            </a:pPr>
            <a:r>
              <a:rPr lang="en-US" sz="2800" dirty="0">
                <a:latin typeface="Calibri" panose="020F0502020204030204" pitchFamily="34" charset="0"/>
                <a:ea typeface="Kozuka Mincho Pro H" panose="02020A00000000000000" pitchFamily="18" charset="-128"/>
                <a:cs typeface="Calibri" panose="020F0502020204030204" pitchFamily="34" charset="0"/>
              </a:rPr>
              <a:t>Riffles</a:t>
            </a:r>
          </a:p>
          <a:p>
            <a:pPr>
              <a:defRPr/>
            </a:pPr>
            <a:r>
              <a:rPr lang="en-US" sz="2400" dirty="0">
                <a:latin typeface="Calibri" panose="020F0502020204030204" pitchFamily="34" charset="0"/>
                <a:ea typeface="Kozuka Mincho Pro H" panose="02020A00000000000000" pitchFamily="18" charset="-128"/>
                <a:cs typeface="Calibri" panose="020F0502020204030204" pitchFamily="34" charset="0"/>
              </a:rPr>
              <a:t>- Stream elevation drop where bed rocks break the surface</a:t>
            </a:r>
          </a:p>
          <a:p>
            <a:pPr>
              <a:defRPr/>
            </a:pPr>
            <a:r>
              <a:rPr lang="en-US" sz="2400" dirty="0">
                <a:latin typeface="Calibri" panose="020F0502020204030204" pitchFamily="34" charset="0"/>
                <a:ea typeface="Kozuka Mincho Pro H" panose="02020A00000000000000" pitchFamily="18" charset="-128"/>
                <a:cs typeface="Calibri" panose="020F0502020204030204" pitchFamily="34" charset="0"/>
              </a:rPr>
              <a:t>- Produces turbulence with rough and bubbly water</a:t>
            </a:r>
          </a:p>
          <a:p>
            <a:pPr>
              <a:defRPr/>
            </a:pPr>
            <a:endParaRPr lang="en-US" sz="2000" dirty="0">
              <a:latin typeface="Calibri" panose="020F0502020204030204" pitchFamily="34" charset="0"/>
              <a:ea typeface="Kozuka Mincho Pro H" panose="02020A00000000000000" pitchFamily="18" charset="-128"/>
              <a:cs typeface="Calibri" panose="020F0502020204030204" pitchFamily="34" charset="0"/>
            </a:endParaRPr>
          </a:p>
          <a:p>
            <a:pPr>
              <a:defRPr/>
            </a:pPr>
            <a:r>
              <a:rPr lang="en-US" sz="2800" dirty="0">
                <a:latin typeface="Calibri" panose="020F0502020204030204" pitchFamily="34" charset="0"/>
                <a:ea typeface="Kozuka Mincho Pro H" panose="02020A00000000000000" pitchFamily="18" charset="-128"/>
                <a:cs typeface="Calibri" panose="020F0502020204030204" pitchFamily="34" charset="0"/>
              </a:rPr>
              <a:t>Runs</a:t>
            </a:r>
          </a:p>
          <a:p>
            <a:pPr>
              <a:defRPr/>
            </a:pPr>
            <a:r>
              <a:rPr lang="en-US" sz="2400" dirty="0">
                <a:latin typeface="Calibri" panose="020F0502020204030204" pitchFamily="34" charset="0"/>
                <a:ea typeface="Kozuka Mincho Pro H" panose="02020A00000000000000" pitchFamily="18" charset="-128"/>
                <a:cs typeface="Calibri" panose="020F0502020204030204" pitchFamily="34" charset="0"/>
              </a:rPr>
              <a:t>- Fast flowing stream segments between riffles and/or pools</a:t>
            </a:r>
          </a:p>
        </p:txBody>
      </p:sp>
    </p:spTree>
    <p:extLst>
      <p:ext uri="{BB962C8B-B14F-4D97-AF65-F5344CB8AC3E}">
        <p14:creationId xmlns:p14="http://schemas.microsoft.com/office/powerpoint/2010/main" val="396292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471" y="175248"/>
            <a:ext cx="8225327" cy="1143000"/>
          </a:xfrm>
        </p:spPr>
        <p:txBody>
          <a:bodyPr/>
          <a:lstStyle/>
          <a:p>
            <a:pPr algn="l"/>
            <a:r>
              <a:rPr lang="en-US" dirty="0"/>
              <a:t>Low Gradient</a:t>
            </a:r>
          </a:p>
        </p:txBody>
      </p:sp>
      <p:pic>
        <p:nvPicPr>
          <p:cNvPr id="8" name="Picture 2" descr="Muddy Cr2">
            <a:extLst>
              <a:ext uri="{FF2B5EF4-FFF2-40B4-BE49-F238E27FC236}">
                <a16:creationId xmlns:a16="http://schemas.microsoft.com/office/drawing/2014/main" id="{142B2D7C-741C-4FB3-B77C-74B593841E87}"/>
              </a:ext>
            </a:extLst>
          </p:cNvPr>
          <p:cNvPicPr>
            <a:picLocks noChangeAspect="1" noChangeArrowheads="1"/>
          </p:cNvPicPr>
          <p:nvPr/>
        </p:nvPicPr>
        <p:blipFill>
          <a:blip r:embed="rId3" cstate="print"/>
          <a:srcRect/>
          <a:stretch>
            <a:fillRect/>
          </a:stretch>
        </p:blipFill>
        <p:spPr bwMode="auto">
          <a:xfrm>
            <a:off x="5297557" y="2104465"/>
            <a:ext cx="3458588" cy="2649070"/>
          </a:xfrm>
          <a:prstGeom prst="rect">
            <a:avLst/>
          </a:prstGeom>
          <a:ln>
            <a:noFill/>
          </a:ln>
          <a:effectLst>
            <a:outerShdw blurRad="292100" dist="139700" dir="2700000" algn="tl" rotWithShape="0">
              <a:srgbClr val="333333">
                <a:alpha val="65000"/>
              </a:srgbClr>
            </a:outerShdw>
          </a:effectLst>
        </p:spPr>
      </p:pic>
      <p:sp>
        <p:nvSpPr>
          <p:cNvPr id="5" name="Content Placeholder 4">
            <a:extLst>
              <a:ext uri="{FF2B5EF4-FFF2-40B4-BE49-F238E27FC236}">
                <a16:creationId xmlns:a16="http://schemas.microsoft.com/office/drawing/2014/main" id="{FC551720-ACDF-4A22-BDDB-8028B7D53C99}"/>
              </a:ext>
            </a:extLst>
          </p:cNvPr>
          <p:cNvSpPr txBox="1">
            <a:spLocks/>
          </p:cNvSpPr>
          <p:nvPr/>
        </p:nvSpPr>
        <p:spPr>
          <a:xfrm>
            <a:off x="457202" y="1318248"/>
            <a:ext cx="4616603" cy="515186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What are they?</a:t>
            </a:r>
          </a:p>
          <a:p>
            <a:r>
              <a:rPr lang="en-US" dirty="0"/>
              <a:t>Found in flatter terrain </a:t>
            </a:r>
          </a:p>
          <a:p>
            <a:r>
              <a:rPr lang="en-US" dirty="0"/>
              <a:t>Causes slower streamflow </a:t>
            </a:r>
            <a:r>
              <a:rPr lang="en-US" i="1" dirty="0"/>
              <a:t>(&lt; 0.5 ft/sec</a:t>
            </a:r>
            <a:r>
              <a:rPr lang="en-US" dirty="0"/>
              <a:t>)</a:t>
            </a:r>
          </a:p>
          <a:p>
            <a:r>
              <a:rPr lang="en-US" dirty="0"/>
              <a:t>Lack riffle habitat</a:t>
            </a:r>
          </a:p>
          <a:p>
            <a:r>
              <a:rPr lang="en-US" dirty="0"/>
              <a:t>Commonly found in Western KY’s Mississippi Valley Bioregion</a:t>
            </a:r>
          </a:p>
          <a:p>
            <a:pPr lvl="1"/>
            <a:endParaRPr lang="en-US" sz="3200" dirty="0"/>
          </a:p>
          <a:p>
            <a:endParaRPr lang="en-US" sz="3600" dirty="0"/>
          </a:p>
        </p:txBody>
      </p:sp>
    </p:spTree>
    <p:extLst>
      <p:ext uri="{BB962C8B-B14F-4D97-AF65-F5344CB8AC3E}">
        <p14:creationId xmlns:p14="http://schemas.microsoft.com/office/powerpoint/2010/main" val="1215799729"/>
      </p:ext>
    </p:extLst>
  </p:cSld>
  <p:clrMapOvr>
    <a:masterClrMapping/>
  </p:clrMapOvr>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White Standard</Template>
  <TotalTime>41113</TotalTime>
  <Words>4241</Words>
  <Application>Microsoft Office PowerPoint</Application>
  <PresentationFormat>On-screen Show (4:3)</PresentationFormat>
  <Paragraphs>473</Paragraphs>
  <Slides>33</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Arial</vt:lpstr>
      <vt:lpstr>Arial Black</vt:lpstr>
      <vt:lpstr>Avenir Next Regular</vt:lpstr>
      <vt:lpstr>AvenirNext LT Pro Bold</vt:lpstr>
      <vt:lpstr>Calibri</vt:lpstr>
      <vt:lpstr>Calibri Light</vt:lpstr>
      <vt:lpstr>Gill Sans MT</vt:lpstr>
      <vt:lpstr>Mercury Display</vt:lpstr>
      <vt:lpstr>Mercury Display Semibold</vt:lpstr>
      <vt:lpstr>Times New Roman</vt:lpstr>
      <vt:lpstr>UK Primary White Standard</vt:lpstr>
      <vt:lpstr>Watershed Academy Watershed Coordinator Training Series</vt:lpstr>
      <vt:lpstr>Stream Functions Pyramid</vt:lpstr>
      <vt:lpstr>Overview</vt:lpstr>
      <vt:lpstr>Overview</vt:lpstr>
      <vt:lpstr>Timing of Habitat Assessment</vt:lpstr>
      <vt:lpstr>Stream Gradient</vt:lpstr>
      <vt:lpstr>High Gradient Streams</vt:lpstr>
      <vt:lpstr>High Gradient</vt:lpstr>
      <vt:lpstr>Low Gradient</vt:lpstr>
      <vt:lpstr>Low Gradient</vt:lpstr>
      <vt:lpstr>PowerPoint Presentation</vt:lpstr>
      <vt:lpstr>Habitat Parameters</vt:lpstr>
      <vt:lpstr>Habitat Assessment Field Data Sheet</vt:lpstr>
      <vt:lpstr>Habitat Assessment Field Data Sheet</vt:lpstr>
      <vt:lpstr>Field Data Sheet Compilation</vt:lpstr>
      <vt:lpstr>Kentucky Bioregions</vt:lpstr>
      <vt:lpstr>Epifaunal Substrate/Available Cover</vt:lpstr>
      <vt:lpstr>Embeddedness (High Gradient)</vt:lpstr>
      <vt:lpstr>Embeddedness (High Gradient)</vt:lpstr>
      <vt:lpstr>Pool Substrate Characterization  (Low Gradient)</vt:lpstr>
      <vt:lpstr>Velocity/Depth Regime  (High gradient)</vt:lpstr>
      <vt:lpstr>Pool Variability (Low gradient)</vt:lpstr>
      <vt:lpstr>Sediment Deposition</vt:lpstr>
      <vt:lpstr>Channel Flow Status</vt:lpstr>
      <vt:lpstr>Channel Alteration</vt:lpstr>
      <vt:lpstr>Riffle Frequency  (High gradient)</vt:lpstr>
      <vt:lpstr>Channel Sinuosity (Low gradient)</vt:lpstr>
      <vt:lpstr>Bank Stability</vt:lpstr>
      <vt:lpstr>Vegetative Protection</vt:lpstr>
      <vt:lpstr>Riparian Vegetative Zone Width</vt:lpstr>
      <vt:lpstr>Summary</vt:lpstr>
      <vt:lpstr>Questions?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McAlister, Malissa L.</cp:lastModifiedBy>
  <cp:revision>465</cp:revision>
  <dcterms:created xsi:type="dcterms:W3CDTF">2018-02-01T15:12:04Z</dcterms:created>
  <dcterms:modified xsi:type="dcterms:W3CDTF">2019-10-25T19:25:21Z</dcterms:modified>
</cp:coreProperties>
</file>