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1.xml" ContentType="application/vnd.openxmlformats-officedocument.presentationml.tags+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ppt/tags/tag1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tags/tag17.xml" ContentType="application/vnd.openxmlformats-officedocument.presentationml.tags+xml"/>
  <Override PartName="/ppt/notesSlides/notesSlide46.xml" ContentType="application/vnd.openxmlformats-officedocument.presentationml.notesSlide+xml"/>
  <Override PartName="/ppt/tags/tag18.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436" r:id="rId2"/>
    <p:sldId id="540" r:id="rId3"/>
    <p:sldId id="539" r:id="rId4"/>
    <p:sldId id="542" r:id="rId5"/>
    <p:sldId id="537" r:id="rId6"/>
    <p:sldId id="541" r:id="rId7"/>
    <p:sldId id="561" r:id="rId8"/>
    <p:sldId id="580" r:id="rId9"/>
    <p:sldId id="478" r:id="rId10"/>
    <p:sldId id="480" r:id="rId11"/>
    <p:sldId id="481" r:id="rId12"/>
    <p:sldId id="569" r:id="rId13"/>
    <p:sldId id="543" r:id="rId14"/>
    <p:sldId id="550" r:id="rId15"/>
    <p:sldId id="568" r:id="rId16"/>
    <p:sldId id="548" r:id="rId17"/>
    <p:sldId id="549" r:id="rId18"/>
    <p:sldId id="559" r:id="rId19"/>
    <p:sldId id="551" r:id="rId20"/>
    <p:sldId id="552" r:id="rId21"/>
    <p:sldId id="553" r:id="rId22"/>
    <p:sldId id="554" r:id="rId23"/>
    <p:sldId id="555" r:id="rId24"/>
    <p:sldId id="556" r:id="rId25"/>
    <p:sldId id="557" r:id="rId26"/>
    <p:sldId id="558" r:id="rId27"/>
    <p:sldId id="581" r:id="rId28"/>
    <p:sldId id="562" r:id="rId29"/>
    <p:sldId id="563" r:id="rId30"/>
    <p:sldId id="564" r:id="rId31"/>
    <p:sldId id="566" r:id="rId32"/>
    <p:sldId id="482" r:id="rId33"/>
    <p:sldId id="570" r:id="rId34"/>
    <p:sldId id="536" r:id="rId35"/>
    <p:sldId id="571" r:id="rId36"/>
    <p:sldId id="544" r:id="rId37"/>
    <p:sldId id="547" r:id="rId38"/>
    <p:sldId id="545" r:id="rId39"/>
    <p:sldId id="546" r:id="rId40"/>
    <p:sldId id="560" r:id="rId41"/>
    <p:sldId id="483" r:id="rId42"/>
    <p:sldId id="484" r:id="rId43"/>
    <p:sldId id="572" r:id="rId44"/>
    <p:sldId id="573" r:id="rId45"/>
    <p:sldId id="485" r:id="rId46"/>
    <p:sldId id="486" r:id="rId47"/>
    <p:sldId id="534" r:id="rId48"/>
    <p:sldId id="574" r:id="rId49"/>
    <p:sldId id="575" r:id="rId50"/>
    <p:sldId id="576" r:id="rId51"/>
    <p:sldId id="577" r:id="rId52"/>
    <p:sldId id="579" r:id="rId53"/>
    <p:sldId id="578" r:id="rId54"/>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 id="2" name="Steven Evans" initials="SE" lastIdx="1" clrIdx="1">
    <p:extLst>
      <p:ext uri="{19B8F6BF-5375-455C-9EA6-DF929625EA0E}">
        <p15:presenceInfo xmlns:p15="http://schemas.microsoft.com/office/powerpoint/2012/main" userId="62e3af207514a7fb" providerId="Windows Live"/>
      </p:ext>
    </p:extLst>
  </p:cmAuthor>
  <p:cmAuthor id="3" name="McAlister, Malissa L." initials="MML" lastIdx="6" clrIdx="2">
    <p:extLst>
      <p:ext uri="{19B8F6BF-5375-455C-9EA6-DF929625EA0E}">
        <p15:presenceInfo xmlns:p15="http://schemas.microsoft.com/office/powerpoint/2012/main" userId="S::mlmcal2@uky.edu::4cc7dcc8-fb4d-4269-856b-559d123fa1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01"/>
    <a:srgbClr val="57D34D"/>
    <a:srgbClr val="CCFF99"/>
    <a:srgbClr val="FFFF99"/>
    <a:srgbClr val="0032A1"/>
    <a:srgbClr val="FD5003"/>
    <a:srgbClr val="FFDD89"/>
    <a:srgbClr val="FF9999"/>
    <a:srgbClr val="D9D9D9"/>
    <a:srgbClr val="0033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58634" autoAdjust="0"/>
  </p:normalViewPr>
  <p:slideViewPr>
    <p:cSldViewPr snapToGrid="0" snapToObjects="1">
      <p:cViewPr varScale="1">
        <p:scale>
          <a:sx n="64" d="100"/>
          <a:sy n="64" d="100"/>
        </p:scale>
        <p:origin x="2712" y="6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2" d="100"/>
          <a:sy n="82" d="100"/>
        </p:scale>
        <p:origin x="381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FFE76-8D54-4FDA-854E-7EEFE6FC255F}"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1DC9F0C6-659B-41D6-9614-2957E6DEC703}">
      <dgm:prSet phldrT="[Text]" custT="1"/>
      <dgm:spPr/>
      <dgm:t>
        <a:bodyPr/>
        <a:lstStyle/>
        <a:p>
          <a:pPr>
            <a:buFont typeface="+mj-lt"/>
            <a:buAutoNum type="arabicPeriod"/>
          </a:pPr>
          <a:r>
            <a:rPr lang="en-US" sz="2400" dirty="0"/>
            <a:t>1. Develop the research questions, goals, and population</a:t>
          </a:r>
        </a:p>
      </dgm:t>
    </dgm:pt>
    <dgm:pt modelId="{A7BADD1E-FE50-40D3-9C32-308E048C2E26}" type="parTrans" cxnId="{984D080D-FFA7-42A7-A7EE-801F3434294F}">
      <dgm:prSet/>
      <dgm:spPr/>
      <dgm:t>
        <a:bodyPr/>
        <a:lstStyle/>
        <a:p>
          <a:endParaRPr lang="en-US" sz="4000"/>
        </a:p>
      </dgm:t>
    </dgm:pt>
    <dgm:pt modelId="{F19955F2-7E94-4620-BC2E-375BBFF54491}" type="sibTrans" cxnId="{984D080D-FFA7-42A7-A7EE-801F3434294F}">
      <dgm:prSet/>
      <dgm:spPr/>
      <dgm:t>
        <a:bodyPr/>
        <a:lstStyle/>
        <a:p>
          <a:endParaRPr lang="en-US" sz="4000"/>
        </a:p>
      </dgm:t>
    </dgm:pt>
    <dgm:pt modelId="{D800073A-662C-49A1-BDF9-50393EDBE0F9}">
      <dgm:prSet custT="1"/>
      <dgm:spPr/>
      <dgm:t>
        <a:bodyPr/>
        <a:lstStyle/>
        <a:p>
          <a:r>
            <a:rPr lang="en-US" sz="2400" dirty="0"/>
            <a:t>2. Determine the study type</a:t>
          </a:r>
        </a:p>
      </dgm:t>
    </dgm:pt>
    <dgm:pt modelId="{8C52B043-F191-4B21-A12A-E4BE211FC5BF}" type="parTrans" cxnId="{40FAE9D8-A81D-4BC4-9D99-F405485FFA1D}">
      <dgm:prSet/>
      <dgm:spPr/>
      <dgm:t>
        <a:bodyPr/>
        <a:lstStyle/>
        <a:p>
          <a:endParaRPr lang="en-US" sz="4000"/>
        </a:p>
      </dgm:t>
    </dgm:pt>
    <dgm:pt modelId="{94147C23-A90B-4340-BF68-CBC4C7D593F7}" type="sibTrans" cxnId="{40FAE9D8-A81D-4BC4-9D99-F405485FFA1D}">
      <dgm:prSet/>
      <dgm:spPr/>
      <dgm:t>
        <a:bodyPr/>
        <a:lstStyle/>
        <a:p>
          <a:endParaRPr lang="en-US" sz="4000"/>
        </a:p>
      </dgm:t>
    </dgm:pt>
    <dgm:pt modelId="{F6635CF5-2E5D-4B3A-B64C-236C3E27E4BD}">
      <dgm:prSet custT="1"/>
      <dgm:spPr/>
      <dgm:t>
        <a:bodyPr/>
        <a:lstStyle/>
        <a:p>
          <a:r>
            <a:rPr lang="en-US" sz="2400" dirty="0"/>
            <a:t>3. Develop sampling plan</a:t>
          </a:r>
        </a:p>
      </dgm:t>
    </dgm:pt>
    <dgm:pt modelId="{E3016C30-F257-4FC1-841B-D6B30E94B067}" type="parTrans" cxnId="{2EA89726-BD55-44C3-8F1E-FD7CBF6853ED}">
      <dgm:prSet/>
      <dgm:spPr/>
      <dgm:t>
        <a:bodyPr/>
        <a:lstStyle/>
        <a:p>
          <a:endParaRPr lang="en-US" sz="4000"/>
        </a:p>
      </dgm:t>
    </dgm:pt>
    <dgm:pt modelId="{2B7C2A9A-E304-4186-A631-A6DBA8D3F56F}" type="sibTrans" cxnId="{2EA89726-BD55-44C3-8F1E-FD7CBF6853ED}">
      <dgm:prSet/>
      <dgm:spPr/>
      <dgm:t>
        <a:bodyPr/>
        <a:lstStyle/>
        <a:p>
          <a:endParaRPr lang="en-US" sz="4000"/>
        </a:p>
      </dgm:t>
    </dgm:pt>
    <dgm:pt modelId="{36A68073-9194-4F41-9673-34B4422D3438}">
      <dgm:prSet custT="1"/>
      <dgm:spPr/>
      <dgm:t>
        <a:bodyPr/>
        <a:lstStyle/>
        <a:p>
          <a:r>
            <a:rPr lang="en-US" sz="2400" dirty="0"/>
            <a:t>4. Develop questionnaire</a:t>
          </a:r>
        </a:p>
      </dgm:t>
    </dgm:pt>
    <dgm:pt modelId="{327EBD5B-5D14-4602-9C6B-FF10EA7DD8FD}" type="parTrans" cxnId="{B8667EDE-032C-4B05-B883-1F4EAB06EEA6}">
      <dgm:prSet/>
      <dgm:spPr/>
      <dgm:t>
        <a:bodyPr/>
        <a:lstStyle/>
        <a:p>
          <a:endParaRPr lang="en-US" sz="4000"/>
        </a:p>
      </dgm:t>
    </dgm:pt>
    <dgm:pt modelId="{E320493F-76BC-43FF-A65E-5539DD600865}" type="sibTrans" cxnId="{B8667EDE-032C-4B05-B883-1F4EAB06EEA6}">
      <dgm:prSet/>
      <dgm:spPr/>
      <dgm:t>
        <a:bodyPr/>
        <a:lstStyle/>
        <a:p>
          <a:endParaRPr lang="en-US" sz="4000"/>
        </a:p>
      </dgm:t>
    </dgm:pt>
    <dgm:pt modelId="{1F610349-45C3-4392-A00E-E73E0120BDFF}">
      <dgm:prSet custT="1"/>
      <dgm:spPr/>
      <dgm:t>
        <a:bodyPr/>
        <a:lstStyle/>
        <a:p>
          <a:r>
            <a:rPr lang="en-US" sz="2400" dirty="0"/>
            <a:t>5. Train interviewers</a:t>
          </a:r>
        </a:p>
      </dgm:t>
    </dgm:pt>
    <dgm:pt modelId="{AA510E44-222F-45E7-9AE1-F651705ACE28}" type="parTrans" cxnId="{F7AFB975-902F-4318-954E-EDC0116926A9}">
      <dgm:prSet/>
      <dgm:spPr/>
      <dgm:t>
        <a:bodyPr/>
        <a:lstStyle/>
        <a:p>
          <a:endParaRPr lang="en-US" sz="4000"/>
        </a:p>
      </dgm:t>
    </dgm:pt>
    <dgm:pt modelId="{FC618FF0-424E-40B2-AE13-773F3935C543}" type="sibTrans" cxnId="{F7AFB975-902F-4318-954E-EDC0116926A9}">
      <dgm:prSet/>
      <dgm:spPr/>
      <dgm:t>
        <a:bodyPr/>
        <a:lstStyle/>
        <a:p>
          <a:endParaRPr lang="en-US" sz="4000"/>
        </a:p>
      </dgm:t>
    </dgm:pt>
    <dgm:pt modelId="{A7CB7F4A-E981-44E7-897D-19A9834F7312}">
      <dgm:prSet custT="1"/>
      <dgm:spPr/>
      <dgm:t>
        <a:bodyPr/>
        <a:lstStyle/>
        <a:p>
          <a:r>
            <a:rPr lang="en-US" sz="2400" dirty="0">
              <a:solidFill>
                <a:schemeClr val="tx1"/>
              </a:solidFill>
            </a:rPr>
            <a:t>6. Pretest the survey instrument</a:t>
          </a:r>
        </a:p>
      </dgm:t>
    </dgm:pt>
    <dgm:pt modelId="{01D3F060-60D9-409A-B81F-5C80323221E7}" type="parTrans" cxnId="{00DC5690-D2CE-4820-B682-9BCFA37D5F1C}">
      <dgm:prSet/>
      <dgm:spPr/>
      <dgm:t>
        <a:bodyPr/>
        <a:lstStyle/>
        <a:p>
          <a:endParaRPr lang="en-US" sz="4000"/>
        </a:p>
      </dgm:t>
    </dgm:pt>
    <dgm:pt modelId="{63AD12A3-1292-4346-8283-32C94CB4FD93}" type="sibTrans" cxnId="{00DC5690-D2CE-4820-B682-9BCFA37D5F1C}">
      <dgm:prSet/>
      <dgm:spPr/>
      <dgm:t>
        <a:bodyPr/>
        <a:lstStyle/>
        <a:p>
          <a:endParaRPr lang="en-US" sz="4000"/>
        </a:p>
      </dgm:t>
    </dgm:pt>
    <dgm:pt modelId="{CB83544A-CDE8-4CE7-8F27-039CB71E6101}">
      <dgm:prSet custT="1"/>
      <dgm:spPr/>
      <dgm:t>
        <a:bodyPr/>
        <a:lstStyle/>
        <a:p>
          <a:r>
            <a:rPr lang="en-US" sz="2400" dirty="0">
              <a:solidFill>
                <a:schemeClr val="tx1"/>
              </a:solidFill>
            </a:rPr>
            <a:t>7. Conduct the survey</a:t>
          </a:r>
        </a:p>
      </dgm:t>
    </dgm:pt>
    <dgm:pt modelId="{B8187203-394D-4651-B736-7616A64199F7}" type="parTrans" cxnId="{EF218F44-BF1B-489C-B7C2-314C58D0DCAA}">
      <dgm:prSet/>
      <dgm:spPr/>
      <dgm:t>
        <a:bodyPr/>
        <a:lstStyle/>
        <a:p>
          <a:endParaRPr lang="en-US" sz="4000"/>
        </a:p>
      </dgm:t>
    </dgm:pt>
    <dgm:pt modelId="{6E575CCF-BC2D-4593-BA6F-DF489F9B5586}" type="sibTrans" cxnId="{EF218F44-BF1B-489C-B7C2-314C58D0DCAA}">
      <dgm:prSet/>
      <dgm:spPr/>
      <dgm:t>
        <a:bodyPr/>
        <a:lstStyle/>
        <a:p>
          <a:endParaRPr lang="en-US" sz="4000"/>
        </a:p>
      </dgm:t>
    </dgm:pt>
    <dgm:pt modelId="{037A1E8B-B498-4B97-B78A-54CD5102D549}">
      <dgm:prSet custT="1"/>
      <dgm:spPr/>
      <dgm:t>
        <a:bodyPr/>
        <a:lstStyle/>
        <a:p>
          <a:r>
            <a:rPr lang="en-US" sz="2400" dirty="0">
              <a:solidFill>
                <a:schemeClr val="tx1"/>
              </a:solidFill>
            </a:rPr>
            <a:t>8. Process data and analyze the results</a:t>
          </a:r>
        </a:p>
      </dgm:t>
    </dgm:pt>
    <dgm:pt modelId="{B41AAF4A-8F11-400B-8C08-8584EDE2BB05}" type="parTrans" cxnId="{B950CF99-C463-4AF5-9710-AD285F11D6B8}">
      <dgm:prSet/>
      <dgm:spPr/>
      <dgm:t>
        <a:bodyPr/>
        <a:lstStyle/>
        <a:p>
          <a:endParaRPr lang="en-US" sz="4000"/>
        </a:p>
      </dgm:t>
    </dgm:pt>
    <dgm:pt modelId="{C9AC4778-126B-484E-9237-123BF70EA92A}" type="sibTrans" cxnId="{B950CF99-C463-4AF5-9710-AD285F11D6B8}">
      <dgm:prSet/>
      <dgm:spPr/>
      <dgm:t>
        <a:bodyPr/>
        <a:lstStyle/>
        <a:p>
          <a:endParaRPr lang="en-US" sz="4000"/>
        </a:p>
      </dgm:t>
    </dgm:pt>
    <dgm:pt modelId="{ED359501-3A9E-44E8-9E8D-F7975382397A}" type="pres">
      <dgm:prSet presAssocID="{BFFFFE76-8D54-4FDA-854E-7EEFE6FC255F}" presName="linear" presStyleCnt="0">
        <dgm:presLayoutVars>
          <dgm:dir/>
          <dgm:animLvl val="lvl"/>
          <dgm:resizeHandles val="exact"/>
        </dgm:presLayoutVars>
      </dgm:prSet>
      <dgm:spPr/>
    </dgm:pt>
    <dgm:pt modelId="{A4127056-23B1-4593-B6D8-FDFAEE3A2AAF}" type="pres">
      <dgm:prSet presAssocID="{1DC9F0C6-659B-41D6-9614-2957E6DEC703}" presName="parentLin" presStyleCnt="0"/>
      <dgm:spPr/>
    </dgm:pt>
    <dgm:pt modelId="{8C5FD874-1722-40CF-8CFC-757FC88E8F3A}" type="pres">
      <dgm:prSet presAssocID="{1DC9F0C6-659B-41D6-9614-2957E6DEC703}" presName="parentLeftMargin" presStyleLbl="node1" presStyleIdx="0" presStyleCnt="8"/>
      <dgm:spPr/>
    </dgm:pt>
    <dgm:pt modelId="{97D89BEF-B914-486F-914D-C5B3CB990EE4}" type="pres">
      <dgm:prSet presAssocID="{1DC9F0C6-659B-41D6-9614-2957E6DEC703}" presName="parentText" presStyleLbl="node1" presStyleIdx="0" presStyleCnt="8" custScaleX="135793">
        <dgm:presLayoutVars>
          <dgm:chMax val="0"/>
          <dgm:bulletEnabled val="1"/>
        </dgm:presLayoutVars>
      </dgm:prSet>
      <dgm:spPr/>
    </dgm:pt>
    <dgm:pt modelId="{6282E0CF-EA23-4A6B-A906-0DDD11BD4FCC}" type="pres">
      <dgm:prSet presAssocID="{1DC9F0C6-659B-41D6-9614-2957E6DEC703}" presName="negativeSpace" presStyleCnt="0"/>
      <dgm:spPr/>
    </dgm:pt>
    <dgm:pt modelId="{A4C53AD2-CA4A-45F2-AC5F-4E3CA2A85126}" type="pres">
      <dgm:prSet presAssocID="{1DC9F0C6-659B-41D6-9614-2957E6DEC703}" presName="childText" presStyleLbl="conFgAcc1" presStyleIdx="0" presStyleCnt="8">
        <dgm:presLayoutVars>
          <dgm:bulletEnabled val="1"/>
        </dgm:presLayoutVars>
      </dgm:prSet>
      <dgm:spPr/>
    </dgm:pt>
    <dgm:pt modelId="{E4E5489D-4474-4CD8-8C64-DE9880E373E5}" type="pres">
      <dgm:prSet presAssocID="{F19955F2-7E94-4620-BC2E-375BBFF54491}" presName="spaceBetweenRectangles" presStyleCnt="0"/>
      <dgm:spPr/>
    </dgm:pt>
    <dgm:pt modelId="{C8F903DE-E806-455D-8D48-3936509139B8}" type="pres">
      <dgm:prSet presAssocID="{D800073A-662C-49A1-BDF9-50393EDBE0F9}" presName="parentLin" presStyleCnt="0"/>
      <dgm:spPr/>
    </dgm:pt>
    <dgm:pt modelId="{6CAAE5D8-C936-4082-91B5-94968488E2F2}" type="pres">
      <dgm:prSet presAssocID="{D800073A-662C-49A1-BDF9-50393EDBE0F9}" presName="parentLeftMargin" presStyleLbl="node1" presStyleIdx="0" presStyleCnt="8"/>
      <dgm:spPr/>
    </dgm:pt>
    <dgm:pt modelId="{821720C5-C2C6-464C-83C3-C58D22882F6F}" type="pres">
      <dgm:prSet presAssocID="{D800073A-662C-49A1-BDF9-50393EDBE0F9}" presName="parentText" presStyleLbl="node1" presStyleIdx="1" presStyleCnt="8" custScaleX="142857">
        <dgm:presLayoutVars>
          <dgm:chMax val="0"/>
          <dgm:bulletEnabled val="1"/>
        </dgm:presLayoutVars>
      </dgm:prSet>
      <dgm:spPr/>
    </dgm:pt>
    <dgm:pt modelId="{0F3B3EEA-5504-4B7A-AC90-CEBE9787C904}" type="pres">
      <dgm:prSet presAssocID="{D800073A-662C-49A1-BDF9-50393EDBE0F9}" presName="negativeSpace" presStyleCnt="0"/>
      <dgm:spPr/>
    </dgm:pt>
    <dgm:pt modelId="{91DD42E1-EAD3-4290-93F7-89D8CE932B89}" type="pres">
      <dgm:prSet presAssocID="{D800073A-662C-49A1-BDF9-50393EDBE0F9}" presName="childText" presStyleLbl="conFgAcc1" presStyleIdx="1" presStyleCnt="8">
        <dgm:presLayoutVars>
          <dgm:bulletEnabled val="1"/>
        </dgm:presLayoutVars>
      </dgm:prSet>
      <dgm:spPr/>
    </dgm:pt>
    <dgm:pt modelId="{42D51968-4A9E-40CE-996C-3D79346BD9C7}" type="pres">
      <dgm:prSet presAssocID="{94147C23-A90B-4340-BF68-CBC4C7D593F7}" presName="spaceBetweenRectangles" presStyleCnt="0"/>
      <dgm:spPr/>
    </dgm:pt>
    <dgm:pt modelId="{3705354F-17AA-4C65-9C0B-4EE58C7BC083}" type="pres">
      <dgm:prSet presAssocID="{F6635CF5-2E5D-4B3A-B64C-236C3E27E4BD}" presName="parentLin" presStyleCnt="0"/>
      <dgm:spPr/>
    </dgm:pt>
    <dgm:pt modelId="{B591D9A6-F9E0-43E4-A0EB-FFB2CA78C0F3}" type="pres">
      <dgm:prSet presAssocID="{F6635CF5-2E5D-4B3A-B64C-236C3E27E4BD}" presName="parentLeftMargin" presStyleLbl="node1" presStyleIdx="1" presStyleCnt="8"/>
      <dgm:spPr/>
    </dgm:pt>
    <dgm:pt modelId="{3F89D23C-7465-40B5-A079-56B0A3F0CDD7}" type="pres">
      <dgm:prSet presAssocID="{F6635CF5-2E5D-4B3A-B64C-236C3E27E4BD}" presName="parentText" presStyleLbl="node1" presStyleIdx="2" presStyleCnt="8" custScaleX="142857">
        <dgm:presLayoutVars>
          <dgm:chMax val="0"/>
          <dgm:bulletEnabled val="1"/>
        </dgm:presLayoutVars>
      </dgm:prSet>
      <dgm:spPr/>
    </dgm:pt>
    <dgm:pt modelId="{EE3BF37B-40A2-44BD-8E72-4120C091DF6F}" type="pres">
      <dgm:prSet presAssocID="{F6635CF5-2E5D-4B3A-B64C-236C3E27E4BD}" presName="negativeSpace" presStyleCnt="0"/>
      <dgm:spPr/>
    </dgm:pt>
    <dgm:pt modelId="{75DC1FCE-8954-452E-A956-E7C425307D8F}" type="pres">
      <dgm:prSet presAssocID="{F6635CF5-2E5D-4B3A-B64C-236C3E27E4BD}" presName="childText" presStyleLbl="conFgAcc1" presStyleIdx="2" presStyleCnt="8">
        <dgm:presLayoutVars>
          <dgm:bulletEnabled val="1"/>
        </dgm:presLayoutVars>
      </dgm:prSet>
      <dgm:spPr/>
    </dgm:pt>
    <dgm:pt modelId="{7E33B2F1-65F8-4E0A-B5A3-51B3A6E33883}" type="pres">
      <dgm:prSet presAssocID="{2B7C2A9A-E304-4186-A631-A6DBA8D3F56F}" presName="spaceBetweenRectangles" presStyleCnt="0"/>
      <dgm:spPr/>
    </dgm:pt>
    <dgm:pt modelId="{41DF3B0B-0378-4760-BB8F-A0DFB943FE52}" type="pres">
      <dgm:prSet presAssocID="{36A68073-9194-4F41-9673-34B4422D3438}" presName="parentLin" presStyleCnt="0"/>
      <dgm:spPr/>
    </dgm:pt>
    <dgm:pt modelId="{AC5B845A-7639-4EFA-AE12-19A9A102D011}" type="pres">
      <dgm:prSet presAssocID="{36A68073-9194-4F41-9673-34B4422D3438}" presName="parentLeftMargin" presStyleLbl="node1" presStyleIdx="2" presStyleCnt="8"/>
      <dgm:spPr/>
    </dgm:pt>
    <dgm:pt modelId="{92CDEBD7-4D0B-44C9-B801-C42B9AA34B1B}" type="pres">
      <dgm:prSet presAssocID="{36A68073-9194-4F41-9673-34B4422D3438}" presName="parentText" presStyleLbl="node1" presStyleIdx="3" presStyleCnt="8" custScaleX="142857">
        <dgm:presLayoutVars>
          <dgm:chMax val="0"/>
          <dgm:bulletEnabled val="1"/>
        </dgm:presLayoutVars>
      </dgm:prSet>
      <dgm:spPr/>
    </dgm:pt>
    <dgm:pt modelId="{C91E5164-D4E8-4668-9A14-074DA8E9B2E9}" type="pres">
      <dgm:prSet presAssocID="{36A68073-9194-4F41-9673-34B4422D3438}" presName="negativeSpace" presStyleCnt="0"/>
      <dgm:spPr/>
    </dgm:pt>
    <dgm:pt modelId="{EBADAC08-A25E-438E-9222-0D92D69ED856}" type="pres">
      <dgm:prSet presAssocID="{36A68073-9194-4F41-9673-34B4422D3438}" presName="childText" presStyleLbl="conFgAcc1" presStyleIdx="3" presStyleCnt="8">
        <dgm:presLayoutVars>
          <dgm:bulletEnabled val="1"/>
        </dgm:presLayoutVars>
      </dgm:prSet>
      <dgm:spPr/>
    </dgm:pt>
    <dgm:pt modelId="{C38B973D-A253-4AF9-9167-F0C114755B9E}" type="pres">
      <dgm:prSet presAssocID="{E320493F-76BC-43FF-A65E-5539DD600865}" presName="spaceBetweenRectangles" presStyleCnt="0"/>
      <dgm:spPr/>
    </dgm:pt>
    <dgm:pt modelId="{942E2B40-8650-4E25-AEE2-A2CB1F789568}" type="pres">
      <dgm:prSet presAssocID="{1F610349-45C3-4392-A00E-E73E0120BDFF}" presName="parentLin" presStyleCnt="0"/>
      <dgm:spPr/>
    </dgm:pt>
    <dgm:pt modelId="{46673816-8F82-4841-B454-AB097EF539C2}" type="pres">
      <dgm:prSet presAssocID="{1F610349-45C3-4392-A00E-E73E0120BDFF}" presName="parentLeftMargin" presStyleLbl="node1" presStyleIdx="3" presStyleCnt="8"/>
      <dgm:spPr/>
    </dgm:pt>
    <dgm:pt modelId="{9C846726-6B47-40AF-82B5-29455152E56E}" type="pres">
      <dgm:prSet presAssocID="{1F610349-45C3-4392-A00E-E73E0120BDFF}" presName="parentText" presStyleLbl="node1" presStyleIdx="4" presStyleCnt="8" custScaleX="142857">
        <dgm:presLayoutVars>
          <dgm:chMax val="0"/>
          <dgm:bulletEnabled val="1"/>
        </dgm:presLayoutVars>
      </dgm:prSet>
      <dgm:spPr/>
    </dgm:pt>
    <dgm:pt modelId="{475875BE-9550-40D5-9C56-F1D003239DCF}" type="pres">
      <dgm:prSet presAssocID="{1F610349-45C3-4392-A00E-E73E0120BDFF}" presName="negativeSpace" presStyleCnt="0"/>
      <dgm:spPr/>
    </dgm:pt>
    <dgm:pt modelId="{A768B8DE-31EC-4BE5-BAA6-5B038DFC72EF}" type="pres">
      <dgm:prSet presAssocID="{1F610349-45C3-4392-A00E-E73E0120BDFF}" presName="childText" presStyleLbl="conFgAcc1" presStyleIdx="4" presStyleCnt="8">
        <dgm:presLayoutVars>
          <dgm:bulletEnabled val="1"/>
        </dgm:presLayoutVars>
      </dgm:prSet>
      <dgm:spPr/>
    </dgm:pt>
    <dgm:pt modelId="{A6EDFCD7-6C90-4B89-948E-64A68CDC36C2}" type="pres">
      <dgm:prSet presAssocID="{FC618FF0-424E-40B2-AE13-773F3935C543}" presName="spaceBetweenRectangles" presStyleCnt="0"/>
      <dgm:spPr/>
    </dgm:pt>
    <dgm:pt modelId="{6C6A773B-3CE8-4689-8F14-D8D0AFF91B2A}" type="pres">
      <dgm:prSet presAssocID="{A7CB7F4A-E981-44E7-897D-19A9834F7312}" presName="parentLin" presStyleCnt="0"/>
      <dgm:spPr/>
    </dgm:pt>
    <dgm:pt modelId="{BDD8753E-258A-4DB8-8FE8-23A23B590B70}" type="pres">
      <dgm:prSet presAssocID="{A7CB7F4A-E981-44E7-897D-19A9834F7312}" presName="parentLeftMargin" presStyleLbl="node1" presStyleIdx="4" presStyleCnt="8"/>
      <dgm:spPr/>
    </dgm:pt>
    <dgm:pt modelId="{FC66EB50-BDE8-46D7-8EA6-F78EB02EAC4E}" type="pres">
      <dgm:prSet presAssocID="{A7CB7F4A-E981-44E7-897D-19A9834F7312}" presName="parentText" presStyleLbl="node1" presStyleIdx="5" presStyleCnt="8" custScaleX="142857">
        <dgm:presLayoutVars>
          <dgm:chMax val="0"/>
          <dgm:bulletEnabled val="1"/>
        </dgm:presLayoutVars>
      </dgm:prSet>
      <dgm:spPr/>
    </dgm:pt>
    <dgm:pt modelId="{D49E8D59-DF6E-473F-BD48-F388498F19D7}" type="pres">
      <dgm:prSet presAssocID="{A7CB7F4A-E981-44E7-897D-19A9834F7312}" presName="negativeSpace" presStyleCnt="0"/>
      <dgm:spPr/>
    </dgm:pt>
    <dgm:pt modelId="{4A53F635-372E-4C1B-AD77-3B6A1B8E1481}" type="pres">
      <dgm:prSet presAssocID="{A7CB7F4A-E981-44E7-897D-19A9834F7312}" presName="childText" presStyleLbl="conFgAcc1" presStyleIdx="5" presStyleCnt="8">
        <dgm:presLayoutVars>
          <dgm:bulletEnabled val="1"/>
        </dgm:presLayoutVars>
      </dgm:prSet>
      <dgm:spPr/>
    </dgm:pt>
    <dgm:pt modelId="{C516B750-B97F-4965-B46A-B56BDEF13A7F}" type="pres">
      <dgm:prSet presAssocID="{63AD12A3-1292-4346-8283-32C94CB4FD93}" presName="spaceBetweenRectangles" presStyleCnt="0"/>
      <dgm:spPr/>
    </dgm:pt>
    <dgm:pt modelId="{DD612972-3B5E-4608-A561-EA6858824E1B}" type="pres">
      <dgm:prSet presAssocID="{CB83544A-CDE8-4CE7-8F27-039CB71E6101}" presName="parentLin" presStyleCnt="0"/>
      <dgm:spPr/>
    </dgm:pt>
    <dgm:pt modelId="{CE377AF5-B54F-4ABB-9FD6-8DDAEC697D97}" type="pres">
      <dgm:prSet presAssocID="{CB83544A-CDE8-4CE7-8F27-039CB71E6101}" presName="parentLeftMargin" presStyleLbl="node1" presStyleIdx="5" presStyleCnt="8"/>
      <dgm:spPr/>
    </dgm:pt>
    <dgm:pt modelId="{C99EBEF5-285A-44B2-93F7-7BC42FA0DC88}" type="pres">
      <dgm:prSet presAssocID="{CB83544A-CDE8-4CE7-8F27-039CB71E6101}" presName="parentText" presStyleLbl="node1" presStyleIdx="6" presStyleCnt="8" custScaleX="142857">
        <dgm:presLayoutVars>
          <dgm:chMax val="0"/>
          <dgm:bulletEnabled val="1"/>
        </dgm:presLayoutVars>
      </dgm:prSet>
      <dgm:spPr/>
    </dgm:pt>
    <dgm:pt modelId="{0A972025-F074-424B-87F1-CAE025AE3346}" type="pres">
      <dgm:prSet presAssocID="{CB83544A-CDE8-4CE7-8F27-039CB71E6101}" presName="negativeSpace" presStyleCnt="0"/>
      <dgm:spPr/>
    </dgm:pt>
    <dgm:pt modelId="{A1A96824-56D6-42EA-AEE3-4B3C6658642A}" type="pres">
      <dgm:prSet presAssocID="{CB83544A-CDE8-4CE7-8F27-039CB71E6101}" presName="childText" presStyleLbl="conFgAcc1" presStyleIdx="6" presStyleCnt="8">
        <dgm:presLayoutVars>
          <dgm:bulletEnabled val="1"/>
        </dgm:presLayoutVars>
      </dgm:prSet>
      <dgm:spPr/>
    </dgm:pt>
    <dgm:pt modelId="{943502D2-906F-4020-85A2-FED9565187FD}" type="pres">
      <dgm:prSet presAssocID="{6E575CCF-BC2D-4593-BA6F-DF489F9B5586}" presName="spaceBetweenRectangles" presStyleCnt="0"/>
      <dgm:spPr/>
    </dgm:pt>
    <dgm:pt modelId="{4CFF7A5B-308B-417F-AFD7-C35D9FD093A8}" type="pres">
      <dgm:prSet presAssocID="{037A1E8B-B498-4B97-B78A-54CD5102D549}" presName="parentLin" presStyleCnt="0"/>
      <dgm:spPr/>
    </dgm:pt>
    <dgm:pt modelId="{30AAF2D3-C3D5-46DC-BBFE-1DD60AE270BB}" type="pres">
      <dgm:prSet presAssocID="{037A1E8B-B498-4B97-B78A-54CD5102D549}" presName="parentLeftMargin" presStyleLbl="node1" presStyleIdx="6" presStyleCnt="8"/>
      <dgm:spPr/>
    </dgm:pt>
    <dgm:pt modelId="{D675F52A-0FD2-45B7-9280-BAB6A8AA0DF0}" type="pres">
      <dgm:prSet presAssocID="{037A1E8B-B498-4B97-B78A-54CD5102D549}" presName="parentText" presStyleLbl="node1" presStyleIdx="7" presStyleCnt="8" custScaleX="142857">
        <dgm:presLayoutVars>
          <dgm:chMax val="0"/>
          <dgm:bulletEnabled val="1"/>
        </dgm:presLayoutVars>
      </dgm:prSet>
      <dgm:spPr/>
    </dgm:pt>
    <dgm:pt modelId="{DD816072-5022-4068-A488-CE9EBB7484C9}" type="pres">
      <dgm:prSet presAssocID="{037A1E8B-B498-4B97-B78A-54CD5102D549}" presName="negativeSpace" presStyleCnt="0"/>
      <dgm:spPr/>
    </dgm:pt>
    <dgm:pt modelId="{A7D32027-235A-4068-8F9E-A9E4EE29F186}" type="pres">
      <dgm:prSet presAssocID="{037A1E8B-B498-4B97-B78A-54CD5102D549}" presName="childText" presStyleLbl="conFgAcc1" presStyleIdx="7" presStyleCnt="8">
        <dgm:presLayoutVars>
          <dgm:bulletEnabled val="1"/>
        </dgm:presLayoutVars>
      </dgm:prSet>
      <dgm:spPr/>
    </dgm:pt>
  </dgm:ptLst>
  <dgm:cxnLst>
    <dgm:cxn modelId="{EFC16308-36DB-48B6-AE93-57E8A9874C5C}" type="presOf" srcId="{F6635CF5-2E5D-4B3A-B64C-236C3E27E4BD}" destId="{B591D9A6-F9E0-43E4-A0EB-FFB2CA78C0F3}" srcOrd="0" destOrd="0" presId="urn:microsoft.com/office/officeart/2005/8/layout/list1"/>
    <dgm:cxn modelId="{984D080D-FFA7-42A7-A7EE-801F3434294F}" srcId="{BFFFFE76-8D54-4FDA-854E-7EEFE6FC255F}" destId="{1DC9F0C6-659B-41D6-9614-2957E6DEC703}" srcOrd="0" destOrd="0" parTransId="{A7BADD1E-FE50-40D3-9C32-308E048C2E26}" sibTransId="{F19955F2-7E94-4620-BC2E-375BBFF54491}"/>
    <dgm:cxn modelId="{CF10B40E-18AA-40C1-BD42-AC6C2C838F62}" type="presOf" srcId="{1F610349-45C3-4392-A00E-E73E0120BDFF}" destId="{46673816-8F82-4841-B454-AB097EF539C2}" srcOrd="0" destOrd="0" presId="urn:microsoft.com/office/officeart/2005/8/layout/list1"/>
    <dgm:cxn modelId="{233D6818-05FB-46F6-AEDD-299798D69C4C}" type="presOf" srcId="{CB83544A-CDE8-4CE7-8F27-039CB71E6101}" destId="{CE377AF5-B54F-4ABB-9FD6-8DDAEC697D97}" srcOrd="0" destOrd="0" presId="urn:microsoft.com/office/officeart/2005/8/layout/list1"/>
    <dgm:cxn modelId="{8639A924-7F17-40B8-AA32-F04791948DBA}" type="presOf" srcId="{1DC9F0C6-659B-41D6-9614-2957E6DEC703}" destId="{8C5FD874-1722-40CF-8CFC-757FC88E8F3A}" srcOrd="0" destOrd="0" presId="urn:microsoft.com/office/officeart/2005/8/layout/list1"/>
    <dgm:cxn modelId="{2EA89726-BD55-44C3-8F1E-FD7CBF6853ED}" srcId="{BFFFFE76-8D54-4FDA-854E-7EEFE6FC255F}" destId="{F6635CF5-2E5D-4B3A-B64C-236C3E27E4BD}" srcOrd="2" destOrd="0" parTransId="{E3016C30-F257-4FC1-841B-D6B30E94B067}" sibTransId="{2B7C2A9A-E304-4186-A631-A6DBA8D3F56F}"/>
    <dgm:cxn modelId="{3F816E3C-1854-4D23-B8FF-F870F9E15EE2}" type="presOf" srcId="{36A68073-9194-4F41-9673-34B4422D3438}" destId="{AC5B845A-7639-4EFA-AE12-19A9A102D011}" srcOrd="0" destOrd="0" presId="urn:microsoft.com/office/officeart/2005/8/layout/list1"/>
    <dgm:cxn modelId="{8C094064-D96E-4164-9B77-6DB02A560E38}" type="presOf" srcId="{037A1E8B-B498-4B97-B78A-54CD5102D549}" destId="{30AAF2D3-C3D5-46DC-BBFE-1DD60AE270BB}" srcOrd="0" destOrd="0" presId="urn:microsoft.com/office/officeart/2005/8/layout/list1"/>
    <dgm:cxn modelId="{EF218F44-BF1B-489C-B7C2-314C58D0DCAA}" srcId="{BFFFFE76-8D54-4FDA-854E-7EEFE6FC255F}" destId="{CB83544A-CDE8-4CE7-8F27-039CB71E6101}" srcOrd="6" destOrd="0" parTransId="{B8187203-394D-4651-B736-7616A64199F7}" sibTransId="{6E575CCF-BC2D-4593-BA6F-DF489F9B5586}"/>
    <dgm:cxn modelId="{5C4D1845-3CA6-4349-8318-41EE1D89E5CF}" type="presOf" srcId="{D800073A-662C-49A1-BDF9-50393EDBE0F9}" destId="{821720C5-C2C6-464C-83C3-C58D22882F6F}" srcOrd="1" destOrd="0" presId="urn:microsoft.com/office/officeart/2005/8/layout/list1"/>
    <dgm:cxn modelId="{F7331B4A-BD41-45F1-B985-A8223281D109}" type="presOf" srcId="{BFFFFE76-8D54-4FDA-854E-7EEFE6FC255F}" destId="{ED359501-3A9E-44E8-9E8D-F7975382397A}" srcOrd="0" destOrd="0" presId="urn:microsoft.com/office/officeart/2005/8/layout/list1"/>
    <dgm:cxn modelId="{9B09D94E-8C15-44EB-844A-8CE81CC111DF}" type="presOf" srcId="{CB83544A-CDE8-4CE7-8F27-039CB71E6101}" destId="{C99EBEF5-285A-44B2-93F7-7BC42FA0DC88}" srcOrd="1" destOrd="0" presId="urn:microsoft.com/office/officeart/2005/8/layout/list1"/>
    <dgm:cxn modelId="{F7AFB975-902F-4318-954E-EDC0116926A9}" srcId="{BFFFFE76-8D54-4FDA-854E-7EEFE6FC255F}" destId="{1F610349-45C3-4392-A00E-E73E0120BDFF}" srcOrd="4" destOrd="0" parTransId="{AA510E44-222F-45E7-9AE1-F651705ACE28}" sibTransId="{FC618FF0-424E-40B2-AE13-773F3935C543}"/>
    <dgm:cxn modelId="{932A2A90-12CD-41A8-A79D-0A3B96F5A471}" type="presOf" srcId="{1F610349-45C3-4392-A00E-E73E0120BDFF}" destId="{9C846726-6B47-40AF-82B5-29455152E56E}" srcOrd="1" destOrd="0" presId="urn:microsoft.com/office/officeart/2005/8/layout/list1"/>
    <dgm:cxn modelId="{00DC5690-D2CE-4820-B682-9BCFA37D5F1C}" srcId="{BFFFFE76-8D54-4FDA-854E-7EEFE6FC255F}" destId="{A7CB7F4A-E981-44E7-897D-19A9834F7312}" srcOrd="5" destOrd="0" parTransId="{01D3F060-60D9-409A-B81F-5C80323221E7}" sibTransId="{63AD12A3-1292-4346-8283-32C94CB4FD93}"/>
    <dgm:cxn modelId="{50137D92-A260-4350-BDE3-6B8EE412D00B}" type="presOf" srcId="{36A68073-9194-4F41-9673-34B4422D3438}" destId="{92CDEBD7-4D0B-44C9-B801-C42B9AA34B1B}" srcOrd="1" destOrd="0" presId="urn:microsoft.com/office/officeart/2005/8/layout/list1"/>
    <dgm:cxn modelId="{B950CF99-C463-4AF5-9710-AD285F11D6B8}" srcId="{BFFFFE76-8D54-4FDA-854E-7EEFE6FC255F}" destId="{037A1E8B-B498-4B97-B78A-54CD5102D549}" srcOrd="7" destOrd="0" parTransId="{B41AAF4A-8F11-400B-8C08-8584EDE2BB05}" sibTransId="{C9AC4778-126B-484E-9237-123BF70EA92A}"/>
    <dgm:cxn modelId="{3F7D18A8-0395-4CEC-BE81-FD07FE4965BF}" type="presOf" srcId="{A7CB7F4A-E981-44E7-897D-19A9834F7312}" destId="{FC66EB50-BDE8-46D7-8EA6-F78EB02EAC4E}" srcOrd="1" destOrd="0" presId="urn:microsoft.com/office/officeart/2005/8/layout/list1"/>
    <dgm:cxn modelId="{22BAFAA8-567F-46F9-99B8-65CA3A11C56D}" type="presOf" srcId="{F6635CF5-2E5D-4B3A-B64C-236C3E27E4BD}" destId="{3F89D23C-7465-40B5-A079-56B0A3F0CDD7}" srcOrd="1" destOrd="0" presId="urn:microsoft.com/office/officeart/2005/8/layout/list1"/>
    <dgm:cxn modelId="{4063E8D6-1C5C-45C7-B63C-148CFB65DB31}" type="presOf" srcId="{D800073A-662C-49A1-BDF9-50393EDBE0F9}" destId="{6CAAE5D8-C936-4082-91B5-94968488E2F2}" srcOrd="0" destOrd="0" presId="urn:microsoft.com/office/officeart/2005/8/layout/list1"/>
    <dgm:cxn modelId="{40FAE9D8-A81D-4BC4-9D99-F405485FFA1D}" srcId="{BFFFFE76-8D54-4FDA-854E-7EEFE6FC255F}" destId="{D800073A-662C-49A1-BDF9-50393EDBE0F9}" srcOrd="1" destOrd="0" parTransId="{8C52B043-F191-4B21-A12A-E4BE211FC5BF}" sibTransId="{94147C23-A90B-4340-BF68-CBC4C7D593F7}"/>
    <dgm:cxn modelId="{522D3CDB-F70B-46A9-83EC-AE2E07FD410F}" type="presOf" srcId="{1DC9F0C6-659B-41D6-9614-2957E6DEC703}" destId="{97D89BEF-B914-486F-914D-C5B3CB990EE4}" srcOrd="1" destOrd="0" presId="urn:microsoft.com/office/officeart/2005/8/layout/list1"/>
    <dgm:cxn modelId="{B8667EDE-032C-4B05-B883-1F4EAB06EEA6}" srcId="{BFFFFE76-8D54-4FDA-854E-7EEFE6FC255F}" destId="{36A68073-9194-4F41-9673-34B4422D3438}" srcOrd="3" destOrd="0" parTransId="{327EBD5B-5D14-4602-9C6B-FF10EA7DD8FD}" sibTransId="{E320493F-76BC-43FF-A65E-5539DD600865}"/>
    <dgm:cxn modelId="{A8BB2AE9-3CBA-46C4-A5FA-0B857C563C4D}" type="presOf" srcId="{037A1E8B-B498-4B97-B78A-54CD5102D549}" destId="{D675F52A-0FD2-45B7-9280-BAB6A8AA0DF0}" srcOrd="1" destOrd="0" presId="urn:microsoft.com/office/officeart/2005/8/layout/list1"/>
    <dgm:cxn modelId="{2A2134FA-944F-4199-A171-8BC8CBCEC560}" type="presOf" srcId="{A7CB7F4A-E981-44E7-897D-19A9834F7312}" destId="{BDD8753E-258A-4DB8-8FE8-23A23B590B70}" srcOrd="0" destOrd="0" presId="urn:microsoft.com/office/officeart/2005/8/layout/list1"/>
    <dgm:cxn modelId="{7E88989A-3BFF-4E4F-87CA-BD661D9BCCB0}" type="presParOf" srcId="{ED359501-3A9E-44E8-9E8D-F7975382397A}" destId="{A4127056-23B1-4593-B6D8-FDFAEE3A2AAF}" srcOrd="0" destOrd="0" presId="urn:microsoft.com/office/officeart/2005/8/layout/list1"/>
    <dgm:cxn modelId="{6B25A82D-366D-4AE5-B92F-76CC2571E9A4}" type="presParOf" srcId="{A4127056-23B1-4593-B6D8-FDFAEE3A2AAF}" destId="{8C5FD874-1722-40CF-8CFC-757FC88E8F3A}" srcOrd="0" destOrd="0" presId="urn:microsoft.com/office/officeart/2005/8/layout/list1"/>
    <dgm:cxn modelId="{E0E85C93-7F15-4844-898D-39C079D73BEB}" type="presParOf" srcId="{A4127056-23B1-4593-B6D8-FDFAEE3A2AAF}" destId="{97D89BEF-B914-486F-914D-C5B3CB990EE4}" srcOrd="1" destOrd="0" presId="urn:microsoft.com/office/officeart/2005/8/layout/list1"/>
    <dgm:cxn modelId="{04A9109A-542E-404C-9139-BE48E4C28ADC}" type="presParOf" srcId="{ED359501-3A9E-44E8-9E8D-F7975382397A}" destId="{6282E0CF-EA23-4A6B-A906-0DDD11BD4FCC}" srcOrd="1" destOrd="0" presId="urn:microsoft.com/office/officeart/2005/8/layout/list1"/>
    <dgm:cxn modelId="{D917EBBD-D76E-497E-90DA-A8BD7952BEA4}" type="presParOf" srcId="{ED359501-3A9E-44E8-9E8D-F7975382397A}" destId="{A4C53AD2-CA4A-45F2-AC5F-4E3CA2A85126}" srcOrd="2" destOrd="0" presId="urn:microsoft.com/office/officeart/2005/8/layout/list1"/>
    <dgm:cxn modelId="{38AC6E63-5584-48CF-BCF1-208A2602F8B6}" type="presParOf" srcId="{ED359501-3A9E-44E8-9E8D-F7975382397A}" destId="{E4E5489D-4474-4CD8-8C64-DE9880E373E5}" srcOrd="3" destOrd="0" presId="urn:microsoft.com/office/officeart/2005/8/layout/list1"/>
    <dgm:cxn modelId="{BB55B9D8-4815-41D7-B6F0-6FCE04E83509}" type="presParOf" srcId="{ED359501-3A9E-44E8-9E8D-F7975382397A}" destId="{C8F903DE-E806-455D-8D48-3936509139B8}" srcOrd="4" destOrd="0" presId="urn:microsoft.com/office/officeart/2005/8/layout/list1"/>
    <dgm:cxn modelId="{559EA0F4-1621-4A54-94FF-45C0C97F0A46}" type="presParOf" srcId="{C8F903DE-E806-455D-8D48-3936509139B8}" destId="{6CAAE5D8-C936-4082-91B5-94968488E2F2}" srcOrd="0" destOrd="0" presId="urn:microsoft.com/office/officeart/2005/8/layout/list1"/>
    <dgm:cxn modelId="{274478AA-8F28-44EB-9F3F-729FC35854B0}" type="presParOf" srcId="{C8F903DE-E806-455D-8D48-3936509139B8}" destId="{821720C5-C2C6-464C-83C3-C58D22882F6F}" srcOrd="1" destOrd="0" presId="urn:microsoft.com/office/officeart/2005/8/layout/list1"/>
    <dgm:cxn modelId="{2F2E2B1B-B86E-45DA-9B9E-A5702CFA6E2B}" type="presParOf" srcId="{ED359501-3A9E-44E8-9E8D-F7975382397A}" destId="{0F3B3EEA-5504-4B7A-AC90-CEBE9787C904}" srcOrd="5" destOrd="0" presId="urn:microsoft.com/office/officeart/2005/8/layout/list1"/>
    <dgm:cxn modelId="{86ED46B2-4706-40A7-8921-3EFB4CDADEAC}" type="presParOf" srcId="{ED359501-3A9E-44E8-9E8D-F7975382397A}" destId="{91DD42E1-EAD3-4290-93F7-89D8CE932B89}" srcOrd="6" destOrd="0" presId="urn:microsoft.com/office/officeart/2005/8/layout/list1"/>
    <dgm:cxn modelId="{679A63CB-6FCE-4A76-AF82-0F49C8A569C1}" type="presParOf" srcId="{ED359501-3A9E-44E8-9E8D-F7975382397A}" destId="{42D51968-4A9E-40CE-996C-3D79346BD9C7}" srcOrd="7" destOrd="0" presId="urn:microsoft.com/office/officeart/2005/8/layout/list1"/>
    <dgm:cxn modelId="{6C529B81-B6D6-46B5-A8DE-E6A666D70ADC}" type="presParOf" srcId="{ED359501-3A9E-44E8-9E8D-F7975382397A}" destId="{3705354F-17AA-4C65-9C0B-4EE58C7BC083}" srcOrd="8" destOrd="0" presId="urn:microsoft.com/office/officeart/2005/8/layout/list1"/>
    <dgm:cxn modelId="{06D2A9A4-BF85-4DBA-92CF-6F970BACC482}" type="presParOf" srcId="{3705354F-17AA-4C65-9C0B-4EE58C7BC083}" destId="{B591D9A6-F9E0-43E4-A0EB-FFB2CA78C0F3}" srcOrd="0" destOrd="0" presId="urn:microsoft.com/office/officeart/2005/8/layout/list1"/>
    <dgm:cxn modelId="{4B597E97-47D2-473B-AC40-1ED617C19F82}" type="presParOf" srcId="{3705354F-17AA-4C65-9C0B-4EE58C7BC083}" destId="{3F89D23C-7465-40B5-A079-56B0A3F0CDD7}" srcOrd="1" destOrd="0" presId="urn:microsoft.com/office/officeart/2005/8/layout/list1"/>
    <dgm:cxn modelId="{4B20604F-028C-4C94-92E3-4C3D1D80A895}" type="presParOf" srcId="{ED359501-3A9E-44E8-9E8D-F7975382397A}" destId="{EE3BF37B-40A2-44BD-8E72-4120C091DF6F}" srcOrd="9" destOrd="0" presId="urn:microsoft.com/office/officeart/2005/8/layout/list1"/>
    <dgm:cxn modelId="{20D8A0CA-6BD4-43D6-A10D-C702EE1C5B63}" type="presParOf" srcId="{ED359501-3A9E-44E8-9E8D-F7975382397A}" destId="{75DC1FCE-8954-452E-A956-E7C425307D8F}" srcOrd="10" destOrd="0" presId="urn:microsoft.com/office/officeart/2005/8/layout/list1"/>
    <dgm:cxn modelId="{E7575D5C-4534-49C1-A091-979E56835BBB}" type="presParOf" srcId="{ED359501-3A9E-44E8-9E8D-F7975382397A}" destId="{7E33B2F1-65F8-4E0A-B5A3-51B3A6E33883}" srcOrd="11" destOrd="0" presId="urn:microsoft.com/office/officeart/2005/8/layout/list1"/>
    <dgm:cxn modelId="{4D09ABC9-320A-446E-B583-10F6BDB9638D}" type="presParOf" srcId="{ED359501-3A9E-44E8-9E8D-F7975382397A}" destId="{41DF3B0B-0378-4760-BB8F-A0DFB943FE52}" srcOrd="12" destOrd="0" presId="urn:microsoft.com/office/officeart/2005/8/layout/list1"/>
    <dgm:cxn modelId="{267769BE-50B2-403B-BDF8-10BD5F333440}" type="presParOf" srcId="{41DF3B0B-0378-4760-BB8F-A0DFB943FE52}" destId="{AC5B845A-7639-4EFA-AE12-19A9A102D011}" srcOrd="0" destOrd="0" presId="urn:microsoft.com/office/officeart/2005/8/layout/list1"/>
    <dgm:cxn modelId="{A46B9565-426D-4EF4-84A1-6B35EFC7A8DB}" type="presParOf" srcId="{41DF3B0B-0378-4760-BB8F-A0DFB943FE52}" destId="{92CDEBD7-4D0B-44C9-B801-C42B9AA34B1B}" srcOrd="1" destOrd="0" presId="urn:microsoft.com/office/officeart/2005/8/layout/list1"/>
    <dgm:cxn modelId="{020C50F5-1E3C-437C-803B-8D2D4A17BE21}" type="presParOf" srcId="{ED359501-3A9E-44E8-9E8D-F7975382397A}" destId="{C91E5164-D4E8-4668-9A14-074DA8E9B2E9}" srcOrd="13" destOrd="0" presId="urn:microsoft.com/office/officeart/2005/8/layout/list1"/>
    <dgm:cxn modelId="{90362F0F-58B1-4E5E-977E-AA7FFD3359C2}" type="presParOf" srcId="{ED359501-3A9E-44E8-9E8D-F7975382397A}" destId="{EBADAC08-A25E-438E-9222-0D92D69ED856}" srcOrd="14" destOrd="0" presId="urn:microsoft.com/office/officeart/2005/8/layout/list1"/>
    <dgm:cxn modelId="{F8E28EC1-420B-416F-A1EC-2F8849EBE58B}" type="presParOf" srcId="{ED359501-3A9E-44E8-9E8D-F7975382397A}" destId="{C38B973D-A253-4AF9-9167-F0C114755B9E}" srcOrd="15" destOrd="0" presId="urn:microsoft.com/office/officeart/2005/8/layout/list1"/>
    <dgm:cxn modelId="{A94282DC-800A-4FFC-ADA0-955F9894E28F}" type="presParOf" srcId="{ED359501-3A9E-44E8-9E8D-F7975382397A}" destId="{942E2B40-8650-4E25-AEE2-A2CB1F789568}" srcOrd="16" destOrd="0" presId="urn:microsoft.com/office/officeart/2005/8/layout/list1"/>
    <dgm:cxn modelId="{D617E0B2-EA72-42F0-8100-F393190E8467}" type="presParOf" srcId="{942E2B40-8650-4E25-AEE2-A2CB1F789568}" destId="{46673816-8F82-4841-B454-AB097EF539C2}" srcOrd="0" destOrd="0" presId="urn:microsoft.com/office/officeart/2005/8/layout/list1"/>
    <dgm:cxn modelId="{F621BC95-7608-4C79-8BEE-85E9BC2F824E}" type="presParOf" srcId="{942E2B40-8650-4E25-AEE2-A2CB1F789568}" destId="{9C846726-6B47-40AF-82B5-29455152E56E}" srcOrd="1" destOrd="0" presId="urn:microsoft.com/office/officeart/2005/8/layout/list1"/>
    <dgm:cxn modelId="{9F65992C-3FFE-4A17-8E47-5710BB5A7DA3}" type="presParOf" srcId="{ED359501-3A9E-44E8-9E8D-F7975382397A}" destId="{475875BE-9550-40D5-9C56-F1D003239DCF}" srcOrd="17" destOrd="0" presId="urn:microsoft.com/office/officeart/2005/8/layout/list1"/>
    <dgm:cxn modelId="{70FF530A-2800-4BD2-AE1D-45FDAA0A7273}" type="presParOf" srcId="{ED359501-3A9E-44E8-9E8D-F7975382397A}" destId="{A768B8DE-31EC-4BE5-BAA6-5B038DFC72EF}" srcOrd="18" destOrd="0" presId="urn:microsoft.com/office/officeart/2005/8/layout/list1"/>
    <dgm:cxn modelId="{E2CB8F85-A62C-4077-8D69-1A375D061AAA}" type="presParOf" srcId="{ED359501-3A9E-44E8-9E8D-F7975382397A}" destId="{A6EDFCD7-6C90-4B89-948E-64A68CDC36C2}" srcOrd="19" destOrd="0" presId="urn:microsoft.com/office/officeart/2005/8/layout/list1"/>
    <dgm:cxn modelId="{7417C85C-BE99-423C-AB4C-AC47A6FF9E41}" type="presParOf" srcId="{ED359501-3A9E-44E8-9E8D-F7975382397A}" destId="{6C6A773B-3CE8-4689-8F14-D8D0AFF91B2A}" srcOrd="20" destOrd="0" presId="urn:microsoft.com/office/officeart/2005/8/layout/list1"/>
    <dgm:cxn modelId="{9CE1CC9B-66A5-4FBB-97FF-E412BE9EF435}" type="presParOf" srcId="{6C6A773B-3CE8-4689-8F14-D8D0AFF91B2A}" destId="{BDD8753E-258A-4DB8-8FE8-23A23B590B70}" srcOrd="0" destOrd="0" presId="urn:microsoft.com/office/officeart/2005/8/layout/list1"/>
    <dgm:cxn modelId="{804B9EBD-6C0F-4647-8DE0-049DB1556EB7}" type="presParOf" srcId="{6C6A773B-3CE8-4689-8F14-D8D0AFF91B2A}" destId="{FC66EB50-BDE8-46D7-8EA6-F78EB02EAC4E}" srcOrd="1" destOrd="0" presId="urn:microsoft.com/office/officeart/2005/8/layout/list1"/>
    <dgm:cxn modelId="{DDAEA707-BF5C-4745-9647-0F1222E2AC2B}" type="presParOf" srcId="{ED359501-3A9E-44E8-9E8D-F7975382397A}" destId="{D49E8D59-DF6E-473F-BD48-F388498F19D7}" srcOrd="21" destOrd="0" presId="urn:microsoft.com/office/officeart/2005/8/layout/list1"/>
    <dgm:cxn modelId="{85DA2EDB-9396-4CF7-9EDA-A05DF8DA33E2}" type="presParOf" srcId="{ED359501-3A9E-44E8-9E8D-F7975382397A}" destId="{4A53F635-372E-4C1B-AD77-3B6A1B8E1481}" srcOrd="22" destOrd="0" presId="urn:microsoft.com/office/officeart/2005/8/layout/list1"/>
    <dgm:cxn modelId="{1BD77BA1-7C8E-40DA-A2DE-B0DA5C49AB42}" type="presParOf" srcId="{ED359501-3A9E-44E8-9E8D-F7975382397A}" destId="{C516B750-B97F-4965-B46A-B56BDEF13A7F}" srcOrd="23" destOrd="0" presId="urn:microsoft.com/office/officeart/2005/8/layout/list1"/>
    <dgm:cxn modelId="{4672A515-7998-4911-BAA6-F8548595755E}" type="presParOf" srcId="{ED359501-3A9E-44E8-9E8D-F7975382397A}" destId="{DD612972-3B5E-4608-A561-EA6858824E1B}" srcOrd="24" destOrd="0" presId="urn:microsoft.com/office/officeart/2005/8/layout/list1"/>
    <dgm:cxn modelId="{98CAA0A2-4153-41DE-89D1-C52165E2959F}" type="presParOf" srcId="{DD612972-3B5E-4608-A561-EA6858824E1B}" destId="{CE377AF5-B54F-4ABB-9FD6-8DDAEC697D97}" srcOrd="0" destOrd="0" presId="urn:microsoft.com/office/officeart/2005/8/layout/list1"/>
    <dgm:cxn modelId="{3E677D4D-9BC7-4476-8BD8-3DE2F060F135}" type="presParOf" srcId="{DD612972-3B5E-4608-A561-EA6858824E1B}" destId="{C99EBEF5-285A-44B2-93F7-7BC42FA0DC88}" srcOrd="1" destOrd="0" presId="urn:microsoft.com/office/officeart/2005/8/layout/list1"/>
    <dgm:cxn modelId="{A64B3E99-990F-4B87-B5CC-B446EE441E72}" type="presParOf" srcId="{ED359501-3A9E-44E8-9E8D-F7975382397A}" destId="{0A972025-F074-424B-87F1-CAE025AE3346}" srcOrd="25" destOrd="0" presId="urn:microsoft.com/office/officeart/2005/8/layout/list1"/>
    <dgm:cxn modelId="{4C9B2AA9-F77C-4C1F-B5F0-5D274F919991}" type="presParOf" srcId="{ED359501-3A9E-44E8-9E8D-F7975382397A}" destId="{A1A96824-56D6-42EA-AEE3-4B3C6658642A}" srcOrd="26" destOrd="0" presId="urn:microsoft.com/office/officeart/2005/8/layout/list1"/>
    <dgm:cxn modelId="{A2714E5C-5C82-4049-91A9-0DED43012508}" type="presParOf" srcId="{ED359501-3A9E-44E8-9E8D-F7975382397A}" destId="{943502D2-906F-4020-85A2-FED9565187FD}" srcOrd="27" destOrd="0" presId="urn:microsoft.com/office/officeart/2005/8/layout/list1"/>
    <dgm:cxn modelId="{0BA1DB49-09E9-42D5-8823-21B77AD5B48D}" type="presParOf" srcId="{ED359501-3A9E-44E8-9E8D-F7975382397A}" destId="{4CFF7A5B-308B-417F-AFD7-C35D9FD093A8}" srcOrd="28" destOrd="0" presId="urn:microsoft.com/office/officeart/2005/8/layout/list1"/>
    <dgm:cxn modelId="{16B17AB2-78A6-41F2-8175-D1EE9CFF883B}" type="presParOf" srcId="{4CFF7A5B-308B-417F-AFD7-C35D9FD093A8}" destId="{30AAF2D3-C3D5-46DC-BBFE-1DD60AE270BB}" srcOrd="0" destOrd="0" presId="urn:microsoft.com/office/officeart/2005/8/layout/list1"/>
    <dgm:cxn modelId="{22E34824-69A6-466C-BFBB-8336A5837A3F}" type="presParOf" srcId="{4CFF7A5B-308B-417F-AFD7-C35D9FD093A8}" destId="{D675F52A-0FD2-45B7-9280-BAB6A8AA0DF0}" srcOrd="1" destOrd="0" presId="urn:microsoft.com/office/officeart/2005/8/layout/list1"/>
    <dgm:cxn modelId="{CB427812-BAB0-42BD-9007-52C6FEEE2112}" type="presParOf" srcId="{ED359501-3A9E-44E8-9E8D-F7975382397A}" destId="{DD816072-5022-4068-A488-CE9EBB7484C9}" srcOrd="29" destOrd="0" presId="urn:microsoft.com/office/officeart/2005/8/layout/list1"/>
    <dgm:cxn modelId="{64C8939F-FFC3-4478-A85E-236415B9A6A6}" type="presParOf" srcId="{ED359501-3A9E-44E8-9E8D-F7975382397A}" destId="{A7D32027-235A-4068-8F9E-A9E4EE29F186}"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53AD2-CA4A-45F2-AC5F-4E3CA2A85126}">
      <dsp:nvSpPr>
        <dsp:cNvPr id="0" name=""/>
        <dsp:cNvSpPr/>
      </dsp:nvSpPr>
      <dsp:spPr>
        <a:xfrm>
          <a:off x="0" y="217812"/>
          <a:ext cx="8355521" cy="352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D89BEF-B914-486F-914D-C5B3CB990EE4}">
      <dsp:nvSpPr>
        <dsp:cNvPr id="0" name=""/>
        <dsp:cNvSpPr/>
      </dsp:nvSpPr>
      <dsp:spPr>
        <a:xfrm>
          <a:off x="417368" y="11172"/>
          <a:ext cx="7934592" cy="4132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73" tIns="0" rIns="221073" bIns="0" numCol="1" spcCol="1270" anchor="ctr" anchorCtr="0">
          <a:noAutofit/>
        </a:bodyPr>
        <a:lstStyle/>
        <a:p>
          <a:pPr marL="0" lvl="0" indent="0" algn="l" defTabSz="1066800">
            <a:lnSpc>
              <a:spcPct val="90000"/>
            </a:lnSpc>
            <a:spcBef>
              <a:spcPct val="0"/>
            </a:spcBef>
            <a:spcAft>
              <a:spcPct val="35000"/>
            </a:spcAft>
            <a:buFont typeface="+mj-lt"/>
            <a:buNone/>
          </a:pPr>
          <a:r>
            <a:rPr lang="en-US" sz="2400" kern="1200" dirty="0"/>
            <a:t>1. Develop the research questions, goals, and population</a:t>
          </a:r>
        </a:p>
      </dsp:txBody>
      <dsp:txXfrm>
        <a:off x="437543" y="31347"/>
        <a:ext cx="7894242" cy="372930"/>
      </dsp:txXfrm>
    </dsp:sp>
    <dsp:sp modelId="{91DD42E1-EAD3-4290-93F7-89D8CE932B89}">
      <dsp:nvSpPr>
        <dsp:cNvPr id="0" name=""/>
        <dsp:cNvSpPr/>
      </dsp:nvSpPr>
      <dsp:spPr>
        <a:xfrm>
          <a:off x="0" y="852852"/>
          <a:ext cx="8355521" cy="352800"/>
        </a:xfrm>
        <a:prstGeom prst="rect">
          <a:avLst/>
        </a:prstGeom>
        <a:solidFill>
          <a:schemeClr val="lt1">
            <a:alpha val="90000"/>
            <a:hueOff val="0"/>
            <a:satOff val="0"/>
            <a:lumOff val="0"/>
            <a:alphaOff val="0"/>
          </a:schemeClr>
        </a:solidFill>
        <a:ln w="25400" cap="flat" cmpd="sng" algn="ctr">
          <a:solidFill>
            <a:schemeClr val="accent2">
              <a:hueOff val="-1289719"/>
              <a:satOff val="-7723"/>
              <a:lumOff val="7227"/>
              <a:alphaOff val="0"/>
            </a:schemeClr>
          </a:solidFill>
          <a:prstDash val="solid"/>
        </a:ln>
        <a:effectLst/>
      </dsp:spPr>
      <dsp:style>
        <a:lnRef idx="2">
          <a:scrgbClr r="0" g="0" b="0"/>
        </a:lnRef>
        <a:fillRef idx="1">
          <a:scrgbClr r="0" g="0" b="0"/>
        </a:fillRef>
        <a:effectRef idx="0">
          <a:scrgbClr r="0" g="0" b="0"/>
        </a:effectRef>
        <a:fontRef idx="minor"/>
      </dsp:style>
    </dsp:sp>
    <dsp:sp modelId="{821720C5-C2C6-464C-83C3-C58D22882F6F}">
      <dsp:nvSpPr>
        <dsp:cNvPr id="0" name=""/>
        <dsp:cNvSpPr/>
      </dsp:nvSpPr>
      <dsp:spPr>
        <a:xfrm>
          <a:off x="397784" y="646212"/>
          <a:ext cx="7955688" cy="413280"/>
        </a:xfrm>
        <a:prstGeom prst="roundRect">
          <a:avLst/>
        </a:prstGeom>
        <a:solidFill>
          <a:schemeClr val="accent2">
            <a:hueOff val="-1289719"/>
            <a:satOff val="-7723"/>
            <a:lumOff val="72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73" tIns="0" rIns="221073" bIns="0" numCol="1" spcCol="1270" anchor="ctr" anchorCtr="0">
          <a:noAutofit/>
        </a:bodyPr>
        <a:lstStyle/>
        <a:p>
          <a:pPr marL="0" lvl="0" indent="0" algn="l" defTabSz="1066800">
            <a:lnSpc>
              <a:spcPct val="90000"/>
            </a:lnSpc>
            <a:spcBef>
              <a:spcPct val="0"/>
            </a:spcBef>
            <a:spcAft>
              <a:spcPct val="35000"/>
            </a:spcAft>
            <a:buNone/>
          </a:pPr>
          <a:r>
            <a:rPr lang="en-US" sz="2400" kern="1200" dirty="0"/>
            <a:t>2. Determine the study type</a:t>
          </a:r>
        </a:p>
      </dsp:txBody>
      <dsp:txXfrm>
        <a:off x="417959" y="666387"/>
        <a:ext cx="7915338" cy="372930"/>
      </dsp:txXfrm>
    </dsp:sp>
    <dsp:sp modelId="{75DC1FCE-8954-452E-A956-E7C425307D8F}">
      <dsp:nvSpPr>
        <dsp:cNvPr id="0" name=""/>
        <dsp:cNvSpPr/>
      </dsp:nvSpPr>
      <dsp:spPr>
        <a:xfrm>
          <a:off x="0" y="1487892"/>
          <a:ext cx="8355521" cy="352800"/>
        </a:xfrm>
        <a:prstGeom prst="rect">
          <a:avLst/>
        </a:prstGeom>
        <a:solidFill>
          <a:schemeClr val="lt1">
            <a:alpha val="90000"/>
            <a:hueOff val="0"/>
            <a:satOff val="0"/>
            <a:lumOff val="0"/>
            <a:alphaOff val="0"/>
          </a:schemeClr>
        </a:solidFill>
        <a:ln w="25400" cap="flat" cmpd="sng" algn="ctr">
          <a:solidFill>
            <a:schemeClr val="accent2">
              <a:hueOff val="-2579437"/>
              <a:satOff val="-15446"/>
              <a:lumOff val="14454"/>
              <a:alphaOff val="0"/>
            </a:schemeClr>
          </a:solidFill>
          <a:prstDash val="solid"/>
        </a:ln>
        <a:effectLst/>
      </dsp:spPr>
      <dsp:style>
        <a:lnRef idx="2">
          <a:scrgbClr r="0" g="0" b="0"/>
        </a:lnRef>
        <a:fillRef idx="1">
          <a:scrgbClr r="0" g="0" b="0"/>
        </a:fillRef>
        <a:effectRef idx="0">
          <a:scrgbClr r="0" g="0" b="0"/>
        </a:effectRef>
        <a:fontRef idx="minor"/>
      </dsp:style>
    </dsp:sp>
    <dsp:sp modelId="{3F89D23C-7465-40B5-A079-56B0A3F0CDD7}">
      <dsp:nvSpPr>
        <dsp:cNvPr id="0" name=""/>
        <dsp:cNvSpPr/>
      </dsp:nvSpPr>
      <dsp:spPr>
        <a:xfrm>
          <a:off x="397784" y="1281252"/>
          <a:ext cx="7955688" cy="413280"/>
        </a:xfrm>
        <a:prstGeom prst="roundRect">
          <a:avLst/>
        </a:prstGeom>
        <a:solidFill>
          <a:schemeClr val="accent2">
            <a:hueOff val="-2579437"/>
            <a:satOff val="-15446"/>
            <a:lumOff val="144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73" tIns="0" rIns="221073" bIns="0" numCol="1" spcCol="1270" anchor="ctr" anchorCtr="0">
          <a:noAutofit/>
        </a:bodyPr>
        <a:lstStyle/>
        <a:p>
          <a:pPr marL="0" lvl="0" indent="0" algn="l" defTabSz="1066800">
            <a:lnSpc>
              <a:spcPct val="90000"/>
            </a:lnSpc>
            <a:spcBef>
              <a:spcPct val="0"/>
            </a:spcBef>
            <a:spcAft>
              <a:spcPct val="35000"/>
            </a:spcAft>
            <a:buNone/>
          </a:pPr>
          <a:r>
            <a:rPr lang="en-US" sz="2400" kern="1200" dirty="0"/>
            <a:t>3. Develop sampling plan</a:t>
          </a:r>
        </a:p>
      </dsp:txBody>
      <dsp:txXfrm>
        <a:off x="417959" y="1301427"/>
        <a:ext cx="7915338" cy="372930"/>
      </dsp:txXfrm>
    </dsp:sp>
    <dsp:sp modelId="{EBADAC08-A25E-438E-9222-0D92D69ED856}">
      <dsp:nvSpPr>
        <dsp:cNvPr id="0" name=""/>
        <dsp:cNvSpPr/>
      </dsp:nvSpPr>
      <dsp:spPr>
        <a:xfrm>
          <a:off x="0" y="2122932"/>
          <a:ext cx="8355521" cy="352800"/>
        </a:xfrm>
        <a:prstGeom prst="rect">
          <a:avLst/>
        </a:prstGeom>
        <a:solidFill>
          <a:schemeClr val="lt1">
            <a:alpha val="90000"/>
            <a:hueOff val="0"/>
            <a:satOff val="0"/>
            <a:lumOff val="0"/>
            <a:alphaOff val="0"/>
          </a:schemeClr>
        </a:solidFill>
        <a:ln w="25400" cap="flat" cmpd="sng" algn="ctr">
          <a:solidFill>
            <a:schemeClr val="accent2">
              <a:hueOff val="-3869156"/>
              <a:satOff val="-23169"/>
              <a:lumOff val="21681"/>
              <a:alphaOff val="0"/>
            </a:schemeClr>
          </a:solidFill>
          <a:prstDash val="solid"/>
        </a:ln>
        <a:effectLst/>
      </dsp:spPr>
      <dsp:style>
        <a:lnRef idx="2">
          <a:scrgbClr r="0" g="0" b="0"/>
        </a:lnRef>
        <a:fillRef idx="1">
          <a:scrgbClr r="0" g="0" b="0"/>
        </a:fillRef>
        <a:effectRef idx="0">
          <a:scrgbClr r="0" g="0" b="0"/>
        </a:effectRef>
        <a:fontRef idx="minor"/>
      </dsp:style>
    </dsp:sp>
    <dsp:sp modelId="{92CDEBD7-4D0B-44C9-B801-C42B9AA34B1B}">
      <dsp:nvSpPr>
        <dsp:cNvPr id="0" name=""/>
        <dsp:cNvSpPr/>
      </dsp:nvSpPr>
      <dsp:spPr>
        <a:xfrm>
          <a:off x="397784" y="1916292"/>
          <a:ext cx="7955688" cy="413280"/>
        </a:xfrm>
        <a:prstGeom prst="roundRect">
          <a:avLst/>
        </a:prstGeom>
        <a:solidFill>
          <a:schemeClr val="accent2">
            <a:hueOff val="-3869156"/>
            <a:satOff val="-23169"/>
            <a:lumOff val="216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73" tIns="0" rIns="221073" bIns="0" numCol="1" spcCol="1270" anchor="ctr" anchorCtr="0">
          <a:noAutofit/>
        </a:bodyPr>
        <a:lstStyle/>
        <a:p>
          <a:pPr marL="0" lvl="0" indent="0" algn="l" defTabSz="1066800">
            <a:lnSpc>
              <a:spcPct val="90000"/>
            </a:lnSpc>
            <a:spcBef>
              <a:spcPct val="0"/>
            </a:spcBef>
            <a:spcAft>
              <a:spcPct val="35000"/>
            </a:spcAft>
            <a:buNone/>
          </a:pPr>
          <a:r>
            <a:rPr lang="en-US" sz="2400" kern="1200" dirty="0"/>
            <a:t>4. Develop questionnaire</a:t>
          </a:r>
        </a:p>
      </dsp:txBody>
      <dsp:txXfrm>
        <a:off x="417959" y="1936467"/>
        <a:ext cx="7915338" cy="372930"/>
      </dsp:txXfrm>
    </dsp:sp>
    <dsp:sp modelId="{A768B8DE-31EC-4BE5-BAA6-5B038DFC72EF}">
      <dsp:nvSpPr>
        <dsp:cNvPr id="0" name=""/>
        <dsp:cNvSpPr/>
      </dsp:nvSpPr>
      <dsp:spPr>
        <a:xfrm>
          <a:off x="0" y="2757972"/>
          <a:ext cx="8355521" cy="352800"/>
        </a:xfrm>
        <a:prstGeom prst="rect">
          <a:avLst/>
        </a:prstGeom>
        <a:solidFill>
          <a:schemeClr val="lt1">
            <a:alpha val="90000"/>
            <a:hueOff val="0"/>
            <a:satOff val="0"/>
            <a:lumOff val="0"/>
            <a:alphaOff val="0"/>
          </a:schemeClr>
        </a:solidFill>
        <a:ln w="25400" cap="flat" cmpd="sng" algn="ctr">
          <a:solidFill>
            <a:schemeClr val="accent2">
              <a:hueOff val="-5158875"/>
              <a:satOff val="-30891"/>
              <a:lumOff val="28909"/>
              <a:alphaOff val="0"/>
            </a:schemeClr>
          </a:solidFill>
          <a:prstDash val="solid"/>
        </a:ln>
        <a:effectLst/>
      </dsp:spPr>
      <dsp:style>
        <a:lnRef idx="2">
          <a:scrgbClr r="0" g="0" b="0"/>
        </a:lnRef>
        <a:fillRef idx="1">
          <a:scrgbClr r="0" g="0" b="0"/>
        </a:fillRef>
        <a:effectRef idx="0">
          <a:scrgbClr r="0" g="0" b="0"/>
        </a:effectRef>
        <a:fontRef idx="minor"/>
      </dsp:style>
    </dsp:sp>
    <dsp:sp modelId="{9C846726-6B47-40AF-82B5-29455152E56E}">
      <dsp:nvSpPr>
        <dsp:cNvPr id="0" name=""/>
        <dsp:cNvSpPr/>
      </dsp:nvSpPr>
      <dsp:spPr>
        <a:xfrm>
          <a:off x="397784" y="2551332"/>
          <a:ext cx="7955688" cy="413280"/>
        </a:xfrm>
        <a:prstGeom prst="roundRect">
          <a:avLst/>
        </a:prstGeom>
        <a:solidFill>
          <a:schemeClr val="accent2">
            <a:hueOff val="-5158875"/>
            <a:satOff val="-30891"/>
            <a:lumOff val="28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73" tIns="0" rIns="221073" bIns="0" numCol="1" spcCol="1270" anchor="ctr" anchorCtr="0">
          <a:noAutofit/>
        </a:bodyPr>
        <a:lstStyle/>
        <a:p>
          <a:pPr marL="0" lvl="0" indent="0" algn="l" defTabSz="1066800">
            <a:lnSpc>
              <a:spcPct val="90000"/>
            </a:lnSpc>
            <a:spcBef>
              <a:spcPct val="0"/>
            </a:spcBef>
            <a:spcAft>
              <a:spcPct val="35000"/>
            </a:spcAft>
            <a:buNone/>
          </a:pPr>
          <a:r>
            <a:rPr lang="en-US" sz="2400" kern="1200" dirty="0"/>
            <a:t>5. Train interviewers</a:t>
          </a:r>
        </a:p>
      </dsp:txBody>
      <dsp:txXfrm>
        <a:off x="417959" y="2571507"/>
        <a:ext cx="7915338" cy="372930"/>
      </dsp:txXfrm>
    </dsp:sp>
    <dsp:sp modelId="{4A53F635-372E-4C1B-AD77-3B6A1B8E1481}">
      <dsp:nvSpPr>
        <dsp:cNvPr id="0" name=""/>
        <dsp:cNvSpPr/>
      </dsp:nvSpPr>
      <dsp:spPr>
        <a:xfrm>
          <a:off x="0" y="3393012"/>
          <a:ext cx="8355521" cy="352800"/>
        </a:xfrm>
        <a:prstGeom prst="rect">
          <a:avLst/>
        </a:prstGeom>
        <a:solidFill>
          <a:schemeClr val="lt1">
            <a:alpha val="90000"/>
            <a:hueOff val="0"/>
            <a:satOff val="0"/>
            <a:lumOff val="0"/>
            <a:alphaOff val="0"/>
          </a:schemeClr>
        </a:solidFill>
        <a:ln w="25400" cap="flat" cmpd="sng" algn="ctr">
          <a:solidFill>
            <a:schemeClr val="accent2">
              <a:hueOff val="-6448593"/>
              <a:satOff val="-38614"/>
              <a:lumOff val="36136"/>
              <a:alphaOff val="0"/>
            </a:schemeClr>
          </a:solidFill>
          <a:prstDash val="solid"/>
        </a:ln>
        <a:effectLst/>
      </dsp:spPr>
      <dsp:style>
        <a:lnRef idx="2">
          <a:scrgbClr r="0" g="0" b="0"/>
        </a:lnRef>
        <a:fillRef idx="1">
          <a:scrgbClr r="0" g="0" b="0"/>
        </a:fillRef>
        <a:effectRef idx="0">
          <a:scrgbClr r="0" g="0" b="0"/>
        </a:effectRef>
        <a:fontRef idx="minor"/>
      </dsp:style>
    </dsp:sp>
    <dsp:sp modelId="{FC66EB50-BDE8-46D7-8EA6-F78EB02EAC4E}">
      <dsp:nvSpPr>
        <dsp:cNvPr id="0" name=""/>
        <dsp:cNvSpPr/>
      </dsp:nvSpPr>
      <dsp:spPr>
        <a:xfrm>
          <a:off x="397784" y="3186372"/>
          <a:ext cx="7955688" cy="413280"/>
        </a:xfrm>
        <a:prstGeom prst="roundRect">
          <a:avLst/>
        </a:prstGeom>
        <a:solidFill>
          <a:schemeClr val="accent2">
            <a:hueOff val="-6448593"/>
            <a:satOff val="-38614"/>
            <a:lumOff val="361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73" tIns="0" rIns="22107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6. Pretest the survey instrument</a:t>
          </a:r>
        </a:p>
      </dsp:txBody>
      <dsp:txXfrm>
        <a:off x="417959" y="3206547"/>
        <a:ext cx="7915338" cy="372930"/>
      </dsp:txXfrm>
    </dsp:sp>
    <dsp:sp modelId="{A1A96824-56D6-42EA-AEE3-4B3C6658642A}">
      <dsp:nvSpPr>
        <dsp:cNvPr id="0" name=""/>
        <dsp:cNvSpPr/>
      </dsp:nvSpPr>
      <dsp:spPr>
        <a:xfrm>
          <a:off x="0" y="4028052"/>
          <a:ext cx="8355521" cy="352800"/>
        </a:xfrm>
        <a:prstGeom prst="rect">
          <a:avLst/>
        </a:prstGeom>
        <a:solidFill>
          <a:schemeClr val="lt1">
            <a:alpha val="90000"/>
            <a:hueOff val="0"/>
            <a:satOff val="0"/>
            <a:lumOff val="0"/>
            <a:alphaOff val="0"/>
          </a:schemeClr>
        </a:solidFill>
        <a:ln w="25400" cap="flat" cmpd="sng" algn="ctr">
          <a:solidFill>
            <a:schemeClr val="accent2">
              <a:hueOff val="-7738312"/>
              <a:satOff val="-46337"/>
              <a:lumOff val="43363"/>
              <a:alphaOff val="0"/>
            </a:schemeClr>
          </a:solidFill>
          <a:prstDash val="solid"/>
        </a:ln>
        <a:effectLst/>
      </dsp:spPr>
      <dsp:style>
        <a:lnRef idx="2">
          <a:scrgbClr r="0" g="0" b="0"/>
        </a:lnRef>
        <a:fillRef idx="1">
          <a:scrgbClr r="0" g="0" b="0"/>
        </a:fillRef>
        <a:effectRef idx="0">
          <a:scrgbClr r="0" g="0" b="0"/>
        </a:effectRef>
        <a:fontRef idx="minor"/>
      </dsp:style>
    </dsp:sp>
    <dsp:sp modelId="{C99EBEF5-285A-44B2-93F7-7BC42FA0DC88}">
      <dsp:nvSpPr>
        <dsp:cNvPr id="0" name=""/>
        <dsp:cNvSpPr/>
      </dsp:nvSpPr>
      <dsp:spPr>
        <a:xfrm>
          <a:off x="397784" y="3821412"/>
          <a:ext cx="7955688" cy="413280"/>
        </a:xfrm>
        <a:prstGeom prst="roundRect">
          <a:avLst/>
        </a:prstGeom>
        <a:solidFill>
          <a:schemeClr val="accent2">
            <a:hueOff val="-7738312"/>
            <a:satOff val="-46337"/>
            <a:lumOff val="433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73" tIns="0" rIns="22107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7. Conduct the survey</a:t>
          </a:r>
        </a:p>
      </dsp:txBody>
      <dsp:txXfrm>
        <a:off x="417959" y="3841587"/>
        <a:ext cx="7915338" cy="372930"/>
      </dsp:txXfrm>
    </dsp:sp>
    <dsp:sp modelId="{A7D32027-235A-4068-8F9E-A9E4EE29F186}">
      <dsp:nvSpPr>
        <dsp:cNvPr id="0" name=""/>
        <dsp:cNvSpPr/>
      </dsp:nvSpPr>
      <dsp:spPr>
        <a:xfrm>
          <a:off x="0" y="4663092"/>
          <a:ext cx="8355521" cy="352800"/>
        </a:xfrm>
        <a:prstGeom prst="rect">
          <a:avLst/>
        </a:prstGeom>
        <a:solidFill>
          <a:schemeClr val="lt1">
            <a:alpha val="90000"/>
            <a:hueOff val="0"/>
            <a:satOff val="0"/>
            <a:lumOff val="0"/>
            <a:alphaOff val="0"/>
          </a:schemeClr>
        </a:solidFill>
        <a:ln w="25400" cap="flat" cmpd="sng" algn="ctr">
          <a:solidFill>
            <a:schemeClr val="accent2">
              <a:hueOff val="-9028031"/>
              <a:satOff val="-54060"/>
              <a:lumOff val="50590"/>
              <a:alphaOff val="0"/>
            </a:schemeClr>
          </a:solidFill>
          <a:prstDash val="solid"/>
        </a:ln>
        <a:effectLst/>
      </dsp:spPr>
      <dsp:style>
        <a:lnRef idx="2">
          <a:scrgbClr r="0" g="0" b="0"/>
        </a:lnRef>
        <a:fillRef idx="1">
          <a:scrgbClr r="0" g="0" b="0"/>
        </a:fillRef>
        <a:effectRef idx="0">
          <a:scrgbClr r="0" g="0" b="0"/>
        </a:effectRef>
        <a:fontRef idx="minor"/>
      </dsp:style>
    </dsp:sp>
    <dsp:sp modelId="{D675F52A-0FD2-45B7-9280-BAB6A8AA0DF0}">
      <dsp:nvSpPr>
        <dsp:cNvPr id="0" name=""/>
        <dsp:cNvSpPr/>
      </dsp:nvSpPr>
      <dsp:spPr>
        <a:xfrm>
          <a:off x="397784" y="4456452"/>
          <a:ext cx="7955688" cy="413280"/>
        </a:xfrm>
        <a:prstGeom prst="roundRect">
          <a:avLst/>
        </a:prstGeom>
        <a:solidFill>
          <a:schemeClr val="accent2">
            <a:hueOff val="-9028031"/>
            <a:satOff val="-54060"/>
            <a:lumOff val="505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73" tIns="0" rIns="22107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8. Process data and analyze the results</a:t>
          </a:r>
        </a:p>
      </dsp:txBody>
      <dsp:txXfrm>
        <a:off x="417959" y="4476627"/>
        <a:ext cx="7915338"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93277F56-FD7F-46B1-B0F9-38C995FDA837}" type="datetimeFigureOut">
              <a:rPr lang="en-US" smtClean="0"/>
              <a:t>10/20/2020</a:t>
            </a:fld>
            <a:endParaRPr lang="en-US"/>
          </a:p>
        </p:txBody>
      </p:sp>
      <p:sp>
        <p:nvSpPr>
          <p:cNvPr id="4" name="Slide Image Placeholder 3"/>
          <p:cNvSpPr>
            <a:spLocks noGrp="1" noRot="1" noChangeAspect="1"/>
          </p:cNvSpPr>
          <p:nvPr>
            <p:ph type="sldImg" idx="2"/>
          </p:nvPr>
        </p:nvSpPr>
        <p:spPr>
          <a:xfrm>
            <a:off x="1431925" y="571500"/>
            <a:ext cx="4213225" cy="3160713"/>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076188"/>
            <a:ext cx="5661660" cy="4715023"/>
          </a:xfrm>
          <a:prstGeom prst="rect">
            <a:avLst/>
          </a:prstGeom>
        </p:spPr>
        <p:txBody>
          <a:bodyPr vert="horz" lIns="93936" tIns="46968" rIns="93936" bIns="46968"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epa.gov/sites/production/files/2015-09/documents/community_culture.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epa.gov/sites/production/files/2015-09/documents/community_culture.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814388"/>
            <a:ext cx="4213225" cy="3160712"/>
          </a:xfrm>
        </p:spPr>
      </p:sp>
      <p:sp>
        <p:nvSpPr>
          <p:cNvPr id="3" name="Notes Placeholder 2"/>
          <p:cNvSpPr>
            <a:spLocks noGrp="1"/>
          </p:cNvSpPr>
          <p:nvPr>
            <p:ph type="body" idx="1"/>
          </p:nvPr>
        </p:nvSpPr>
        <p:spPr/>
        <p:txBody>
          <a:bodyPr/>
          <a:lstStyle/>
          <a:p>
            <a:r>
              <a:rPr lang="en-US" dirty="0"/>
              <a:t>Welcome all to the seventh presentation of Module 6: Effective Communication.  This presentation will focus on providing an overview of social survey research tools.  Our hope is to empower you to begin or expand your use of social research to inform your outreach campaigns.</a:t>
            </a:r>
          </a:p>
          <a:p>
            <a:endParaRPr lang="en-US" dirty="0"/>
          </a:p>
          <a:p>
            <a:r>
              <a:rPr lang="en-US" dirty="0"/>
              <a:t>The length of time that we have precludes going into much depth on social research, but we hope to give you an introduction to the approach and tools.</a:t>
            </a:r>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Intercept surveys are so called because they “intercept” people as they go about their other business and ask people to take part in a survey. </a:t>
            </a:r>
          </a:p>
          <a:p>
            <a:r>
              <a:rPr lang="en-US" dirty="0"/>
              <a:t>They are most effective when:</a:t>
            </a:r>
          </a:p>
          <a:p>
            <a:pPr marL="171450" lvl="0" indent="-171450">
              <a:buFont typeface="Arial" panose="020B0604020202020204" pitchFamily="34" charset="0"/>
              <a:buChar char="•"/>
            </a:pPr>
            <a:r>
              <a:rPr lang="en-US" dirty="0"/>
              <a:t>Respondents can see topic-related visuals such as a map or informational display to show credibility</a:t>
            </a:r>
          </a:p>
          <a:p>
            <a:pPr marL="171450" lvl="0" indent="-171450">
              <a:buFont typeface="Arial" panose="020B0604020202020204" pitchFamily="34" charset="0"/>
              <a:buChar char="•"/>
            </a:pPr>
            <a:r>
              <a:rPr lang="en-US" dirty="0"/>
              <a:t>Conducted in high-traffic areas</a:t>
            </a:r>
          </a:p>
          <a:p>
            <a:endParaRPr lang="en-US" dirty="0"/>
          </a:p>
          <a:p>
            <a:r>
              <a:rPr lang="en-US" dirty="0"/>
              <a:t>Surveyors must:</a:t>
            </a:r>
          </a:p>
          <a:p>
            <a:pPr marL="171450" lvl="0" indent="-171450">
              <a:buFont typeface="Arial" panose="020B0604020202020204" pitchFamily="34" charset="0"/>
              <a:buChar char="•"/>
            </a:pPr>
            <a:r>
              <a:rPr lang="en-US" dirty="0"/>
              <a:t>Ask permission if administered in front of a business</a:t>
            </a:r>
          </a:p>
          <a:p>
            <a:pPr marL="171450" lvl="0" indent="-171450">
              <a:buFont typeface="Arial" panose="020B0604020202020204" pitchFamily="34" charset="0"/>
              <a:buChar char="•"/>
            </a:pPr>
            <a:r>
              <a:rPr lang="en-US" dirty="0"/>
              <a:t>Survey each person separately and away from others  </a:t>
            </a:r>
          </a:p>
          <a:p>
            <a:pPr marL="171450" lvl="0" indent="-171450">
              <a:buFont typeface="Arial" panose="020B0604020202020204" pitchFamily="34" charset="0"/>
              <a:buChar char="•"/>
            </a:pPr>
            <a:r>
              <a:rPr lang="en-US" dirty="0"/>
              <a:t>Not discuss the response options (so as to introduce bias), but just read them or have them fill out on tablet</a:t>
            </a:r>
          </a:p>
          <a:p>
            <a:endParaRPr lang="en-US" dirty="0"/>
          </a:p>
          <a:p>
            <a:r>
              <a:rPr lang="en-US" dirty="0"/>
              <a:t>(Click) Read pros and cons</a:t>
            </a:r>
          </a:p>
        </p:txBody>
      </p:sp>
      <p:sp>
        <p:nvSpPr>
          <p:cNvPr id="4" name="Slide Number Placeholder 3"/>
          <p:cNvSpPr>
            <a:spLocks noGrp="1"/>
          </p:cNvSpPr>
          <p:nvPr>
            <p:ph type="sldNum" sz="quarter" idx="5"/>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4099659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a:p>
            <a:r>
              <a:rPr lang="en-US" dirty="0"/>
              <a:t>(Click) for pros and cons</a:t>
            </a:r>
          </a:p>
        </p:txBody>
      </p:sp>
      <p:sp>
        <p:nvSpPr>
          <p:cNvPr id="4" name="Slide Number Placeholder 3"/>
          <p:cNvSpPr>
            <a:spLocks noGrp="1"/>
          </p:cNvSpPr>
          <p:nvPr>
            <p:ph type="sldNum" sz="quarter" idx="5"/>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2068500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studies that have evaluated how long surveys should be. What they have found is that the more questions you have, the less time people spend in answering them.  </a:t>
            </a:r>
          </a:p>
          <a:p>
            <a:endParaRPr lang="en-US" dirty="0"/>
          </a:p>
          <a:p>
            <a:r>
              <a:rPr lang="en-US" dirty="0"/>
              <a:t>(Click) Also, you might get drops in completion rates if the survey takes too long to complete (although some feel like once they commit to start they have to finish).</a:t>
            </a:r>
          </a:p>
          <a:p>
            <a:endParaRPr lang="en-US" dirty="0"/>
          </a:p>
          <a:p>
            <a:r>
              <a:rPr lang="en-US" dirty="0"/>
              <a:t>(Click) If you are doing an intercept or online survey, it is recommended that it takes no longer than 15 minutes to complete.</a:t>
            </a:r>
          </a:p>
        </p:txBody>
      </p:sp>
      <p:sp>
        <p:nvSpPr>
          <p:cNvPr id="4" name="Slide Number Placeholder 3"/>
          <p:cNvSpPr>
            <a:spLocks noGrp="1"/>
          </p:cNvSpPr>
          <p:nvPr>
            <p:ph type="sldNum" sz="quarter" idx="5"/>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4081108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2389305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Chesapeake Bay study was very large, using a final total of 5,200 randomly selected residents across 6 states and Washington D.C. via phone interviews. This made the results statistically significant at the state level.</a:t>
            </a:r>
          </a:p>
          <a:p>
            <a:endParaRPr lang="en-US" b="0" dirty="0"/>
          </a:p>
          <a:p>
            <a:r>
              <a:rPr lang="en-US" b="0" dirty="0"/>
              <a:t>Here we will present the result distribution from earlier in the study (N=2000) for the purpose of showing the survey methodology.  You can interact with the full dataset at: https://www.chesapeakeprogress.com/?/engaged-communities/citizen-stewardship</a:t>
            </a:r>
          </a:p>
          <a:p>
            <a:endParaRPr lang="en-US" b="0" dirty="0"/>
          </a:p>
        </p:txBody>
      </p:sp>
      <p:sp>
        <p:nvSpPr>
          <p:cNvPr id="4" name="Slide Number Placeholder 3"/>
          <p:cNvSpPr>
            <a:spLocks noGrp="1"/>
          </p:cNvSpPr>
          <p:nvPr>
            <p:ph type="sldNum" sz="quarter" idx="5"/>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712593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survey was rather large based on the time that it took the phone interviewers (about 13 minutes) with 77 questions.</a:t>
            </a:r>
          </a:p>
          <a:p>
            <a:endParaRPr lang="en-US" b="0" dirty="0"/>
          </a:p>
          <a:p>
            <a:r>
              <a:rPr lang="en-US" b="0" dirty="0"/>
              <a:t>Here you can see the categories of questions they asked.</a:t>
            </a:r>
          </a:p>
        </p:txBody>
      </p:sp>
      <p:sp>
        <p:nvSpPr>
          <p:cNvPr id="4" name="Slide Number Placeholder 3"/>
          <p:cNvSpPr>
            <a:spLocks noGrp="1"/>
          </p:cNvSpPr>
          <p:nvPr>
            <p:ph type="sldNum" sz="quarter" idx="5"/>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3944701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study looked at 13 different stewardship indicators, asking 19 questions.  Here are the behaviors.</a:t>
            </a:r>
          </a:p>
        </p:txBody>
      </p:sp>
      <p:sp>
        <p:nvSpPr>
          <p:cNvPr id="4" name="Slide Number Placeholder 3"/>
          <p:cNvSpPr>
            <a:spLocks noGrp="1"/>
          </p:cNvSpPr>
          <p:nvPr>
            <p:ph type="sldNum" sz="quarter" idx="5"/>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3596361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the types of questions that they asked with the scales that were used.  These scales can be assigned point values and weighted.</a:t>
            </a:r>
          </a:p>
        </p:txBody>
      </p:sp>
      <p:sp>
        <p:nvSpPr>
          <p:cNvPr id="4" name="Slide Number Placeholder 3"/>
          <p:cNvSpPr>
            <a:spLocks noGrp="1"/>
          </p:cNvSpPr>
          <p:nvPr>
            <p:ph type="sldNum" sz="quarter" idx="5"/>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4094383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you can see the answers to yes / no questions.</a:t>
            </a:r>
          </a:p>
          <a:p>
            <a:endParaRPr lang="en-US" b="0" dirty="0"/>
          </a:p>
          <a:p>
            <a:r>
              <a:rPr lang="en-US" b="0" dirty="0"/>
              <a:t>In this case, most people have recently had the septic system pumped out but are not utilizing rain barrels</a:t>
            </a:r>
          </a:p>
        </p:txBody>
      </p:sp>
      <p:sp>
        <p:nvSpPr>
          <p:cNvPr id="4" name="Slide Number Placeholder 3"/>
          <p:cNvSpPr>
            <a:spLocks noGrp="1"/>
          </p:cNvSpPr>
          <p:nvPr>
            <p:ph type="sldNum" sz="quarter" idx="5"/>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3587677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you can see an example of the behaviors.</a:t>
            </a:r>
          </a:p>
          <a:p>
            <a:pPr marL="171450" indent="-171450">
              <a:buFont typeface="Arial" panose="020B0604020202020204" pitchFamily="34" charset="0"/>
              <a:buChar char="•"/>
            </a:pPr>
            <a:r>
              <a:rPr lang="en-US" b="0" dirty="0"/>
              <a:t>Most people are not littering or flushing medicine</a:t>
            </a:r>
          </a:p>
        </p:txBody>
      </p:sp>
      <p:sp>
        <p:nvSpPr>
          <p:cNvPr id="4" name="Slide Number Placeholder 3"/>
          <p:cNvSpPr>
            <a:spLocks noGrp="1"/>
          </p:cNvSpPr>
          <p:nvPr>
            <p:ph type="sldNum" sz="quarter" idx="5"/>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2961018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sciences collect data from </a:t>
            </a:r>
            <a:r>
              <a:rPr lang="en-US" b="1" dirty="0"/>
              <a:t>individuals</a:t>
            </a:r>
            <a:r>
              <a:rPr lang="en-US" dirty="0"/>
              <a:t> to better understand differences, patterns, and trends among populations.  </a:t>
            </a:r>
            <a:r>
              <a:rPr lang="en-US" b="1" dirty="0"/>
              <a:t>Populations</a:t>
            </a:r>
            <a:r>
              <a:rPr lang="en-US" dirty="0"/>
              <a:t> are simply groups of people of interest to the researcher. </a:t>
            </a:r>
          </a:p>
          <a:p>
            <a:endParaRPr lang="en-US" dirty="0"/>
          </a:p>
          <a:p>
            <a:r>
              <a:rPr lang="en-US" dirty="0"/>
              <a:t>Sometimes you can gather data from an entire population of interest, but typically you must collect data from only a </a:t>
            </a:r>
            <a:r>
              <a:rPr lang="en-US" b="1" dirty="0"/>
              <a:t>sample </a:t>
            </a:r>
            <a:r>
              <a:rPr lang="en-US" dirty="0"/>
              <a:t>of that population, hopefully a representative subset.  The data received from this smaller sample of people is then inferred onto the larger population.</a:t>
            </a:r>
          </a:p>
          <a:p>
            <a:endParaRPr lang="en-US" dirty="0"/>
          </a:p>
          <a:p>
            <a:r>
              <a:rPr lang="en-US" dirty="0"/>
              <a:t>How well your sampling represents the population determines the confidence with which you can make generalizations and inferences from the sample to the whole.   </a:t>
            </a:r>
          </a:p>
        </p:txBody>
      </p:sp>
      <p:sp>
        <p:nvSpPr>
          <p:cNvPr id="4" name="Slide Number Placeholder 3"/>
          <p:cNvSpPr>
            <a:spLocks noGrp="1"/>
          </p:cNvSpPr>
          <p:nvPr>
            <p:ph type="sldNum" sz="quarter" idx="5"/>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3844432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however many fertilize their lawns and are not careful to keep it off of their driveways.  Also a much lower percentage pick up litter routinely</a:t>
            </a:r>
          </a:p>
        </p:txBody>
      </p:sp>
      <p:sp>
        <p:nvSpPr>
          <p:cNvPr id="4" name="Slide Number Placeholder 3"/>
          <p:cNvSpPr>
            <a:spLocks noGrp="1"/>
          </p:cNvSpPr>
          <p:nvPr>
            <p:ph type="sldNum" sz="quarter" idx="5"/>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74264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scores were then converted from a 5-point scale to a 100-pt scale for comparisons and thresholds for citizen engagement levels</a:t>
            </a:r>
          </a:p>
        </p:txBody>
      </p:sp>
      <p:sp>
        <p:nvSpPr>
          <p:cNvPr id="4" name="Slide Number Placeholder 3"/>
          <p:cNvSpPr>
            <a:spLocks noGrp="1"/>
          </p:cNvSpPr>
          <p:nvPr>
            <p:ph type="sldNum" sz="quarter" idx="5"/>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2424382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They also were able to see the behaviors where they were most likely to get behavior change.</a:t>
            </a:r>
          </a:p>
          <a:p>
            <a:endParaRPr lang="en-US" b="0" dirty="0"/>
          </a:p>
          <a:p>
            <a:r>
              <a:rPr lang="en-US" b="0" dirty="0"/>
              <a:t>In this case, getting people to stop littering had the greatest opportunity whereas getting people to stop using pesticides or herbicides is a tougher sale.</a:t>
            </a:r>
          </a:p>
        </p:txBody>
      </p:sp>
      <p:sp>
        <p:nvSpPr>
          <p:cNvPr id="4" name="Slide Number Placeholder 3"/>
          <p:cNvSpPr>
            <a:spLocks noGrp="1"/>
          </p:cNvSpPr>
          <p:nvPr>
            <p:ph type="sldNum" sz="quarter" idx="5"/>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588254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you can see that although many people volunteer or give to charities, the percentage giving to water organizations or charities is much lower.  Further, only 40% of the audience can name a water organization.</a:t>
            </a:r>
          </a:p>
        </p:txBody>
      </p:sp>
      <p:sp>
        <p:nvSpPr>
          <p:cNvPr id="4" name="Slide Number Placeholder 3"/>
          <p:cNvSpPr>
            <a:spLocks noGrp="1"/>
          </p:cNvSpPr>
          <p:nvPr>
            <p:ph type="sldNum" sz="quarter" idx="5"/>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469233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You can see that most people want to do more to make waters healthier…</a:t>
            </a:r>
          </a:p>
        </p:txBody>
      </p:sp>
      <p:sp>
        <p:nvSpPr>
          <p:cNvPr id="4" name="Slide Number Placeholder 3"/>
          <p:cNvSpPr>
            <a:spLocks noGrp="1"/>
          </p:cNvSpPr>
          <p:nvPr>
            <p:ph type="sldNum" sz="quarter" idx="5"/>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2545288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But fewer know how to do that locally</a:t>
            </a:r>
          </a:p>
        </p:txBody>
      </p:sp>
      <p:sp>
        <p:nvSpPr>
          <p:cNvPr id="4" name="Slide Number Placeholder 3"/>
          <p:cNvSpPr>
            <a:spLocks noGrp="1"/>
          </p:cNvSpPr>
          <p:nvPr>
            <p:ph type="sldNum" sz="quarter" idx="5"/>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92298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And almost know one thinks they are actually contributing to the problem.</a:t>
            </a:r>
          </a:p>
        </p:txBody>
      </p:sp>
      <p:sp>
        <p:nvSpPr>
          <p:cNvPr id="4" name="Slide Number Placeholder 3"/>
          <p:cNvSpPr>
            <a:spLocks noGrp="1"/>
          </p:cNvSpPr>
          <p:nvPr>
            <p:ph type="sldNum" sz="quarter" idx="5"/>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694799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Unless there is major funding for a statewide study, you probably will not be able to conduct something as elaborate as what was done for the Chesapeake Bay.  Therefore, we thought we might give you a Kentucky specific example of how to adapt some of the questions and process in a local study.  </a:t>
            </a:r>
          </a:p>
          <a:p>
            <a:endParaRPr lang="en-US" dirty="0"/>
          </a:p>
          <a:p>
            <a:r>
              <a:rPr lang="en-US" dirty="0"/>
              <a:t>KWRRI worked with Headwaters in Letcher County KY to evaluate stakeholder views in the area.  The surveys were collected in an intercept format – by tabling at events.</a:t>
            </a:r>
          </a:p>
        </p:txBody>
      </p:sp>
      <p:sp>
        <p:nvSpPr>
          <p:cNvPr id="4" name="Slide Number Placeholder 3"/>
          <p:cNvSpPr>
            <a:spLocks noGrp="1"/>
          </p:cNvSpPr>
          <p:nvPr>
            <p:ph type="sldNum" sz="quarter" idx="5"/>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621670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is an example of the form that was developed, using some lessons learned from the Chesapeake Bay study.  The form was just two pages and had a paper version and an online version which were the same.</a:t>
            </a:r>
          </a:p>
          <a:p>
            <a:endParaRPr lang="en-US" b="0" dirty="0"/>
          </a:p>
          <a:p>
            <a:r>
              <a:rPr lang="en-US" b="0" dirty="0"/>
              <a:t>You can see there are some general information questions (including screening questions) and some questions about the impact of different water quality concerns where they live.</a:t>
            </a:r>
          </a:p>
        </p:txBody>
      </p:sp>
      <p:sp>
        <p:nvSpPr>
          <p:cNvPr id="4" name="Slide Number Placeholder 3"/>
          <p:cNvSpPr>
            <a:spLocks noGrp="1"/>
          </p:cNvSpPr>
          <p:nvPr>
            <p:ph type="sldNum" sz="quarter" idx="5"/>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1853322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was also a section on water quality views  - both positive and negative statements are recorded. </a:t>
            </a:r>
          </a:p>
        </p:txBody>
      </p:sp>
      <p:sp>
        <p:nvSpPr>
          <p:cNvPr id="4" name="Slide Number Placeholder 3"/>
          <p:cNvSpPr>
            <a:spLocks noGrp="1"/>
          </p:cNvSpPr>
          <p:nvPr>
            <p:ph type="sldNum" sz="quarter" idx="5"/>
          </p:nvPr>
        </p:nvSpPr>
        <p:spPr/>
        <p:txBody>
          <a:bodyPr/>
          <a:lstStyle/>
          <a:p>
            <a:fld id="{7E1573F1-F95D-403A-A47C-A1143ABC9F0B}" type="slidenum">
              <a:rPr lang="en-US" smtClean="0"/>
              <a:t>29</a:t>
            </a:fld>
            <a:endParaRPr lang="en-US"/>
          </a:p>
        </p:txBody>
      </p:sp>
    </p:spTree>
    <p:extLst>
      <p:ext uri="{BB962C8B-B14F-4D97-AF65-F5344CB8AC3E}">
        <p14:creationId xmlns:p14="http://schemas.microsoft.com/office/powerpoint/2010/main" val="116081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decide you need to collect some additional data, there are two main types of social research: </a:t>
            </a:r>
          </a:p>
          <a:p>
            <a:pPr marL="228600" indent="-228600">
              <a:buFont typeface="+mj-lt"/>
              <a:buAutoNum type="arabicPeriod"/>
            </a:pPr>
            <a:r>
              <a:rPr lang="en-US" dirty="0"/>
              <a:t>Quantitative research – focused on generating statistics and numbers based on the sample group.  This survey approach, which involves some sort of questionnaire, poll, or survey, can answer questions about percentages of the population with a given view or comparisons between populations.  These surveys get at the “what” questions</a:t>
            </a:r>
          </a:p>
          <a:p>
            <a:pPr marL="228600" indent="-228600">
              <a:buFont typeface="+mj-lt"/>
              <a:buAutoNum type="arabicPeriod"/>
            </a:pPr>
            <a:r>
              <a:rPr lang="en-US" dirty="0"/>
              <a:t>Qualitative research  - here the focus is on understanding “why.”  These methods involves some form of interview or open-ended question to provide case studies and meanings to responses.  Qualitative research can be a one-on-one interview, a focus group, or a community forum.  Some other forms of qualitative research include direct measurement (describing what you saw).  And utilizing drawn pictures or visualizations to better understand study participant perspectives.</a:t>
            </a:r>
          </a:p>
          <a:p>
            <a:pPr marL="0" indent="0">
              <a:buFont typeface="+mj-lt"/>
              <a:buNone/>
            </a:pPr>
            <a:endParaRPr lang="en-US" dirty="0"/>
          </a:p>
          <a:p>
            <a:pPr marL="0" indent="0">
              <a:buFont typeface="+mj-lt"/>
              <a:buNone/>
            </a:pPr>
            <a:r>
              <a:rPr lang="en-US" dirty="0"/>
              <a:t>These methods are complementary and not in competition with each other.  Both are needed to provide a full picture of the situation.</a:t>
            </a:r>
          </a:p>
          <a:p>
            <a:pPr marL="0" indent="0">
              <a:buFont typeface="+mj-lt"/>
              <a:buNone/>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We should note that prior to beginning either of these, one should do some literature review to see what has already been done.  A literature review may be all the research that is necessary in some cases, but in other cases it can provide some general context for more specific follow up studies.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POLL QUESTION:  Which of these have you utilized before in your outreach survey?</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469696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And finally there was a section evaluating their home stewardship including questions on wastewater systems, stream maintenance, as well as (not shown here) animal waste, lawn and garden care, and issues affecting / limiting their property management.</a:t>
            </a:r>
          </a:p>
        </p:txBody>
      </p:sp>
      <p:sp>
        <p:nvSpPr>
          <p:cNvPr id="4" name="Slide Number Placeholder 3"/>
          <p:cNvSpPr>
            <a:spLocks noGrp="1"/>
          </p:cNvSpPr>
          <p:nvPr>
            <p:ph type="sldNum" sz="quarter" idx="5"/>
          </p:nvPr>
        </p:nvSpPr>
        <p:spPr/>
        <p:txBody>
          <a:bodyPr/>
          <a:lstStyle/>
          <a:p>
            <a:fld id="{7E1573F1-F95D-403A-A47C-A1143ABC9F0B}" type="slidenum">
              <a:rPr lang="en-US" smtClean="0"/>
              <a:t>30</a:t>
            </a:fld>
            <a:endParaRPr lang="en-US"/>
          </a:p>
        </p:txBody>
      </p:sp>
    </p:spTree>
    <p:extLst>
      <p:ext uri="{BB962C8B-B14F-4D97-AF65-F5344CB8AC3E}">
        <p14:creationId xmlns:p14="http://schemas.microsoft.com/office/powerpoint/2010/main" val="3408229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you can see that failing septic systems and straight pipes were rightly seen as the greatest concern whereas people were not concerned about pet waste.</a:t>
            </a:r>
          </a:p>
          <a:p>
            <a:endParaRPr lang="en-US" b="0" dirty="0"/>
          </a:p>
          <a:p>
            <a:r>
              <a:rPr lang="en-US" b="0" dirty="0"/>
              <a:t>One issue that was surprising was how much the community viewed trash as a concern – speaking to the need for community litter pick up events as a gateway for improved stewardship engagement.</a:t>
            </a:r>
          </a:p>
          <a:p>
            <a:endParaRPr lang="en-US" b="0" dirty="0"/>
          </a:p>
          <a:p>
            <a:r>
              <a:rPr lang="en-US" b="0" dirty="0"/>
              <a:t>These results are not statistically representative due to the small sampling number, but it demonstrates that you can use simple surveys to get very power data about your community relatively simply with some planning and forethought.</a:t>
            </a:r>
          </a:p>
          <a:p>
            <a:endParaRPr lang="en-US" b="0" dirty="0"/>
          </a:p>
          <a:p>
            <a:r>
              <a:rPr lang="en-US" b="0" dirty="0"/>
              <a:t>Hopefully these results provide you with some ideas of how you can utilize surveys in your watershed.</a:t>
            </a:r>
          </a:p>
        </p:txBody>
      </p:sp>
      <p:sp>
        <p:nvSpPr>
          <p:cNvPr id="4" name="Slide Number Placeholder 3"/>
          <p:cNvSpPr>
            <a:spLocks noGrp="1"/>
          </p:cNvSpPr>
          <p:nvPr>
            <p:ph type="sldNum" sz="quarter" idx="5"/>
          </p:nvPr>
        </p:nvSpPr>
        <p:spPr/>
        <p:txBody>
          <a:bodyPr/>
          <a:lstStyle/>
          <a:p>
            <a:fld id="{7E1573F1-F95D-403A-A47C-A1143ABC9F0B}" type="slidenum">
              <a:rPr lang="en-US" smtClean="0"/>
              <a:t>31</a:t>
            </a:fld>
            <a:endParaRPr lang="en-US"/>
          </a:p>
        </p:txBody>
      </p:sp>
    </p:spTree>
    <p:extLst>
      <p:ext uri="{BB962C8B-B14F-4D97-AF65-F5344CB8AC3E}">
        <p14:creationId xmlns:p14="http://schemas.microsoft.com/office/powerpoint/2010/main" val="1421118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want to transition from quantitative surveys to qualitative research, beginning with interviews.</a:t>
            </a:r>
          </a:p>
          <a:p>
            <a:endParaRPr lang="en-US" dirty="0"/>
          </a:p>
          <a:p>
            <a:r>
              <a:rPr lang="en-US" dirty="0"/>
              <a:t>Interviews are semi-structured conversations seeking expanded knowledge.  For instance, I might want to why trash was viewed as such a large impact or understand why people thought oil and gas drilling was a concern (despite data from the watershed showing otherwise).</a:t>
            </a:r>
          </a:p>
          <a:p>
            <a:endParaRPr lang="en-US" dirty="0"/>
          </a:p>
          <a:p>
            <a:r>
              <a:rPr lang="en-US" dirty="0"/>
              <a:t>Interviews can tell you how, but not how many.</a:t>
            </a:r>
          </a:p>
          <a:p>
            <a:r>
              <a:rPr lang="en-US" dirty="0"/>
              <a:t>They can provide subjective perspectives but not an objective view.</a:t>
            </a:r>
          </a:p>
          <a:p>
            <a:r>
              <a:rPr lang="en-US" dirty="0"/>
              <a:t>They can explain why people respond in certain ways but cannot predict.</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32</a:t>
            </a:fld>
            <a:endParaRPr lang="en-US"/>
          </a:p>
        </p:txBody>
      </p:sp>
    </p:spTree>
    <p:extLst>
      <p:ext uri="{BB962C8B-B14F-4D97-AF65-F5344CB8AC3E}">
        <p14:creationId xmlns:p14="http://schemas.microsoft.com/office/powerpoint/2010/main" val="3245344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goals of interviews</a:t>
            </a:r>
          </a:p>
        </p:txBody>
      </p:sp>
      <p:sp>
        <p:nvSpPr>
          <p:cNvPr id="4" name="Slide Number Placeholder 3"/>
          <p:cNvSpPr>
            <a:spLocks noGrp="1"/>
          </p:cNvSpPr>
          <p:nvPr>
            <p:ph type="sldNum" sz="quarter" idx="5"/>
          </p:nvPr>
        </p:nvSpPr>
        <p:spPr/>
        <p:txBody>
          <a:bodyPr/>
          <a:lstStyle/>
          <a:p>
            <a:fld id="{7E1573F1-F95D-403A-A47C-A1143ABC9F0B}" type="slidenum">
              <a:rPr lang="en-US" smtClean="0"/>
              <a:t>33</a:t>
            </a:fld>
            <a:endParaRPr lang="en-US"/>
          </a:p>
        </p:txBody>
      </p:sp>
    </p:spTree>
    <p:extLst>
      <p:ext uri="{BB962C8B-B14F-4D97-AF65-F5344CB8AC3E}">
        <p14:creationId xmlns:p14="http://schemas.microsoft.com/office/powerpoint/2010/main" val="2700846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different types of one-on-one interviews</a:t>
            </a:r>
          </a:p>
          <a:p>
            <a:endParaRPr lang="en-US" dirty="0"/>
          </a:p>
          <a:p>
            <a:r>
              <a:rPr lang="en-US" dirty="0"/>
              <a:t>Informant interviews are “expert” interviews.  You might want to interview your key stakeholders for example.</a:t>
            </a:r>
          </a:p>
          <a:p>
            <a:endParaRPr lang="en-US" dirty="0"/>
          </a:p>
          <a:p>
            <a:r>
              <a:rPr lang="en-US" dirty="0"/>
              <a:t>Respondent interviews are one time, often random, interviews where a standard protocol is used to draw out responses.</a:t>
            </a:r>
          </a:p>
          <a:p>
            <a:endParaRPr lang="en-US" dirty="0"/>
          </a:p>
          <a:p>
            <a:r>
              <a:rPr lang="en-US" dirty="0"/>
              <a:t>An ethnographic interview might occur by getting perspectives on riparian zones while planting trees, interviewing someone walking their dog about pet waste, or understanding water quality views of kayakers during a boating recreational event.</a:t>
            </a:r>
          </a:p>
        </p:txBody>
      </p:sp>
      <p:sp>
        <p:nvSpPr>
          <p:cNvPr id="4" name="Slide Number Placeholder 3"/>
          <p:cNvSpPr>
            <a:spLocks noGrp="1"/>
          </p:cNvSpPr>
          <p:nvPr>
            <p:ph type="sldNum" sz="quarter" idx="5"/>
          </p:nvPr>
        </p:nvSpPr>
        <p:spPr/>
        <p:txBody>
          <a:bodyPr/>
          <a:lstStyle/>
          <a:p>
            <a:fld id="{7E1573F1-F95D-403A-A47C-A1143ABC9F0B}" type="slidenum">
              <a:rPr lang="en-US" smtClean="0"/>
              <a:t>34</a:t>
            </a:fld>
            <a:endParaRPr lang="en-US"/>
          </a:p>
        </p:txBody>
      </p:sp>
    </p:spTree>
    <p:extLst>
      <p:ext uri="{BB962C8B-B14F-4D97-AF65-F5344CB8AC3E}">
        <p14:creationId xmlns:p14="http://schemas.microsoft.com/office/powerpoint/2010/main" val="3786886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35</a:t>
            </a:fld>
            <a:endParaRPr lang="en-US"/>
          </a:p>
        </p:txBody>
      </p:sp>
    </p:spTree>
    <p:extLst>
      <p:ext uri="{BB962C8B-B14F-4D97-AF65-F5344CB8AC3E}">
        <p14:creationId xmlns:p14="http://schemas.microsoft.com/office/powerpoint/2010/main" val="1399558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an example for how interviews might be utilized in the watershed engagement and management process, the 2019 Paper of the Year Award of the University Council on Water Resources went to researchers in urban Minneapolis looking at stakeholder perspectives on community and water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They conducted 25 interviews with stakeholder consisting on water professionals, government officials, and community actors – especially of underrepresented minority populations.  Some of these interviews were identified by community recommendations.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survey had 5 parts with a total of 21 questions focused on the role of the individual in the community, the communities’ needs and assets, planning and water resources, and a feedback mechanism to identify additional community representatives and key stakeholders.</a:t>
            </a:r>
          </a:p>
          <a:p>
            <a:endParaRPr lang="en-US" b="0" dirty="0"/>
          </a:p>
        </p:txBody>
      </p:sp>
      <p:sp>
        <p:nvSpPr>
          <p:cNvPr id="4" name="Slide Number Placeholder 3"/>
          <p:cNvSpPr>
            <a:spLocks noGrp="1"/>
          </p:cNvSpPr>
          <p:nvPr>
            <p:ph type="sldNum" sz="quarter" idx="5"/>
          </p:nvPr>
        </p:nvSpPr>
        <p:spPr/>
        <p:txBody>
          <a:bodyPr/>
          <a:lstStyle/>
          <a:p>
            <a:fld id="{7E1573F1-F95D-403A-A47C-A1143ABC9F0B}" type="slidenum">
              <a:rPr lang="en-US" smtClean="0"/>
              <a:t>36</a:t>
            </a:fld>
            <a:endParaRPr lang="en-US"/>
          </a:p>
        </p:txBody>
      </p:sp>
    </p:spTree>
    <p:extLst>
      <p:ext uri="{BB962C8B-B14F-4D97-AF65-F5344CB8AC3E}">
        <p14:creationId xmlns:p14="http://schemas.microsoft.com/office/powerpoint/2010/main" val="3988969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the questions on “you and the community.”</a:t>
            </a:r>
          </a:p>
          <a:p>
            <a:endParaRPr lang="en-US" b="0" dirty="0"/>
          </a:p>
          <a:p>
            <a:r>
              <a:rPr lang="en-US" b="0" dirty="0"/>
              <a:t>Notice the open-ended questions and the freedom provided to describe the community as a whole and the individual’s responsibilities.</a:t>
            </a:r>
          </a:p>
        </p:txBody>
      </p:sp>
      <p:sp>
        <p:nvSpPr>
          <p:cNvPr id="4" name="Slide Number Placeholder 3"/>
          <p:cNvSpPr>
            <a:spLocks noGrp="1"/>
          </p:cNvSpPr>
          <p:nvPr>
            <p:ph type="sldNum" sz="quarter" idx="5"/>
          </p:nvPr>
        </p:nvSpPr>
        <p:spPr/>
        <p:txBody>
          <a:bodyPr/>
          <a:lstStyle/>
          <a:p>
            <a:fld id="{7E1573F1-F95D-403A-A47C-A1143ABC9F0B}" type="slidenum">
              <a:rPr lang="en-US" smtClean="0"/>
              <a:t>37</a:t>
            </a:fld>
            <a:endParaRPr lang="en-US"/>
          </a:p>
        </p:txBody>
      </p:sp>
    </p:spTree>
    <p:extLst>
      <p:ext uri="{BB962C8B-B14F-4D97-AF65-F5344CB8AC3E}">
        <p14:creationId xmlns:p14="http://schemas.microsoft.com/office/powerpoint/2010/main" val="814742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second section looks at the community needs and assets as a whole.  Notice that water nowhere enters into the picture at this point.  The questions are geared towards just understanding the community first – understanding how it functions.  This is a wide-angle lens.</a:t>
            </a:r>
          </a:p>
        </p:txBody>
      </p:sp>
      <p:sp>
        <p:nvSpPr>
          <p:cNvPr id="4" name="Slide Number Placeholder 3"/>
          <p:cNvSpPr>
            <a:spLocks noGrp="1"/>
          </p:cNvSpPr>
          <p:nvPr>
            <p:ph type="sldNum" sz="quarter" idx="5"/>
          </p:nvPr>
        </p:nvSpPr>
        <p:spPr/>
        <p:txBody>
          <a:bodyPr/>
          <a:lstStyle/>
          <a:p>
            <a:fld id="{7E1573F1-F95D-403A-A47C-A1143ABC9F0B}" type="slidenum">
              <a:rPr lang="en-US" smtClean="0"/>
              <a:t>38</a:t>
            </a:fld>
            <a:endParaRPr lang="en-US"/>
          </a:p>
        </p:txBody>
      </p:sp>
    </p:spTree>
    <p:extLst>
      <p:ext uri="{BB962C8B-B14F-4D97-AF65-F5344CB8AC3E}">
        <p14:creationId xmlns:p14="http://schemas.microsoft.com/office/powerpoint/2010/main" val="3318795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third section then narrowed in on water resources.  These are just a few of those questions.  Notice again the open-ended nature of the questions and the lack of bias.</a:t>
            </a:r>
          </a:p>
        </p:txBody>
      </p:sp>
      <p:sp>
        <p:nvSpPr>
          <p:cNvPr id="4" name="Slide Number Placeholder 3"/>
          <p:cNvSpPr>
            <a:spLocks noGrp="1"/>
          </p:cNvSpPr>
          <p:nvPr>
            <p:ph type="sldNum" sz="quarter" idx="5"/>
          </p:nvPr>
        </p:nvSpPr>
        <p:spPr/>
        <p:txBody>
          <a:bodyPr/>
          <a:lstStyle/>
          <a:p>
            <a:fld id="{7E1573F1-F95D-403A-A47C-A1143ABC9F0B}" type="slidenum">
              <a:rPr lang="en-US" smtClean="0"/>
              <a:t>39</a:t>
            </a:fld>
            <a:endParaRPr lang="en-US"/>
          </a:p>
        </p:txBody>
      </p:sp>
    </p:spTree>
    <p:extLst>
      <p:ext uri="{BB962C8B-B14F-4D97-AF65-F5344CB8AC3E}">
        <p14:creationId xmlns:p14="http://schemas.microsoft.com/office/powerpoint/2010/main" val="4004317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quantitative or qualitative, social research has some basic steps.</a:t>
            </a:r>
          </a:p>
          <a:p>
            <a:endParaRPr lang="en-US" dirty="0"/>
          </a:p>
          <a:p>
            <a:r>
              <a:rPr lang="en-US" dirty="0"/>
              <a:t>First, you must decide what general questions you are trying to answer and the population of interest.</a:t>
            </a:r>
          </a:p>
          <a:p>
            <a:r>
              <a:rPr lang="en-US" dirty="0"/>
              <a:t>Second, you will need to decide how to collect the data.</a:t>
            </a:r>
          </a:p>
          <a:p>
            <a:r>
              <a:rPr lang="en-US" dirty="0"/>
              <a:t>Third, you must develop a plan to collect the data from a representative sample of the population.</a:t>
            </a:r>
          </a:p>
          <a:p>
            <a:r>
              <a:rPr lang="en-US" dirty="0"/>
              <a:t>Fourth, develop the specific questionnaire or interview questions. </a:t>
            </a:r>
          </a:p>
          <a:p>
            <a:r>
              <a:rPr lang="en-US" dirty="0"/>
              <a:t>Fifth, make sure everyone collecting the data (interviewers) has been trained in the collection process so that it can be done consistently</a:t>
            </a:r>
          </a:p>
          <a:p>
            <a:r>
              <a:rPr lang="en-US" dirty="0"/>
              <a:t>Sixth, try it out on a smaller group to work out kinks and misunderstandings</a:t>
            </a:r>
          </a:p>
          <a:p>
            <a:r>
              <a:rPr lang="en-US" dirty="0"/>
              <a:t>Seventh, perform the research</a:t>
            </a:r>
          </a:p>
          <a:p>
            <a:r>
              <a:rPr lang="en-US" dirty="0"/>
              <a:t>Finally, process the results and draw conclusions.</a:t>
            </a:r>
          </a:p>
        </p:txBody>
      </p:sp>
      <p:sp>
        <p:nvSpPr>
          <p:cNvPr id="4" name="Slide Number Placeholder 3"/>
          <p:cNvSpPr>
            <a:spLocks noGrp="1"/>
          </p:cNvSpPr>
          <p:nvPr>
            <p:ph type="sldNum" sz="quarter" idx="5"/>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3152671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Based on the results of the interviews, five different narratives were found amongst the community.  Because the study began with considering the larger community issues and concerns, they were able to see that some groups felt disempowered from water-related decision making even though culture shaped interactions with water.  Further they found that often the connection is not made between relevant issues in the community and water resources and the water is invisible and off-limits.</a:t>
            </a:r>
          </a:p>
          <a:p>
            <a:endParaRPr lang="en-US" b="0" dirty="0"/>
          </a:p>
          <a:p>
            <a:r>
              <a:rPr lang="en-US" b="0" dirty="0"/>
              <a:t>This was the case in an urban community.  What about in your local watershed communities?  Perhaps taking the time to understand the community issues and then tie water issues to them in  a more simple, straightforward manner would increase interest and involvement. </a:t>
            </a:r>
          </a:p>
        </p:txBody>
      </p:sp>
      <p:sp>
        <p:nvSpPr>
          <p:cNvPr id="4" name="Slide Number Placeholder 3"/>
          <p:cNvSpPr>
            <a:spLocks noGrp="1"/>
          </p:cNvSpPr>
          <p:nvPr>
            <p:ph type="sldNum" sz="quarter" idx="5"/>
          </p:nvPr>
        </p:nvSpPr>
        <p:spPr/>
        <p:txBody>
          <a:bodyPr/>
          <a:lstStyle/>
          <a:p>
            <a:fld id="{7E1573F1-F95D-403A-A47C-A1143ABC9F0B}" type="slidenum">
              <a:rPr lang="en-US" smtClean="0"/>
              <a:t>40</a:t>
            </a:fld>
            <a:endParaRPr lang="en-US"/>
          </a:p>
        </p:txBody>
      </p:sp>
    </p:spTree>
    <p:extLst>
      <p:ext uri="{BB962C8B-B14F-4D97-AF65-F5344CB8AC3E}">
        <p14:creationId xmlns:p14="http://schemas.microsoft.com/office/powerpoint/2010/main" val="3018125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 to one-on-one interviews in their qualitative approach, focus groups utilize group interactions and discussions to provide feedback on community issues.  Often focus groups are selected from survey participants to get more a in-depth understanding of the responses.  However, focus groups can also be used prior to surveys to help in their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One approach to focus groups is to divide into separate groups based on whether they practice a given behavior (or not) to understand what is driving the behaviors.  Another approach may be to develop “groups” based on similar responses to a survey and better understand the views of the respective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Often a trained facilitator is helpful to keep the discussion on track and avoid extremes or arguments caused by powerful emotions of dominant personalities.  They can also help minimize the role of group think by allowing participants to first capture their own thoughts before sharing with the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process is that a series of questions are asked in a session on about 1.5 to 2 hours.  Sometimes some quantitative surveys can be mixed in with the open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These sessions are often recorded to get the non-verbal responses as well as the verbal 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If you would like additional guidance on focus groups, we recommend consultation with an excellent guidance document developed by NOAA.</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41</a:t>
            </a:fld>
            <a:endParaRPr lang="en-US"/>
          </a:p>
        </p:txBody>
      </p:sp>
    </p:spTree>
    <p:extLst>
      <p:ext uri="{BB962C8B-B14F-4D97-AF65-F5344CB8AC3E}">
        <p14:creationId xmlns:p14="http://schemas.microsoft.com/office/powerpoint/2010/main" val="1381289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checklist of items to perform in hosting a focus group.  We include this as a resource for later reference if you are planning one.  Beginning some 4 months in advance is often necessary to properly conduct the study.</a:t>
            </a:r>
          </a:p>
        </p:txBody>
      </p:sp>
      <p:sp>
        <p:nvSpPr>
          <p:cNvPr id="4" name="Slide Number Placeholder 3"/>
          <p:cNvSpPr>
            <a:spLocks noGrp="1"/>
          </p:cNvSpPr>
          <p:nvPr>
            <p:ph type="sldNum" sz="quarter" idx="5"/>
          </p:nvPr>
        </p:nvSpPr>
        <p:spPr/>
        <p:txBody>
          <a:bodyPr/>
          <a:lstStyle/>
          <a:p>
            <a:fld id="{7E1573F1-F95D-403A-A47C-A1143ABC9F0B}" type="slidenum">
              <a:rPr lang="en-US" smtClean="0"/>
              <a:t>42</a:t>
            </a:fld>
            <a:endParaRPr lang="en-US"/>
          </a:p>
        </p:txBody>
      </p:sp>
    </p:spTree>
    <p:extLst>
      <p:ext uri="{BB962C8B-B14F-4D97-AF65-F5344CB8AC3E}">
        <p14:creationId xmlns:p14="http://schemas.microsoft.com/office/powerpoint/2010/main" val="152679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in 2012-13 a study was conducted by KWRRI (funded by KDOW) to understand stakeholder views about nutrient management in the Floyd’s Fork watershed in the Salt River Basin.  </a:t>
            </a:r>
          </a:p>
          <a:p>
            <a:r>
              <a:rPr lang="en-US" dirty="0"/>
              <a:t>(click) This began with a series of listening sessions to understand the perspectives the composition and perspectives of different groups and then </a:t>
            </a:r>
          </a:p>
          <a:p>
            <a:r>
              <a:rPr lang="en-US" dirty="0"/>
              <a:t>(click) focus studies with the groups to determine their preferences of various nutrient BMPs as well as life goals, values, and trusted information sources.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Seven different stakeholder groups emerged from the listening sessions including: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Developers, Preservation, Environmental, Agricultural, Recreational, Government, and Residents.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During the focus sessions, real-time feedback was provided on various issues and then the group discussed their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43</a:t>
            </a:fld>
            <a:endParaRPr lang="en-US"/>
          </a:p>
        </p:txBody>
      </p:sp>
    </p:spTree>
    <p:extLst>
      <p:ext uri="{BB962C8B-B14F-4D97-AF65-F5344CB8AC3E}">
        <p14:creationId xmlns:p14="http://schemas.microsoft.com/office/powerpoint/2010/main" val="700314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how various groups responded differently to 4 of the 20 practices examined.</a:t>
            </a:r>
          </a:p>
          <a:p>
            <a:endParaRPr lang="en-US" dirty="0"/>
          </a:p>
          <a:p>
            <a:r>
              <a:rPr lang="en-US" dirty="0"/>
              <a:t>The blue bars are the average, green is the median, and red is the standard deviation in the responses, based on a 9-point Likert scale.</a:t>
            </a:r>
          </a:p>
          <a:p>
            <a:endParaRPr lang="en-US" dirty="0"/>
          </a:p>
          <a:p>
            <a:r>
              <a:rPr lang="en-US" dirty="0"/>
              <a:t>You can see that:</a:t>
            </a:r>
          </a:p>
          <a:p>
            <a:r>
              <a:rPr lang="en-US" dirty="0"/>
              <a:t>1) Top Left: eliminating failing septic systems was supported across the 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Some of the comments included:</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	Obviously anybody would want failing septic systems corrected for the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rPr>
              <a:t>	Potential problems with the strategy will always be the cost and then compliance, basically getting people to do this.  </a:t>
            </a:r>
            <a:endParaRPr lang="en-US" sz="1800" dirty="0">
              <a:effectLst/>
              <a:latin typeface="Times New Roman" panose="02020603050405020304" pitchFamily="18" charset="0"/>
              <a:ea typeface="Times New Roman" panose="02020603050405020304" pitchFamily="18" charset="0"/>
            </a:endParaRPr>
          </a:p>
          <a:p>
            <a:pPr marL="685800" lvl="1" indent="-228600">
              <a:buAutoNum type="arabicParenR"/>
            </a:pPr>
            <a:endParaRPr lang="en-US" dirty="0"/>
          </a:p>
          <a:p>
            <a:pPr marL="0" indent="0">
              <a:buNone/>
            </a:pPr>
            <a:r>
              <a:rPr lang="en-US" dirty="0"/>
              <a:t>2) Top Right: Crop / Fertilizer Management was supported by all groups except for developers and recreational groups.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Times New Roman" panose="02020603050405020304" pitchFamily="18" charset="0"/>
              <a:ea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rPr>
              <a:t>Well I think the strategy represents a good idea and something to be considered as a way of managing some of the influence of nutrients getting into the streams as far as just in general.  As compared to things like housing development and other infrastructure I think, but you would know better than I, that fertilizers in agriculture uses have much more of a tremendous impact on streams nearby.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457200" marR="0" lvl="1">
              <a:spcBef>
                <a:spcPts val="0"/>
              </a:spcBef>
              <a:spcAft>
                <a:spcPts val="0"/>
              </a:spcAft>
            </a:pPr>
            <a:r>
              <a:rPr lang="en-US" sz="1800" i="1" dirty="0">
                <a:effectLst/>
                <a:latin typeface="Times New Roman" panose="02020603050405020304" pitchFamily="18" charset="0"/>
                <a:ea typeface="Times New Roman" panose="02020603050405020304" pitchFamily="18" charset="0"/>
              </a:rPr>
              <a:t>I don’t think DOW has any control over what the farmers do.</a:t>
            </a:r>
            <a:endParaRPr lang="en-US" sz="1800" dirty="0">
              <a:effectLst/>
              <a:latin typeface="Times New Roman" panose="02020603050405020304" pitchFamily="18" charset="0"/>
              <a:ea typeface="Times New Roman" panose="02020603050405020304" pitchFamily="18" charset="0"/>
            </a:endParaRPr>
          </a:p>
          <a:p>
            <a:pPr marL="457200" marR="0" lvl="1">
              <a:spcBef>
                <a:spcPts val="0"/>
              </a:spcBef>
              <a:spcAft>
                <a:spcPts val="0"/>
              </a:spcAft>
            </a:pPr>
            <a:r>
              <a:rPr lang="en-US" sz="1800" i="1" dirty="0">
                <a:effectLst/>
                <a:latin typeface="Times New Roman" panose="02020603050405020304" pitchFamily="18" charset="0"/>
                <a:ea typeface="Times New Roman" panose="02020603050405020304" pitchFamily="18" charset="0"/>
              </a:rPr>
              <a:t>One of the disadvantages of the strategy also noted is political.  The control of the agriculture interest you know.  It is pretty important to have food growing in the United States I guess locally or regionally and it would be a pretty tall mountain I would think to climb to get many changes legislatively.</a:t>
            </a:r>
            <a:endParaRPr lang="en-US" sz="1800" dirty="0">
              <a:effectLst/>
              <a:latin typeface="Times New Roman" panose="02020603050405020304" pitchFamily="18" charset="0"/>
              <a:ea typeface="Times New Roman" panose="02020603050405020304" pitchFamily="18" charset="0"/>
            </a:endParaRPr>
          </a:p>
          <a:p>
            <a:pPr marL="457200" lvl="1" indent="0">
              <a:buNone/>
            </a:pPr>
            <a:endParaRPr lang="en-US" dirty="0"/>
          </a:p>
          <a:p>
            <a:pPr marL="0" indent="0">
              <a:buNone/>
            </a:pPr>
            <a:r>
              <a:rPr lang="en-US" dirty="0"/>
              <a:t>3) Bottom Left: Most groups were in favor of reducing urban runoff, but developers scored the practice much lower.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rPr>
              <a:t>We simply don’t have that much impermeable surfaces at this point in time so there are other methods with greater effect.</a:t>
            </a:r>
          </a:p>
          <a:p>
            <a:pPr marL="457200" lvl="1" indent="0">
              <a:buNone/>
            </a:pPr>
            <a:endParaRPr lang="en-US" dirty="0"/>
          </a:p>
          <a:p>
            <a:pPr marL="457200" marR="0" lvl="1" algn="l">
              <a:spcBef>
                <a:spcPts val="0"/>
              </a:spcBef>
              <a:spcAft>
                <a:spcPts val="0"/>
              </a:spcAft>
            </a:pPr>
            <a:r>
              <a:rPr lang="en-US" sz="1800" i="1" dirty="0">
                <a:effectLst/>
                <a:latin typeface="Times New Roman" panose="02020603050405020304" pitchFamily="18" charset="0"/>
                <a:ea typeface="Times New Roman" panose="02020603050405020304" pitchFamily="18" charset="0"/>
              </a:rPr>
              <a:t>I’m not against it, it’s just you know some of that permeable pavement the ones with the grass that grows between it.  They did that whole thing down on the waterfront where they had the mat down there that supposed to grow up so they drive on it.  If you don’t manage it right the grass dies.</a:t>
            </a:r>
          </a:p>
          <a:p>
            <a:pPr marL="457200" marR="0" lvl="1" algn="l">
              <a:spcBef>
                <a:spcPts val="0"/>
              </a:spcBef>
              <a:spcAft>
                <a:spcPts val="0"/>
              </a:spcAft>
            </a:pPr>
            <a:r>
              <a:rPr lang="en-US" sz="1800" b="1" i="1" dirty="0">
                <a:effectLst/>
                <a:latin typeface="Times New Roman" panose="02020603050405020304" pitchFamily="18" charset="0"/>
                <a:ea typeface="Times New Roman" panose="02020603050405020304" pitchFamily="18" charset="0"/>
              </a:rPr>
              <a:t> </a:t>
            </a:r>
            <a:endParaRPr lang="en-US" sz="1800" i="1" dirty="0">
              <a:effectLst/>
              <a:latin typeface="Times New Roman" panose="02020603050405020304" pitchFamily="18" charset="0"/>
              <a:ea typeface="Times New Roman" panose="02020603050405020304" pitchFamily="18" charset="0"/>
            </a:endParaRPr>
          </a:p>
          <a:p>
            <a:pPr marL="457200" marR="0" lvl="1" algn="l">
              <a:spcBef>
                <a:spcPts val="0"/>
              </a:spcBef>
              <a:spcAft>
                <a:spcPts val="0"/>
              </a:spcAft>
            </a:pPr>
            <a:r>
              <a:rPr lang="en-US" sz="1800" i="1" dirty="0">
                <a:effectLst/>
                <a:latin typeface="Times New Roman" panose="02020603050405020304" pitchFamily="18" charset="0"/>
                <a:ea typeface="Times New Roman" panose="02020603050405020304" pitchFamily="18" charset="0"/>
              </a:rPr>
              <a:t>I mean people like the nice clean driveway.  They don’t want to see weeds in their driveway.</a:t>
            </a:r>
          </a:p>
          <a:p>
            <a:pPr marL="0" marR="0" algn="l">
              <a:spcBef>
                <a:spcPts val="0"/>
              </a:spcBef>
              <a:spcAft>
                <a:spcPts val="0"/>
              </a:spcAft>
            </a:pPr>
            <a:r>
              <a:rPr lang="en-US" sz="1800" b="1" i="1" dirty="0">
                <a:effectLst/>
                <a:latin typeface="Times New Roman" panose="02020603050405020304" pitchFamily="18" charset="0"/>
                <a:ea typeface="Times New Roman" panose="02020603050405020304" pitchFamily="18" charset="0"/>
              </a:rPr>
              <a:t> </a:t>
            </a:r>
            <a:endParaRPr lang="en-US" dirty="0"/>
          </a:p>
          <a:p>
            <a:pPr marL="0" indent="0">
              <a:buFont typeface="+mj-lt"/>
              <a:buNone/>
            </a:pPr>
            <a:r>
              <a:rPr lang="en-US" dirty="0"/>
              <a:t>4) Bottom Right: Finally, pollution trading was rejected by most groups</a:t>
            </a:r>
          </a:p>
          <a:p>
            <a:pPr marL="228600" indent="-228600">
              <a:buAutoNum type="arabicParenR" startAt="4"/>
            </a:pPr>
            <a:endParaRPr lang="en-US" dirty="0"/>
          </a:p>
          <a:p>
            <a:pPr marL="457200" marR="0" lvl="1" algn="l">
              <a:spcBef>
                <a:spcPts val="0"/>
              </a:spcBef>
              <a:spcAft>
                <a:spcPts val="0"/>
              </a:spcAft>
            </a:pPr>
            <a:r>
              <a:rPr lang="en-US" sz="1800" i="1" dirty="0">
                <a:effectLst/>
                <a:latin typeface="Times New Roman" panose="02020603050405020304" pitchFamily="18" charset="0"/>
                <a:ea typeface="Times New Roman" panose="02020603050405020304" pitchFamily="18" charset="0"/>
              </a:rPr>
              <a:t> It could allow some nutrient sources not to make any or little effort to resolve their infrastructure and plant capacity inadequacy.</a:t>
            </a:r>
          </a:p>
          <a:p>
            <a:pPr marL="457200" marR="0" lvl="1" algn="l">
              <a:spcBef>
                <a:spcPts val="0"/>
              </a:spcBef>
              <a:spcAft>
                <a:spcPts val="0"/>
              </a:spcAft>
            </a:pPr>
            <a:r>
              <a:rPr lang="en-US" sz="1800" b="1" i="1" dirty="0">
                <a:effectLst/>
                <a:latin typeface="Times New Roman" panose="02020603050405020304" pitchFamily="18" charset="0"/>
                <a:ea typeface="Times New Roman" panose="02020603050405020304" pitchFamily="18" charset="0"/>
              </a:rPr>
              <a:t> </a:t>
            </a:r>
            <a:endParaRPr lang="en-US" sz="1800" i="1" dirty="0">
              <a:effectLst/>
              <a:latin typeface="Times New Roman" panose="02020603050405020304" pitchFamily="18" charset="0"/>
              <a:ea typeface="Times New Roman" panose="02020603050405020304" pitchFamily="18" charset="0"/>
            </a:endParaRPr>
          </a:p>
          <a:p>
            <a:pPr marL="457200" marR="0" lvl="1" algn="l">
              <a:spcBef>
                <a:spcPts val="0"/>
              </a:spcBef>
              <a:spcAft>
                <a:spcPts val="0"/>
              </a:spcAft>
            </a:pPr>
            <a:r>
              <a:rPr lang="en-US" sz="1800" i="1" dirty="0">
                <a:effectLst/>
                <a:latin typeface="Times New Roman" panose="02020603050405020304" pitchFamily="18" charset="0"/>
                <a:ea typeface="Times New Roman" panose="02020603050405020304" pitchFamily="18" charset="0"/>
              </a:rPr>
              <a:t>They’re saying, “I can pay somebody else to implement.”</a:t>
            </a:r>
          </a:p>
          <a:p>
            <a:pPr marL="457200" marR="0" lvl="1" algn="l">
              <a:spcBef>
                <a:spcPts val="0"/>
              </a:spcBef>
              <a:spcAft>
                <a:spcPts val="0"/>
              </a:spcAft>
            </a:pPr>
            <a:r>
              <a:rPr lang="en-US" sz="1800" b="1" i="1" dirty="0">
                <a:effectLst/>
                <a:latin typeface="Times New Roman" panose="02020603050405020304" pitchFamily="18" charset="0"/>
                <a:ea typeface="Times New Roman" panose="02020603050405020304" pitchFamily="18" charset="0"/>
              </a:rPr>
              <a:t> </a:t>
            </a:r>
            <a:endParaRPr lang="en-US" sz="1800" i="1" dirty="0">
              <a:effectLst/>
              <a:latin typeface="Times New Roman" panose="02020603050405020304" pitchFamily="18" charset="0"/>
              <a:ea typeface="Times New Roman" panose="02020603050405020304" pitchFamily="18" charset="0"/>
            </a:endParaRPr>
          </a:p>
          <a:p>
            <a:pPr marL="457200" marR="0" lvl="1" algn="l">
              <a:spcBef>
                <a:spcPts val="0"/>
              </a:spcBef>
              <a:spcAft>
                <a:spcPts val="0"/>
              </a:spcAft>
            </a:pPr>
            <a:r>
              <a:rPr lang="en-US" sz="1800" i="1" dirty="0">
                <a:effectLst/>
                <a:latin typeface="Times New Roman" panose="02020603050405020304" pitchFamily="18" charset="0"/>
                <a:ea typeface="Times New Roman" panose="02020603050405020304" pitchFamily="18" charset="0"/>
              </a:rPr>
              <a:t>I just really don’t think that sounds ethical to me.  Something’s not right about it.</a:t>
            </a:r>
          </a:p>
          <a:p>
            <a:pPr marL="457200" marR="0" lvl="1" algn="l">
              <a:spcBef>
                <a:spcPts val="0"/>
              </a:spcBef>
              <a:spcAft>
                <a:spcPts val="0"/>
              </a:spcAft>
            </a:pPr>
            <a:endParaRPr lang="en-US" sz="1800" b="1" i="1" dirty="0">
              <a:effectLst/>
              <a:latin typeface="Times New Roman" panose="02020603050405020304" pitchFamily="18" charset="0"/>
              <a:ea typeface="Times New Roman" panose="02020603050405020304" pitchFamily="18" charset="0"/>
            </a:endParaRPr>
          </a:p>
          <a:p>
            <a:pPr marL="457200" marR="0" lvl="1" algn="l">
              <a:spcBef>
                <a:spcPts val="0"/>
              </a:spcBef>
              <a:spcAft>
                <a:spcPts val="0"/>
              </a:spcAft>
            </a:pPr>
            <a:r>
              <a:rPr lang="en-US" sz="1800" i="1" dirty="0">
                <a:effectLst/>
                <a:latin typeface="Times New Roman" panose="02020603050405020304" pitchFamily="18" charset="0"/>
                <a:ea typeface="Times New Roman" panose="02020603050405020304" pitchFamily="18" charset="0"/>
              </a:rPr>
              <a:t>There’s not been a successful cap and trading program since acid rain.  Once the grant money ran out for carbon trading programs the organizers cashed out and it dissolved.</a:t>
            </a:r>
          </a:p>
          <a:p>
            <a:pPr marL="0" indent="0">
              <a:buNone/>
            </a:pPr>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44</a:t>
            </a:fld>
            <a:endParaRPr lang="en-US"/>
          </a:p>
        </p:txBody>
      </p:sp>
    </p:spTree>
    <p:extLst>
      <p:ext uri="{BB962C8B-B14F-4D97-AF65-F5344CB8AC3E}">
        <p14:creationId xmlns:p14="http://schemas.microsoft.com/office/powerpoint/2010/main" val="37689896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listening session is a bit different from a focus group in that it is more open-ended and less focused.</a:t>
            </a:r>
          </a:p>
          <a:p>
            <a:endParaRPr lang="en-US" dirty="0"/>
          </a:p>
          <a:p>
            <a:r>
              <a:rPr lang="en-US" dirty="0"/>
              <a:t>Basically you hold a session where the audience is prompted to speak.  You want to hear their views. This can be a good starting place for working in a community.</a:t>
            </a:r>
          </a:p>
          <a:p>
            <a:endParaRPr lang="en-US" dirty="0"/>
          </a:p>
          <a:p>
            <a:r>
              <a:rPr lang="en-US" dirty="0"/>
              <a:t>(click) The goal is to get feedback on issues and concerns, barriers, resources, and different solutions.  However, these types of events typically attract the most interested and active stakeholders.</a:t>
            </a:r>
          </a:p>
        </p:txBody>
      </p:sp>
      <p:sp>
        <p:nvSpPr>
          <p:cNvPr id="4" name="Slide Number Placeholder 3"/>
          <p:cNvSpPr>
            <a:spLocks noGrp="1"/>
          </p:cNvSpPr>
          <p:nvPr>
            <p:ph type="sldNum" sz="quarter" idx="5"/>
          </p:nvPr>
        </p:nvSpPr>
        <p:spPr/>
        <p:txBody>
          <a:bodyPr/>
          <a:lstStyle/>
          <a:p>
            <a:fld id="{7E1573F1-F95D-403A-A47C-A1143ABC9F0B}" type="slidenum">
              <a:rPr lang="en-US" smtClean="0"/>
              <a:t>45</a:t>
            </a:fld>
            <a:endParaRPr lang="en-US"/>
          </a:p>
        </p:txBody>
      </p:sp>
    </p:spTree>
    <p:extLst>
      <p:ext uri="{BB962C8B-B14F-4D97-AF65-F5344CB8AC3E}">
        <p14:creationId xmlns:p14="http://schemas.microsoft.com/office/powerpoint/2010/main" val="730467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observations include the researcher observing people engaging or not engaging in a behavior.  They may record what caused the behavior, how much effort was exerted, or what other behaviors were associated with it.</a:t>
            </a:r>
          </a:p>
          <a:p>
            <a:endParaRPr lang="en-US" dirty="0"/>
          </a:p>
          <a:p>
            <a:r>
              <a:rPr lang="en-US" dirty="0"/>
              <a:t>Obviously, respecting people’s privacy is important, so this should be done in a public place lest it be viewed as invading privacy</a:t>
            </a:r>
          </a:p>
          <a:p>
            <a:endParaRPr lang="en-US" dirty="0"/>
          </a:p>
          <a:p>
            <a:r>
              <a:rPr lang="en-US" dirty="0"/>
              <a:t>(Click) Hopefully, it can provide some insight into what people are actually doing as opposed to what they say they are doing.  </a:t>
            </a:r>
          </a:p>
          <a:p>
            <a:r>
              <a:rPr lang="en-US" dirty="0"/>
              <a:t>(Click) However the results are often anecdotal and can be time consuming.</a:t>
            </a:r>
          </a:p>
        </p:txBody>
      </p:sp>
      <p:sp>
        <p:nvSpPr>
          <p:cNvPr id="4" name="Slide Number Placeholder 3"/>
          <p:cNvSpPr>
            <a:spLocks noGrp="1"/>
          </p:cNvSpPr>
          <p:nvPr>
            <p:ph type="sldNum" sz="quarter" idx="5"/>
          </p:nvPr>
        </p:nvSpPr>
        <p:spPr/>
        <p:txBody>
          <a:bodyPr/>
          <a:lstStyle/>
          <a:p>
            <a:fld id="{7E1573F1-F95D-403A-A47C-A1143ABC9F0B}" type="slidenum">
              <a:rPr lang="en-US" smtClean="0"/>
              <a:t>46</a:t>
            </a:fld>
            <a:endParaRPr lang="en-US"/>
          </a:p>
        </p:txBody>
      </p:sp>
    </p:spTree>
    <p:extLst>
      <p:ext uri="{BB962C8B-B14F-4D97-AF65-F5344CB8AC3E}">
        <p14:creationId xmlns:p14="http://schemas.microsoft.com/office/powerpoint/2010/main" val="36692532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mapping can be used to create drawings that illustrate social dynamics, such as possible issues and problems, causes and effects and relationships between organizations and individuals.  They can be developed through your in person gatherings, surveys or data analysis.</a:t>
            </a:r>
          </a:p>
          <a:p>
            <a:endParaRPr lang="en-US" dirty="0"/>
          </a:p>
          <a:p>
            <a:r>
              <a:rPr lang="en-US" dirty="0"/>
              <a:t>There are four main types of social maps—asset, cognitive, concept and social.</a:t>
            </a:r>
          </a:p>
          <a:p>
            <a:endParaRPr lang="en-US" b="1" dirty="0"/>
          </a:p>
          <a:p>
            <a:r>
              <a:rPr lang="en-US" b="0" dirty="0"/>
              <a:t>Helpful Resource: </a:t>
            </a:r>
            <a:r>
              <a:rPr lang="en-US" dirty="0">
                <a:hlinkClick r:id="rId3"/>
              </a:rPr>
              <a:t>https://www.epa.gov/sites/production/files/2015-09/documents/community_culture.pdf</a:t>
            </a:r>
            <a:endParaRPr lang="en-US" b="1" dirty="0"/>
          </a:p>
        </p:txBody>
      </p:sp>
      <p:sp>
        <p:nvSpPr>
          <p:cNvPr id="4" name="Slide Number Placeholder 3"/>
          <p:cNvSpPr>
            <a:spLocks noGrp="1"/>
          </p:cNvSpPr>
          <p:nvPr>
            <p:ph type="sldNum" sz="quarter" idx="5"/>
          </p:nvPr>
        </p:nvSpPr>
        <p:spPr/>
        <p:txBody>
          <a:bodyPr/>
          <a:lstStyle/>
          <a:p>
            <a:fld id="{7E1573F1-F95D-403A-A47C-A1143ABC9F0B}" type="slidenum">
              <a:rPr lang="en-US" smtClean="0"/>
              <a:t>47</a:t>
            </a:fld>
            <a:endParaRPr lang="en-US"/>
          </a:p>
        </p:txBody>
      </p:sp>
    </p:spTree>
    <p:extLst>
      <p:ext uri="{BB962C8B-B14F-4D97-AF65-F5344CB8AC3E}">
        <p14:creationId xmlns:p14="http://schemas.microsoft.com/office/powerpoint/2010/main" val="42048871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t>
            </a:r>
            <a:r>
              <a:rPr lang="en-US" b="1" dirty="0"/>
              <a:t>Asset Map </a:t>
            </a:r>
            <a:r>
              <a:rPr lang="en-US" dirty="0"/>
              <a:t>can show the assets or resources that various individuals or groups in the community could contribute to solving a water quality problem.  This example shows how community groups and entities can contribute to the success of a park and what they can receive from it.</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48</a:t>
            </a:fld>
            <a:endParaRPr lang="en-US"/>
          </a:p>
        </p:txBody>
      </p:sp>
    </p:spTree>
    <p:extLst>
      <p:ext uri="{BB962C8B-B14F-4D97-AF65-F5344CB8AC3E}">
        <p14:creationId xmlns:p14="http://schemas.microsoft.com/office/powerpoint/2010/main" val="1689035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Cognitive Map </a:t>
            </a:r>
            <a:r>
              <a:rPr lang="en-US" dirty="0"/>
              <a:t>is a drawing created by community members that can help visualize how they view and perceive their surroundings.  You can learn what different people see as the most important elements of the community and where they spend most of their time—which may be helpful in determining where to distribute your message.</a:t>
            </a:r>
          </a:p>
        </p:txBody>
      </p:sp>
      <p:sp>
        <p:nvSpPr>
          <p:cNvPr id="4" name="Slide Number Placeholder 3"/>
          <p:cNvSpPr>
            <a:spLocks noGrp="1"/>
          </p:cNvSpPr>
          <p:nvPr>
            <p:ph type="sldNum" sz="quarter" idx="5"/>
          </p:nvPr>
        </p:nvSpPr>
        <p:spPr/>
        <p:txBody>
          <a:bodyPr/>
          <a:lstStyle/>
          <a:p>
            <a:fld id="{7E1573F1-F95D-403A-A47C-A1143ABC9F0B}" type="slidenum">
              <a:rPr lang="en-US" smtClean="0"/>
              <a:t>49</a:t>
            </a:fld>
            <a:endParaRPr lang="en-US"/>
          </a:p>
        </p:txBody>
      </p:sp>
    </p:spTree>
    <p:extLst>
      <p:ext uri="{BB962C8B-B14F-4D97-AF65-F5344CB8AC3E}">
        <p14:creationId xmlns:p14="http://schemas.microsoft.com/office/powerpoint/2010/main" val="901818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sociology studies are human subject research, it is important to recognize that there are ethical and legal requirements to ensure that study participants are not harmed, know their risks, and responses are confidential. Because of several infamous cases of unethical research, national and international laws such as the Nuremberg Code, Declaration of Helsinki, and the Belmont Report cover key ethical and legal requirements of studies to prevent abuses of human studies.</a:t>
            </a:r>
          </a:p>
          <a:p>
            <a:endParaRPr lang="en-US" dirty="0"/>
          </a:p>
          <a:p>
            <a:r>
              <a:rPr lang="en-US" dirty="0"/>
              <a:t>If you intend to publish your results in some form and your study participants are providing private (non-public) and or personally identifiable information, then you need to be sure that you follow ethical guidelines.  Universities and researchers are required to have independent, third-party boards review their study plan for ethical concerns.  Whole courses are available on human subject research ethics, but for this presentation, we will cover just a few principles.</a:t>
            </a:r>
          </a:p>
          <a:p>
            <a:endParaRPr lang="en-US" dirty="0"/>
          </a:p>
          <a:p>
            <a:r>
              <a:rPr lang="en-US" sz="1200" b="1" dirty="0"/>
              <a:t>Voluntary </a:t>
            </a:r>
            <a:r>
              <a:rPr lang="en-US" sz="1200" dirty="0"/>
              <a:t>– Studies cannot coerce participation, especially if captive audience.  Further, participants must have:</a:t>
            </a:r>
          </a:p>
          <a:p>
            <a:r>
              <a:rPr lang="en-US" sz="1200" b="1" dirty="0"/>
              <a:t>Informed consent </a:t>
            </a:r>
            <a:r>
              <a:rPr lang="en-US" sz="1200" dirty="0"/>
              <a:t>– Participants must know about procedures, risk, and use of the data before completing the survey.</a:t>
            </a:r>
          </a:p>
          <a:p>
            <a:r>
              <a:rPr lang="en-US" sz="1200" b="1" dirty="0"/>
              <a:t>Protection from harm </a:t>
            </a:r>
            <a:r>
              <a:rPr lang="en-US" sz="1200" dirty="0"/>
              <a:t>– Must minimize risk of harm, physical or psychological.  This can include unintended consequences that could occur because the responses enabled others to discover their identity or participation.</a:t>
            </a:r>
          </a:p>
          <a:p>
            <a:r>
              <a:rPr lang="en-US" sz="1200" b="1" dirty="0"/>
              <a:t>Protection of Privacy</a:t>
            </a:r>
            <a:r>
              <a:rPr lang="en-US" sz="1200" dirty="0"/>
              <a:t>– Assure identifying information will not be made available to anyone not directly involved in study.  Study participants must give permission for sharing or research beyond the specific study.</a:t>
            </a:r>
          </a:p>
          <a:p>
            <a:endParaRPr lang="en-US" sz="1200" dirty="0"/>
          </a:p>
          <a:p>
            <a:r>
              <a:rPr lang="en-US" sz="1200" dirty="0"/>
              <a:t>The goal is that you respect the participants as autonomous agents who know what they are getting into by participating.</a:t>
            </a:r>
          </a:p>
          <a:p>
            <a:endParaRPr lang="en-US" sz="1200" dirty="0"/>
          </a:p>
        </p:txBody>
      </p:sp>
      <p:sp>
        <p:nvSpPr>
          <p:cNvPr id="4" name="Slide Number Placeholder 3"/>
          <p:cNvSpPr>
            <a:spLocks noGrp="1"/>
          </p:cNvSpPr>
          <p:nvPr>
            <p:ph type="sldNum" sz="quarter" idx="5"/>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15633371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Concept maps </a:t>
            </a:r>
            <a:r>
              <a:rPr lang="en-US" dirty="0"/>
              <a:t>help identify perceived relationships between causes and effects of environmental problems, such as a linkage between a land use and a water quality problem.  By asking community members to draw a map of some areas where the nonpoint source contributions may be occurring, you can see where stereotypes may be, what perceptions might serve as barriers to change, and where you may need to focus your campaign’s efforts.</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50</a:t>
            </a:fld>
            <a:endParaRPr lang="en-US"/>
          </a:p>
        </p:txBody>
      </p:sp>
    </p:spTree>
    <p:extLst>
      <p:ext uri="{BB962C8B-B14F-4D97-AF65-F5344CB8AC3E}">
        <p14:creationId xmlns:p14="http://schemas.microsoft.com/office/powerpoint/2010/main" val="34845251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a:t>
            </a:r>
            <a:r>
              <a:rPr lang="en-US" b="1" dirty="0"/>
              <a:t>social network map </a:t>
            </a:r>
            <a:r>
              <a:rPr lang="en-US" dirty="0"/>
              <a:t>will help you learn how information is delivered throughout your target audience.  Participants sketch out their own personal networks of communication and compare them with others.  You can then tailor your information distribution methods based on this exercise.</a:t>
            </a:r>
          </a:p>
          <a:p>
            <a:endParaRPr lang="en-US" dirty="0"/>
          </a:p>
          <a:p>
            <a:r>
              <a:rPr lang="en-US" b="1" dirty="0"/>
              <a:t>Question - What do you think is the largest obstacle to conducting these mapping activities?  </a:t>
            </a:r>
          </a:p>
          <a:p>
            <a:r>
              <a:rPr lang="en-US" b="1" dirty="0"/>
              <a:t>Answer - The need for </a:t>
            </a:r>
            <a:r>
              <a:rPr lang="en-US" b="1" u="sng" dirty="0"/>
              <a:t>group participation</a:t>
            </a:r>
            <a:r>
              <a:rPr lang="en-US" b="1" dirty="0"/>
              <a:t> with enough diverse participants to provide a broad range of perspectives.</a:t>
            </a:r>
          </a:p>
          <a:p>
            <a:endParaRPr lang="en-US" b="1" dirty="0"/>
          </a:p>
          <a:p>
            <a:r>
              <a:rPr lang="en-US" b="0" dirty="0"/>
              <a:t>Helpful Resource: </a:t>
            </a:r>
            <a:r>
              <a:rPr lang="en-US" dirty="0">
                <a:hlinkClick r:id="rId3"/>
              </a:rPr>
              <a:t>https://www.epa.gov/sites/production/files/2015-09/documents/community_culture.pdf</a:t>
            </a:r>
            <a:endParaRPr lang="en-US" b="1" dirty="0"/>
          </a:p>
        </p:txBody>
      </p:sp>
      <p:sp>
        <p:nvSpPr>
          <p:cNvPr id="4" name="Slide Number Placeholder 3"/>
          <p:cNvSpPr>
            <a:spLocks noGrp="1"/>
          </p:cNvSpPr>
          <p:nvPr>
            <p:ph type="sldNum" sz="quarter" idx="5"/>
          </p:nvPr>
        </p:nvSpPr>
        <p:spPr/>
        <p:txBody>
          <a:bodyPr/>
          <a:lstStyle/>
          <a:p>
            <a:fld id="{7E1573F1-F95D-403A-A47C-A1143ABC9F0B}" type="slidenum">
              <a:rPr lang="en-US" smtClean="0"/>
              <a:t>51</a:t>
            </a:fld>
            <a:endParaRPr lang="en-US"/>
          </a:p>
        </p:txBody>
      </p:sp>
    </p:spTree>
    <p:extLst>
      <p:ext uri="{BB962C8B-B14F-4D97-AF65-F5344CB8AC3E}">
        <p14:creationId xmlns:p14="http://schemas.microsoft.com/office/powerpoint/2010/main" val="245925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USEPA Region 5: Great Lakes Regional Social Indicators Team developed the “The Social Indicator Planning and Evaluation System (SIPES) for Nonpoint Source Management: A Handbook for Watershed Projects.”</a:t>
            </a:r>
          </a:p>
          <a:p>
            <a:endParaRPr lang="en-US" b="0" dirty="0"/>
          </a:p>
          <a:p>
            <a:r>
              <a:rPr lang="en-US" b="0" dirty="0"/>
              <a:t>This is a guide to help work through watershed specific survey related items.  It also has a tool to help you build surveys and ask the right questions.</a:t>
            </a:r>
          </a:p>
          <a:p>
            <a:endParaRPr lang="en-US" b="0" dirty="0"/>
          </a:p>
          <a:p>
            <a:r>
              <a:rPr lang="en-US" b="0" dirty="0"/>
              <a:t>This guide covers much more than we are able to address during this presentation, so we recommend you reference it for next steps.</a:t>
            </a:r>
          </a:p>
        </p:txBody>
      </p:sp>
      <p:sp>
        <p:nvSpPr>
          <p:cNvPr id="4" name="Slide Number Placeholder 3"/>
          <p:cNvSpPr>
            <a:spLocks noGrp="1"/>
          </p:cNvSpPr>
          <p:nvPr>
            <p:ph type="sldNum" sz="quarter" idx="5"/>
          </p:nvPr>
        </p:nvSpPr>
        <p:spPr/>
        <p:txBody>
          <a:bodyPr/>
          <a:lstStyle/>
          <a:p>
            <a:fld id="{7E1573F1-F95D-403A-A47C-A1143ABC9F0B}" type="slidenum">
              <a:rPr lang="en-US" smtClean="0"/>
              <a:t>52</a:t>
            </a:fld>
            <a:endParaRPr lang="en-US"/>
          </a:p>
        </p:txBody>
      </p:sp>
    </p:spTree>
    <p:extLst>
      <p:ext uri="{BB962C8B-B14F-4D97-AF65-F5344CB8AC3E}">
        <p14:creationId xmlns:p14="http://schemas.microsoft.com/office/powerpoint/2010/main" val="1756385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this point, we will take feedback and questions as to how you received this presentation.</a:t>
            </a:r>
          </a:p>
          <a:p>
            <a:endParaRPr lang="en-US" dirty="0"/>
          </a:p>
          <a:p>
            <a:r>
              <a:rPr lang="en-US" dirty="0"/>
              <a:t>Surveying 100 people, what are the top 5 responses that watershed coordinators will have to this presentation?</a:t>
            </a:r>
          </a:p>
        </p:txBody>
      </p:sp>
      <p:sp>
        <p:nvSpPr>
          <p:cNvPr id="4" name="Slide Number Placeholder 3"/>
          <p:cNvSpPr>
            <a:spLocks noGrp="1"/>
          </p:cNvSpPr>
          <p:nvPr>
            <p:ph type="sldNum" sz="quarter" idx="5"/>
          </p:nvPr>
        </p:nvSpPr>
        <p:spPr/>
        <p:txBody>
          <a:bodyPr/>
          <a:lstStyle/>
          <a:p>
            <a:fld id="{7E1573F1-F95D-403A-A47C-A1143ABC9F0B}" type="slidenum">
              <a:rPr lang="en-US" smtClean="0"/>
              <a:t>53</a:t>
            </a:fld>
            <a:endParaRPr lang="en-US"/>
          </a:p>
        </p:txBody>
      </p:sp>
    </p:spTree>
    <p:extLst>
      <p:ext uri="{BB962C8B-B14F-4D97-AF65-F5344CB8AC3E}">
        <p14:creationId xmlns:p14="http://schemas.microsoft.com/office/powerpoint/2010/main" val="149493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You need to be on the lookout for ways that you can introduce bias into your research through sampling and your questions.  Here are some examples:</a:t>
            </a:r>
          </a:p>
          <a:p>
            <a:r>
              <a:rPr lang="en-US" b="1" dirty="0"/>
              <a:t>Nonrepresentative Sample (when your sample is not representative of population)</a:t>
            </a:r>
          </a:p>
          <a:p>
            <a:pPr marL="342900" lvl="0" indent="-342900">
              <a:buFont typeface="Arial" panose="020B0604020202020204" pitchFamily="34" charset="0"/>
              <a:buChar char="•"/>
            </a:pPr>
            <a:r>
              <a:rPr lang="en-US" sz="2000" dirty="0"/>
              <a:t>Consider screening questions to sift out non-target audiences (such as the county they inhabit)</a:t>
            </a:r>
          </a:p>
          <a:p>
            <a:pPr marL="342900" lvl="0" indent="-342900">
              <a:buFont typeface="Arial" panose="020B0604020202020204" pitchFamily="34" charset="0"/>
              <a:buChar char="•"/>
            </a:pPr>
            <a:r>
              <a:rPr lang="en-US" sz="2000" dirty="0"/>
              <a:t>Beware of population bias due to format (time, location, medium).  It matters where you collect surveys as well as the medium – not everyone has access online or traffics your website. Your results may be different at the Country Club vs the Thrift Store</a:t>
            </a:r>
          </a:p>
          <a:p>
            <a:r>
              <a:rPr lang="en-US" b="1" dirty="0"/>
              <a:t>Response Bias (Leading questions or expected responses)</a:t>
            </a:r>
          </a:p>
          <a:p>
            <a:pPr marL="342900" lvl="0" indent="-342900">
              <a:buFont typeface="Arial" panose="020B0604020202020204" pitchFamily="34" charset="0"/>
              <a:buChar char="•"/>
            </a:pPr>
            <a:r>
              <a:rPr lang="en-US" sz="2000" dirty="0"/>
              <a:t>Balance positively and negatively worded questions to avoid expected responses.  People want to answer “right” and will look for the expected response. (The adjective dead parking lots vs living habitats biases respondents).</a:t>
            </a:r>
          </a:p>
          <a:p>
            <a:pPr marL="342900" lvl="0" indent="-342900">
              <a:buFont typeface="Arial" panose="020B0604020202020204" pitchFamily="34" charset="0"/>
              <a:buChar char="•"/>
            </a:pPr>
            <a:r>
              <a:rPr lang="en-US" sz="2000" dirty="0"/>
              <a:t>Beware of question / response order bias</a:t>
            </a:r>
          </a:p>
          <a:p>
            <a:pPr marL="342900" lvl="0" indent="-342900">
              <a:buFont typeface="Arial" panose="020B0604020202020204" pitchFamily="34" charset="0"/>
              <a:buChar char="•"/>
            </a:pPr>
            <a:r>
              <a:rPr lang="en-US" sz="2000" dirty="0"/>
              <a:t>Respondents may deny their undesirable traits to look more sociably favorable (People may not be truthful about littering when it is framed as taboo… perhaps frame this a frequency in which they toss out trash)</a:t>
            </a:r>
          </a:p>
          <a:p>
            <a:pPr marL="342900" lvl="0" indent="-342900">
              <a:buFont typeface="Arial" panose="020B0604020202020204" pitchFamily="34" charset="0"/>
              <a:buChar char="•"/>
            </a:pPr>
            <a:r>
              <a:rPr lang="en-US" sz="2000" dirty="0"/>
              <a:t>Avoid leading questions or extra information</a:t>
            </a:r>
          </a:p>
          <a:p>
            <a:r>
              <a:rPr lang="en-US" b="1" dirty="0"/>
              <a:t>Misinterpreting Questions</a:t>
            </a:r>
          </a:p>
          <a:p>
            <a:pPr marL="342900" lvl="0" indent="-342900">
              <a:buFont typeface="Arial" panose="020B0604020202020204" pitchFamily="34" charset="0"/>
              <a:buChar char="•"/>
            </a:pPr>
            <a:r>
              <a:rPr lang="en-US" sz="2000" dirty="0"/>
              <a:t>Beware of double barrel questions (two things asked together) – people may see the benefits to recreation and health differently.</a:t>
            </a:r>
          </a:p>
          <a:p>
            <a:pPr marL="342900" lvl="0" indent="-342900">
              <a:buFont typeface="Arial" panose="020B0604020202020204" pitchFamily="34" charset="0"/>
              <a:buChar char="•"/>
            </a:pPr>
            <a:r>
              <a:rPr lang="en-US" sz="2000" dirty="0"/>
              <a:t>Be sure rating labels are clear (the example is biased toward positive responses – 1 neg, 1 middle, and 4 positive)</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130495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how many responses you need to receive to get a valid survey.  Survey Monkey has a quick “survey size calculator” that can help you to determine that.</a:t>
            </a:r>
          </a:p>
          <a:p>
            <a:endParaRPr lang="en-US" dirty="0"/>
          </a:p>
          <a:p>
            <a:r>
              <a:rPr lang="en-US" dirty="0"/>
              <a:t>You may not need statistical significance if you are trying to get general feedback, but if you are seeking to characterize a target audience, you will.</a:t>
            </a:r>
          </a:p>
          <a:p>
            <a:endParaRPr lang="en-US" dirty="0"/>
          </a:p>
          <a:p>
            <a:r>
              <a:rPr lang="en-US" dirty="0"/>
              <a:t>Not having statistical significance does not mean that you are not still receiving valuable information.</a:t>
            </a:r>
          </a:p>
        </p:txBody>
      </p:sp>
      <p:sp>
        <p:nvSpPr>
          <p:cNvPr id="4" name="Slide Number Placeholder 3"/>
          <p:cNvSpPr>
            <a:spLocks noGrp="1"/>
          </p:cNvSpPr>
          <p:nvPr>
            <p:ph type="sldNum" sz="quarter" idx="5"/>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149066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of the number of target responses needed based on the audience size. This table is taken from “</a:t>
            </a:r>
            <a:r>
              <a:rPr lang="en-US" b="0" dirty="0"/>
              <a:t>The Social Indicator Planning and Evaluation System (SIPES) for Nonpoint Source Management: A Handbook for Watershed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One thing that you might notice is that you need about that same number of responses for an audience size of 10,000 as 100,000,000.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Particularly if your audience is small, you need to think through your needs.  Notice that you need to send mail surveys to over 80% of the audience at a sample size of 750 to get the number of target responses needed for statistically representative survey.</a:t>
            </a:r>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3305416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mail surveys, you will either need the specific addresses for your target audience or you might utilize a mailing route that reaches your audience.  The US Postal Service has the “Every Door Direct Mail” service that can be used to deliver to an entire mail route.  Through this service, you will be given the mailing cost in advance and some demographics of the area. (The small map in the top right shows how you can select the routes).</a:t>
            </a:r>
          </a:p>
          <a:p>
            <a:endParaRPr lang="en-US" dirty="0"/>
          </a:p>
          <a:p>
            <a:r>
              <a:rPr lang="en-US" dirty="0"/>
              <a:t>Make sure to include a self-addressed stamped envelope and consider a giveaway or reward to incentivize responses.</a:t>
            </a:r>
          </a:p>
          <a:p>
            <a:endParaRPr lang="en-US" dirty="0"/>
          </a:p>
          <a:p>
            <a:r>
              <a:rPr lang="en-US" dirty="0"/>
              <a:t>(click) Read Pros and Cons</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320626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85800" y="1966823"/>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42"/>
            <a:ext cx="7772400" cy="1470025"/>
          </a:xfrm>
        </p:spPr>
        <p:txBody>
          <a:bodyPr>
            <a:normAutofit/>
          </a:bodyPr>
          <a:lstStyle>
            <a:lvl1pPr>
              <a:defRPr sz="3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746" y="287848"/>
            <a:ext cx="6929342" cy="1036673"/>
          </a:xfrm>
          <a:prstGeom prst="rect">
            <a:avLst/>
          </a:prstGeom>
        </p:spPr>
      </p:pic>
      <p:pic>
        <p:nvPicPr>
          <p:cNvPr id="1030" name="Picture 6" descr="Image result for KDOW logo"/>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88446" y="287848"/>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55388" y="6129868"/>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3" y="6193395"/>
            <a:ext cx="8248475" cy="173124"/>
          </a:xfrm>
          <a:prstGeom prst="rect">
            <a:avLst/>
          </a:prstGeom>
          <a:noFill/>
        </p:spPr>
        <p:txBody>
          <a:bodyPr wrap="square" rtlCol="0">
            <a:spAutoFit/>
          </a:bodyPr>
          <a:lstStyle/>
          <a:p>
            <a:r>
              <a:rPr lang="en-US" sz="525" dirty="0">
                <a:latin typeface="Avenir Next Regular"/>
              </a:rPr>
              <a:t>Watershed</a:t>
            </a:r>
            <a:r>
              <a:rPr lang="en-US" sz="525"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525" dirty="0">
              <a:latin typeface="Avenir Next Regular"/>
            </a:endParaRPr>
          </a:p>
        </p:txBody>
      </p:sp>
      <p:sp>
        <p:nvSpPr>
          <p:cNvPr id="4" name="Rectangle 3"/>
          <p:cNvSpPr/>
          <p:nvPr userDrawn="1"/>
        </p:nvSpPr>
        <p:spPr>
          <a:xfrm>
            <a:off x="601913" y="5655119"/>
            <a:ext cx="2650655" cy="173124"/>
          </a:xfrm>
          <a:prstGeom prst="rect">
            <a:avLst/>
          </a:prstGeom>
          <a:noFill/>
        </p:spPr>
        <p:txBody>
          <a:bodyPr wrap="square" rtlCol="0">
            <a:spAutoFit/>
          </a:bodyPr>
          <a:lstStyle/>
          <a:p>
            <a:pPr lvl="0"/>
            <a:r>
              <a:rPr lang="en-US" sz="525" dirty="0">
                <a:latin typeface="Avenir Next Regular"/>
              </a:rPr>
              <a:t>Watershed image via</a:t>
            </a:r>
            <a:r>
              <a:rPr lang="en-US" sz="525" baseline="0" dirty="0">
                <a:latin typeface="Avenir Next Regular"/>
              </a:rPr>
              <a:t> </a:t>
            </a:r>
            <a:r>
              <a:rPr lang="en-US" sz="525"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43"/>
            <a:ext cx="7772400" cy="1470025"/>
          </a:xfrm>
        </p:spPr>
        <p:txBody>
          <a:bodyPr>
            <a:normAutofit/>
          </a:bodyPr>
          <a:lstStyle>
            <a:lvl1pPr>
              <a:defRPr sz="3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5" y="274638"/>
            <a:ext cx="6927706"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9" y="274638"/>
            <a:ext cx="6956903"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8" y="1535113"/>
            <a:ext cx="4041775"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7" y="274638"/>
            <a:ext cx="7037194"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2" y="1572272"/>
            <a:ext cx="3008313" cy="11620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2734322"/>
            <a:ext cx="3008313" cy="3391840"/>
          </a:xfrm>
        </p:spPr>
        <p:txBody>
          <a:bodyPr/>
          <a:lstStyle>
            <a:lvl1pPr marL="0" indent="0">
              <a:buNone/>
              <a:defRPr sz="1050">
                <a:solidFill>
                  <a:schemeClr val="tx2"/>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solidFill>
                  <a:srgbClr val="0C377B"/>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4" y="274638"/>
            <a:ext cx="6777435"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987129" y="1600206"/>
            <a:ext cx="3196675"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6"/>
            <a:ext cx="3200616"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4" y="274638"/>
            <a:ext cx="8225327" cy="1143000"/>
          </a:xfrm>
        </p:spPr>
        <p:txBody>
          <a:bodyPr>
            <a:noAutofit/>
          </a:bodyPr>
          <a:lstStyle>
            <a:lvl1pPr algn="l">
              <a:defRPr sz="3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5"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92"/>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5" y="274638"/>
            <a:ext cx="6725596"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1943926" y="2174875"/>
            <a:ext cx="319279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6" y="274638"/>
            <a:ext cx="6946286"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4285273" y="273050"/>
            <a:ext cx="4596299" cy="62415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050">
                <a:solidFill>
                  <a:srgbClr val="0C377B"/>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71" y="274638"/>
            <a:ext cx="8470810"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276469" y="1600206"/>
            <a:ext cx="4112478"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4" y="1600206"/>
            <a:ext cx="4150979"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4" y="274638"/>
            <a:ext cx="8648299"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71" y="274638"/>
            <a:ext cx="8470810" cy="1143000"/>
          </a:xfrm>
        </p:spPr>
        <p:txBody>
          <a:bodyPr>
            <a:noAutofit/>
          </a:bodyPr>
          <a:lstStyle>
            <a:lvl1pPr algn="l">
              <a:defRPr sz="2700"/>
            </a:lvl1pPr>
          </a:lstStyle>
          <a:p>
            <a:r>
              <a:rPr lang="en-US" dirty="0"/>
              <a:t>Click to edit Master title style</a:t>
            </a:r>
          </a:p>
        </p:txBody>
      </p:sp>
      <p:sp>
        <p:nvSpPr>
          <p:cNvPr id="3" name="Content Placeholder 2"/>
          <p:cNvSpPr>
            <a:spLocks noGrp="1"/>
          </p:cNvSpPr>
          <p:nvPr>
            <p:ph sz="half" idx="1"/>
          </p:nvPr>
        </p:nvSpPr>
        <p:spPr>
          <a:xfrm>
            <a:off x="276469" y="1600206"/>
            <a:ext cx="4112478"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4" y="1600206"/>
            <a:ext cx="4150979"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92"/>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404029" y="273050"/>
            <a:ext cx="5477543" cy="60687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050">
                <a:solidFill>
                  <a:srgbClr val="0C377B"/>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27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500" b="1" i="0">
                <a:latin typeface="Avenir Next Regular"/>
                <a:cs typeface="Avenir Next Regular"/>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83"/>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4" y="274638"/>
            <a:ext cx="8648299" cy="1143000"/>
          </a:xfrm>
        </p:spPr>
        <p:txBody>
          <a:bodyPr>
            <a:noAutofit/>
          </a:bodyPr>
          <a:lstStyle>
            <a:lvl1pPr algn="l">
              <a:defRPr sz="2700"/>
            </a:lvl1pPr>
          </a:lstStyle>
          <a:p>
            <a:r>
              <a:rPr lang="en-US" dirty="0"/>
              <a:t>Click to edit Master title style</a:t>
            </a:r>
          </a:p>
        </p:txBody>
      </p:sp>
      <p:grpSp>
        <p:nvGrpSpPr>
          <p:cNvPr id="4" name="Group 3"/>
          <p:cNvGrpSpPr/>
          <p:nvPr userDrawn="1"/>
        </p:nvGrpSpPr>
        <p:grpSpPr>
          <a:xfrm>
            <a:off x="-12346" y="6366583"/>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83"/>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404029" y="273050"/>
            <a:ext cx="5477543" cy="60687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050">
                <a:solidFill>
                  <a:srgbClr val="0C377B"/>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6" name="TextBox 5"/>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83"/>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43"/>
            <a:ext cx="7772400" cy="1470025"/>
          </a:xfrm>
        </p:spPr>
        <p:txBody>
          <a:bodyPr>
            <a:normAutofit/>
          </a:bodyPr>
          <a:lstStyle>
            <a:lvl1pPr>
              <a:defRPr sz="3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342892" rtl="0" eaLnBrk="1" latinLnBrk="0" hangingPunct="1">
        <a:spcBef>
          <a:spcPct val="0"/>
        </a:spcBef>
        <a:buNone/>
        <a:defRPr sz="3300" b="1" i="0" kern="1200">
          <a:solidFill>
            <a:schemeClr val="tx1"/>
          </a:solidFill>
          <a:latin typeface="Avenir Next Regular"/>
          <a:ea typeface="+mj-ea"/>
          <a:cs typeface="Avenir Next Regular"/>
        </a:defRPr>
      </a:lvl1pPr>
    </p:titleStyle>
    <p:bodyStyle>
      <a:lvl1pPr marL="257168" indent="-257168" algn="l" defTabSz="342892" rtl="0" eaLnBrk="1" latinLnBrk="0" hangingPunct="1">
        <a:spcBef>
          <a:spcPct val="20000"/>
        </a:spcBef>
        <a:buFont typeface="Arial"/>
        <a:buChar char="•"/>
        <a:defRPr sz="2400" b="0" i="0" kern="1200">
          <a:solidFill>
            <a:schemeClr val="tx1"/>
          </a:solidFill>
          <a:latin typeface="Mercury Display"/>
          <a:ea typeface="+mn-ea"/>
          <a:cs typeface="Mercury Display"/>
        </a:defRPr>
      </a:lvl1pPr>
      <a:lvl2pPr marL="557199" indent="-214308" algn="l" defTabSz="342892" rtl="0" eaLnBrk="1" latinLnBrk="0" hangingPunct="1">
        <a:spcBef>
          <a:spcPct val="20000"/>
        </a:spcBef>
        <a:buFont typeface="Arial"/>
        <a:buChar char="–"/>
        <a:defRPr sz="2100" b="0" i="0" kern="1200">
          <a:solidFill>
            <a:schemeClr val="tx1"/>
          </a:solidFill>
          <a:latin typeface="Mercury Display"/>
          <a:ea typeface="+mn-ea"/>
          <a:cs typeface="Mercury Display"/>
        </a:defRPr>
      </a:lvl2pPr>
      <a:lvl3pPr marL="857228" indent="-171446" algn="l" defTabSz="342892" rtl="0" eaLnBrk="1" latinLnBrk="0" hangingPunct="1">
        <a:spcBef>
          <a:spcPct val="20000"/>
        </a:spcBef>
        <a:buFont typeface="Arial"/>
        <a:buChar char="•"/>
        <a:defRPr sz="1800" b="0" i="0" kern="1200">
          <a:solidFill>
            <a:schemeClr val="tx1"/>
          </a:solidFill>
          <a:latin typeface="Mercury Display"/>
          <a:ea typeface="+mn-ea"/>
          <a:cs typeface="Mercury Display"/>
        </a:defRPr>
      </a:lvl3pPr>
      <a:lvl4pPr marL="1200120" indent="-171446" algn="l" defTabSz="342892" rtl="0" eaLnBrk="1" latinLnBrk="0" hangingPunct="1">
        <a:spcBef>
          <a:spcPct val="20000"/>
        </a:spcBef>
        <a:buFont typeface="Arial"/>
        <a:buChar char="–"/>
        <a:defRPr sz="1500" b="0" i="0" kern="1200">
          <a:solidFill>
            <a:schemeClr val="tx1"/>
          </a:solidFill>
          <a:latin typeface="Mercury Display"/>
          <a:ea typeface="+mn-ea"/>
          <a:cs typeface="Mercury Display"/>
        </a:defRPr>
      </a:lvl4pPr>
      <a:lvl5pPr marL="1543012" indent="-171446" algn="l" defTabSz="342892"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fif"/><Relationship Id="rId4" Type="http://schemas.openxmlformats.org/officeDocument/2006/relationships/hyperlink" Target="https://www.chesapeakeprogress.com/?/engaged-communities/citizen-stewardshi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7.png"/><Relationship Id="rId4" Type="http://schemas.openxmlformats.org/officeDocument/2006/relationships/hyperlink" Target="https://coast.noaa.gov/data/digitalcoast/pdf/focus-groups.pdf"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8.emf"/></Relationships>
</file>

<file path=ppt/slides/_rels/slide4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iwr.msu.edu/sidma/Home.aspx"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iwr.msu.edu/sidma/Info/pdfs/SI_Handbook_v4_02012012.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8.jfif"/><Relationship Id="rId5" Type="http://schemas.openxmlformats.org/officeDocument/2006/relationships/image" Target="../media/image17.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hyperlink" Target="https://www.surveymonkey.com/mp/sample-size-calculato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iwr.msu.edu/sidma/Info/pdfs/SI_Handbook_v4_02012012.pdf"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usps.com/business/every-door-direct-mail.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AvenirNext LT Pro Bold" panose="020B0804020202020204" pitchFamily="34" charset="0"/>
              </a:rPr>
              <a:t>Watershed Academy</a:t>
            </a:r>
            <a:br>
              <a:rPr lang="en-US" sz="3600" dirty="0">
                <a:latin typeface="AvenirNext LT Pro Bold" panose="020B0804020202020204" pitchFamily="34" charset="0"/>
              </a:rPr>
            </a:br>
            <a:r>
              <a:rPr lang="en-US" sz="1500" dirty="0">
                <a:latin typeface="AvenirNext LT Pro Bold" panose="020B0804020202020204" pitchFamily="34" charset="0"/>
              </a:rPr>
              <a:t>Watershed Coordinator Training Series</a:t>
            </a:r>
            <a:endParaRPr lang="en-US" sz="3600" dirty="0">
              <a:latin typeface="AvenirNext LT Pro Bold" panose="020B0804020202020204" pitchFamily="34" charset="0"/>
            </a:endParaRPr>
          </a:p>
        </p:txBody>
      </p:sp>
      <p:sp>
        <p:nvSpPr>
          <p:cNvPr id="3" name="Subtitle 2"/>
          <p:cNvSpPr>
            <a:spLocks noGrp="1"/>
          </p:cNvSpPr>
          <p:nvPr>
            <p:ph type="subTitle" idx="1"/>
          </p:nvPr>
        </p:nvSpPr>
        <p:spPr>
          <a:xfrm>
            <a:off x="1657350" y="4108849"/>
            <a:ext cx="5829300" cy="1294424"/>
          </a:xfrm>
          <a:solidFill>
            <a:schemeClr val="bg1">
              <a:alpha val="60000"/>
            </a:schemeClr>
          </a:solidFill>
        </p:spPr>
        <p:txBody>
          <a:bodyPr>
            <a:noAutofit/>
          </a:bodyPr>
          <a:lstStyle/>
          <a:p>
            <a:r>
              <a:rPr lang="en-US" b="1" dirty="0">
                <a:latin typeface="Mercury Display Semibold" panose="02000603080000020004" pitchFamily="50" charset="0"/>
              </a:rPr>
              <a:t>Module 6: Effective Communications</a:t>
            </a:r>
          </a:p>
          <a:p>
            <a:r>
              <a:rPr lang="en-US" b="1" dirty="0">
                <a:latin typeface="Mercury Display Semibold" panose="02000603080000020004" pitchFamily="50" charset="0"/>
              </a:rPr>
              <a:t>7. Social Survey Research Tools</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Intercept Surveys</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259768" y="1021977"/>
            <a:ext cx="6304318" cy="5148088"/>
          </a:xfrm>
        </p:spPr>
        <p:txBody>
          <a:bodyPr>
            <a:normAutofit lnSpcReduction="10000"/>
          </a:bodyPr>
          <a:lstStyle/>
          <a:p>
            <a:r>
              <a:rPr lang="en-US" dirty="0"/>
              <a:t>“Intercept” people as they walk around a high traffic area and ask people to take part in a survey. </a:t>
            </a:r>
          </a:p>
          <a:p>
            <a:r>
              <a:rPr lang="en-US" dirty="0"/>
              <a:t>Most effective when:</a:t>
            </a:r>
          </a:p>
          <a:p>
            <a:pPr lvl="1"/>
            <a:r>
              <a:rPr lang="en-US" dirty="0"/>
              <a:t>Visuals (such as map) establish credibility of surveyors</a:t>
            </a:r>
          </a:p>
          <a:p>
            <a:pPr lvl="1"/>
            <a:r>
              <a:rPr lang="en-US" dirty="0"/>
              <a:t>Conducted in a high-traffic areas</a:t>
            </a:r>
          </a:p>
          <a:p>
            <a:r>
              <a:rPr lang="en-US" b="1" i="1" dirty="0"/>
              <a:t>Pros </a:t>
            </a:r>
          </a:p>
          <a:p>
            <a:pPr lvl="1"/>
            <a:r>
              <a:rPr lang="en-US" dirty="0"/>
              <a:t>Very quickly conducted by different interviewers at different locations</a:t>
            </a:r>
          </a:p>
          <a:p>
            <a:pPr lvl="1"/>
            <a:r>
              <a:rPr lang="en-US" dirty="0"/>
              <a:t>Low-cost</a:t>
            </a:r>
          </a:p>
          <a:p>
            <a:pPr lvl="1"/>
            <a:r>
              <a:rPr lang="en-US" dirty="0"/>
              <a:t>Analyzing results is relatively easy</a:t>
            </a:r>
          </a:p>
          <a:p>
            <a:r>
              <a:rPr lang="en-US" b="1" i="1" dirty="0"/>
              <a:t>Cons. </a:t>
            </a:r>
          </a:p>
          <a:p>
            <a:pPr lvl="1"/>
            <a:r>
              <a:rPr lang="en-US" dirty="0"/>
              <a:t>Often not representative due to small sample size</a:t>
            </a:r>
          </a:p>
        </p:txBody>
      </p:sp>
      <p:pic>
        <p:nvPicPr>
          <p:cNvPr id="4" name="Picture 3" descr="A picture containing clock&#10;&#10;Description automatically generated">
            <a:extLst>
              <a:ext uri="{FF2B5EF4-FFF2-40B4-BE49-F238E27FC236}">
                <a16:creationId xmlns:a16="http://schemas.microsoft.com/office/drawing/2014/main" id="{357FA6B1-7B0C-4D6F-8834-AE5D7C62E3E4}"/>
              </a:ext>
            </a:extLst>
          </p:cNvPr>
          <p:cNvPicPr>
            <a:picLocks noChangeAspect="1"/>
          </p:cNvPicPr>
          <p:nvPr/>
        </p:nvPicPr>
        <p:blipFill>
          <a:blip r:embed="rId4"/>
          <a:stretch>
            <a:fillRect/>
          </a:stretch>
        </p:blipFill>
        <p:spPr>
          <a:xfrm>
            <a:off x="6375762" y="1021977"/>
            <a:ext cx="3002279" cy="3002279"/>
          </a:xfrm>
          <a:prstGeom prst="rect">
            <a:avLst/>
          </a:prstGeom>
        </p:spPr>
      </p:pic>
    </p:spTree>
    <p:custDataLst>
      <p:tags r:id="rId1"/>
    </p:custDataLst>
    <p:extLst>
      <p:ext uri="{BB962C8B-B14F-4D97-AF65-F5344CB8AC3E}">
        <p14:creationId xmlns:p14="http://schemas.microsoft.com/office/powerpoint/2010/main" val="401986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Online Surveys</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259768" y="1021977"/>
            <a:ext cx="8359798" cy="5148088"/>
          </a:xfrm>
        </p:spPr>
        <p:txBody>
          <a:bodyPr>
            <a:normAutofit fontScale="92500"/>
          </a:bodyPr>
          <a:lstStyle/>
          <a:p>
            <a:r>
              <a:rPr lang="en-US" dirty="0"/>
              <a:t>Can use multiple platforms to distribute including email, social media, and even postcards with QR codes or link.</a:t>
            </a:r>
          </a:p>
          <a:p>
            <a:r>
              <a:rPr lang="en-US" dirty="0"/>
              <a:t>Free / low-cost options are available through Google Forms, SurveyMonkey or other outlets.</a:t>
            </a:r>
          </a:p>
          <a:p>
            <a:r>
              <a:rPr lang="en-US" dirty="0"/>
              <a:t>Biased to audience with internet access</a:t>
            </a:r>
          </a:p>
          <a:p>
            <a:r>
              <a:rPr lang="en-US" b="1" i="1" dirty="0"/>
              <a:t>Pros</a:t>
            </a:r>
          </a:p>
          <a:p>
            <a:pPr lvl="1"/>
            <a:r>
              <a:rPr lang="en-US" dirty="0"/>
              <a:t>Anonymous</a:t>
            </a:r>
          </a:p>
          <a:p>
            <a:pPr lvl="1"/>
            <a:r>
              <a:rPr lang="en-US" dirty="0"/>
              <a:t>Flexible, allowing bypass questions</a:t>
            </a:r>
          </a:p>
          <a:p>
            <a:pPr lvl="1"/>
            <a:r>
              <a:rPr lang="en-US" dirty="0"/>
              <a:t>Easy and low-cost</a:t>
            </a:r>
          </a:p>
          <a:p>
            <a:pPr lvl="1"/>
            <a:r>
              <a:rPr lang="en-US" dirty="0"/>
              <a:t>Data already electronic</a:t>
            </a:r>
          </a:p>
          <a:p>
            <a:r>
              <a:rPr lang="en-US" b="1" i="1" dirty="0"/>
              <a:t>Cons</a:t>
            </a:r>
          </a:p>
          <a:p>
            <a:pPr lvl="1"/>
            <a:r>
              <a:rPr lang="en-US" dirty="0"/>
              <a:t>Absence of interviewer (miss non-verbal responses)</a:t>
            </a:r>
          </a:p>
          <a:p>
            <a:pPr lvl="1"/>
            <a:r>
              <a:rPr lang="en-US" dirty="0"/>
              <a:t>Need screening (whole world can access)</a:t>
            </a:r>
          </a:p>
          <a:p>
            <a:pPr lvl="1"/>
            <a:r>
              <a:rPr lang="en-US" dirty="0"/>
              <a:t>Hard to reach some populations (not online, reception poor, etc.)</a:t>
            </a:r>
          </a:p>
          <a:p>
            <a:pPr lvl="1"/>
            <a:endParaRPr lang="en-US" dirty="0"/>
          </a:p>
        </p:txBody>
      </p:sp>
      <p:pic>
        <p:nvPicPr>
          <p:cNvPr id="4" name="Picture 3" descr="A computer sitting on top of a table&#10;&#10;Description automatically generated">
            <a:extLst>
              <a:ext uri="{FF2B5EF4-FFF2-40B4-BE49-F238E27FC236}">
                <a16:creationId xmlns:a16="http://schemas.microsoft.com/office/drawing/2014/main" id="{876490BF-5DFE-475E-8FF7-7C4C2746B634}"/>
              </a:ext>
            </a:extLst>
          </p:cNvPr>
          <p:cNvPicPr>
            <a:picLocks noChangeAspect="1"/>
          </p:cNvPicPr>
          <p:nvPr/>
        </p:nvPicPr>
        <p:blipFill>
          <a:blip r:embed="rId4"/>
          <a:stretch>
            <a:fillRect/>
          </a:stretch>
        </p:blipFill>
        <p:spPr>
          <a:xfrm>
            <a:off x="5528954" y="2428602"/>
            <a:ext cx="3435221" cy="2404655"/>
          </a:xfrm>
          <a:prstGeom prst="rect">
            <a:avLst/>
          </a:prstGeom>
        </p:spPr>
      </p:pic>
    </p:spTree>
    <p:custDataLst>
      <p:tags r:id="rId1"/>
    </p:custDataLst>
    <p:extLst>
      <p:ext uri="{BB962C8B-B14F-4D97-AF65-F5344CB8AC3E}">
        <p14:creationId xmlns:p14="http://schemas.microsoft.com/office/powerpoint/2010/main" val="173560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Survey Tips: How Long?</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259768" y="1021977"/>
            <a:ext cx="3875653" cy="5148088"/>
          </a:xfrm>
        </p:spPr>
        <p:txBody>
          <a:bodyPr>
            <a:normAutofit fontScale="92500" lnSpcReduction="20000"/>
          </a:bodyPr>
          <a:lstStyle/>
          <a:p>
            <a:r>
              <a:rPr lang="en-US" sz="3200" dirty="0"/>
              <a:t>More questions you ask, the less time people spend responding.</a:t>
            </a:r>
          </a:p>
          <a:p>
            <a:r>
              <a:rPr lang="en-US" sz="3200" dirty="0"/>
              <a:t>If takes longer than 7-8 minutes, completion rates drop.</a:t>
            </a:r>
          </a:p>
          <a:p>
            <a:r>
              <a:rPr lang="en-US" sz="3200" b="1" dirty="0"/>
              <a:t>Recommend no longer than 15 minutes for online or intercept.</a:t>
            </a:r>
          </a:p>
        </p:txBody>
      </p:sp>
      <p:pic>
        <p:nvPicPr>
          <p:cNvPr id="4" name="Picture 3" descr="A screenshot of a cell phone&#10;&#10;Description automatically generated">
            <a:extLst>
              <a:ext uri="{FF2B5EF4-FFF2-40B4-BE49-F238E27FC236}">
                <a16:creationId xmlns:a16="http://schemas.microsoft.com/office/drawing/2014/main" id="{8F682912-0A8A-4C2E-B561-EECB7D17D96E}"/>
              </a:ext>
            </a:extLst>
          </p:cNvPr>
          <p:cNvPicPr>
            <a:picLocks noChangeAspect="1"/>
          </p:cNvPicPr>
          <p:nvPr/>
        </p:nvPicPr>
        <p:blipFill>
          <a:blip r:embed="rId4"/>
          <a:stretch>
            <a:fillRect/>
          </a:stretch>
        </p:blipFill>
        <p:spPr>
          <a:xfrm>
            <a:off x="4135421" y="1021977"/>
            <a:ext cx="4681575" cy="4203166"/>
          </a:xfrm>
          <a:prstGeom prst="rect">
            <a:avLst/>
          </a:prstGeom>
        </p:spPr>
      </p:pic>
      <p:sp>
        <p:nvSpPr>
          <p:cNvPr id="7" name="TextBox 6">
            <a:extLst>
              <a:ext uri="{FF2B5EF4-FFF2-40B4-BE49-F238E27FC236}">
                <a16:creationId xmlns:a16="http://schemas.microsoft.com/office/drawing/2014/main" id="{ECA567F6-D2F7-4A6B-A6BA-07E10476B13F}"/>
              </a:ext>
            </a:extLst>
          </p:cNvPr>
          <p:cNvSpPr txBox="1"/>
          <p:nvPr/>
        </p:nvSpPr>
        <p:spPr>
          <a:xfrm>
            <a:off x="4197100" y="5249482"/>
            <a:ext cx="4619896" cy="369332"/>
          </a:xfrm>
          <a:prstGeom prst="rect">
            <a:avLst/>
          </a:prstGeom>
          <a:noFill/>
        </p:spPr>
        <p:txBody>
          <a:bodyPr wrap="square">
            <a:spAutoFit/>
          </a:bodyPr>
          <a:lstStyle/>
          <a:p>
            <a:r>
              <a:rPr lang="en-US" sz="1800" dirty="0"/>
              <a:t>Source: surveymonkey.com</a:t>
            </a:r>
            <a:endParaRPr lang="en-US" dirty="0"/>
          </a:p>
        </p:txBody>
      </p:sp>
      <p:cxnSp>
        <p:nvCxnSpPr>
          <p:cNvPr id="6" name="Straight Arrow Connector 5">
            <a:extLst>
              <a:ext uri="{FF2B5EF4-FFF2-40B4-BE49-F238E27FC236}">
                <a16:creationId xmlns:a16="http://schemas.microsoft.com/office/drawing/2014/main" id="{BCB70F80-EB4D-4DCA-B946-C41422934AD1}"/>
              </a:ext>
            </a:extLst>
          </p:cNvPr>
          <p:cNvCxnSpPr/>
          <p:nvPr/>
        </p:nvCxnSpPr>
        <p:spPr>
          <a:xfrm>
            <a:off x="5181600" y="2304288"/>
            <a:ext cx="0" cy="229209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707D6D69-1874-4319-BFB2-6EE243D32B81}"/>
              </a:ext>
            </a:extLst>
          </p:cNvPr>
          <p:cNvCxnSpPr/>
          <p:nvPr/>
        </p:nvCxnSpPr>
        <p:spPr>
          <a:xfrm flipV="1">
            <a:off x="6315456" y="2304288"/>
            <a:ext cx="0" cy="229209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94159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Examples</a:t>
            </a:r>
          </a:p>
        </p:txBody>
      </p:sp>
      <p:sp>
        <p:nvSpPr>
          <p:cNvPr id="5" name="TextBox 4">
            <a:extLst>
              <a:ext uri="{FF2B5EF4-FFF2-40B4-BE49-F238E27FC236}">
                <a16:creationId xmlns:a16="http://schemas.microsoft.com/office/drawing/2014/main" id="{97853C3B-6E0D-47D6-923D-58DDD01D277D}"/>
              </a:ext>
            </a:extLst>
          </p:cNvPr>
          <p:cNvSpPr txBox="1"/>
          <p:nvPr/>
        </p:nvSpPr>
        <p:spPr>
          <a:xfrm>
            <a:off x="459336" y="1280395"/>
            <a:ext cx="4420962" cy="3600986"/>
          </a:xfrm>
          <a:prstGeom prst="rect">
            <a:avLst/>
          </a:prstGeom>
          <a:noFill/>
        </p:spPr>
        <p:txBody>
          <a:bodyPr wrap="square" rtlCol="0">
            <a:spAutoFit/>
          </a:bodyPr>
          <a:lstStyle/>
          <a:p>
            <a:pPr marL="457200" indent="-457200">
              <a:buClr>
                <a:schemeClr val="accent5"/>
              </a:buClr>
              <a:buFont typeface="Wingdings" panose="05000000000000000000" pitchFamily="2" charset="2"/>
              <a:buChar char="Ø"/>
            </a:pPr>
            <a:r>
              <a:rPr lang="en-US" sz="3200" dirty="0">
                <a:latin typeface="Calibri" panose="020F0502020204030204" pitchFamily="34" charset="0"/>
                <a:cs typeface="Calibri" panose="020F0502020204030204" pitchFamily="34" charset="0"/>
              </a:rPr>
              <a:t>Chesapeake Bay Citizen Stewardship Indicators, 2016-2017</a:t>
            </a:r>
          </a:p>
          <a:p>
            <a:pPr marL="571500" indent="-571500">
              <a:buClr>
                <a:schemeClr val="accent5"/>
              </a:buClr>
              <a:buFont typeface="Wingdings" panose="05000000000000000000" pitchFamily="2" charset="2"/>
              <a:buChar char="Ø"/>
            </a:pPr>
            <a:endParaRPr lang="en-US" sz="3600" dirty="0"/>
          </a:p>
          <a:p>
            <a:pPr marL="457200" indent="-457200">
              <a:buClr>
                <a:schemeClr val="accent5"/>
              </a:buClr>
              <a:buFont typeface="Wingdings" panose="05000000000000000000" pitchFamily="2" charset="2"/>
              <a:buChar char="Ø"/>
            </a:pPr>
            <a:r>
              <a:rPr lang="en-US" sz="3200" dirty="0">
                <a:latin typeface="Calibri" panose="020F0502020204030204" pitchFamily="34" charset="0"/>
                <a:cs typeface="Calibri" panose="020F0502020204030204" pitchFamily="34" charset="0"/>
              </a:rPr>
              <a:t>Headwaters and KWRRI in Whitesburg, KY, 2019</a:t>
            </a:r>
          </a:p>
        </p:txBody>
      </p:sp>
      <p:pic>
        <p:nvPicPr>
          <p:cNvPr id="3" name="Picture 2">
            <a:extLst>
              <a:ext uri="{FF2B5EF4-FFF2-40B4-BE49-F238E27FC236}">
                <a16:creationId xmlns:a16="http://schemas.microsoft.com/office/drawing/2014/main" id="{C0EDCF9D-92E7-4C3A-BE10-769F30CD84DD}"/>
              </a:ext>
            </a:extLst>
          </p:cNvPr>
          <p:cNvPicPr>
            <a:picLocks noChangeAspect="1"/>
          </p:cNvPicPr>
          <p:nvPr/>
        </p:nvPicPr>
        <p:blipFill rotWithShape="1">
          <a:blip r:embed="rId3"/>
          <a:srcRect b="13644"/>
          <a:stretch/>
        </p:blipFill>
        <p:spPr>
          <a:xfrm>
            <a:off x="4723039" y="1210008"/>
            <a:ext cx="4420961" cy="788073"/>
          </a:xfrm>
          <a:prstGeom prst="rect">
            <a:avLst/>
          </a:prstGeom>
        </p:spPr>
      </p:pic>
      <p:sp>
        <p:nvSpPr>
          <p:cNvPr id="6" name="TextBox 5">
            <a:extLst>
              <a:ext uri="{FF2B5EF4-FFF2-40B4-BE49-F238E27FC236}">
                <a16:creationId xmlns:a16="http://schemas.microsoft.com/office/drawing/2014/main" id="{1325806D-6498-4478-9ED1-0636687EAB7C}"/>
              </a:ext>
            </a:extLst>
          </p:cNvPr>
          <p:cNvSpPr txBox="1"/>
          <p:nvPr/>
        </p:nvSpPr>
        <p:spPr>
          <a:xfrm>
            <a:off x="4869996" y="2025912"/>
            <a:ext cx="4274004" cy="646331"/>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hlinkClick r:id="rId4"/>
              </a:rPr>
              <a:t>https://www.chesapeakeprogress.com/?/engaged-communities/citizen-stewardship</a:t>
            </a:r>
            <a:r>
              <a:rPr lang="en-US" dirty="0">
                <a:latin typeface="Calibri" panose="020F0502020204030204" pitchFamily="34" charset="0"/>
                <a:cs typeface="Calibri" panose="020F0502020204030204" pitchFamily="34" charset="0"/>
              </a:rPr>
              <a:t> </a:t>
            </a:r>
          </a:p>
        </p:txBody>
      </p:sp>
      <p:pic>
        <p:nvPicPr>
          <p:cNvPr id="8" name="Picture 7" descr="A picture containing drawing, umbrella&#10;&#10;Description automatically generated">
            <a:extLst>
              <a:ext uri="{FF2B5EF4-FFF2-40B4-BE49-F238E27FC236}">
                <a16:creationId xmlns:a16="http://schemas.microsoft.com/office/drawing/2014/main" id="{E3CB9E30-E352-45AE-8653-6C1254D48B78}"/>
              </a:ext>
            </a:extLst>
          </p:cNvPr>
          <p:cNvPicPr>
            <a:picLocks noChangeAspect="1"/>
          </p:cNvPicPr>
          <p:nvPr/>
        </p:nvPicPr>
        <p:blipFill>
          <a:blip r:embed="rId5"/>
          <a:stretch>
            <a:fillRect/>
          </a:stretch>
        </p:blipFill>
        <p:spPr>
          <a:xfrm>
            <a:off x="4869996" y="4615377"/>
            <a:ext cx="4263702" cy="1032615"/>
          </a:xfrm>
          <a:prstGeom prst="rect">
            <a:avLst/>
          </a:prstGeom>
        </p:spPr>
      </p:pic>
      <p:pic>
        <p:nvPicPr>
          <p:cNvPr id="1026" name="Picture 2" descr="Kentucky Water Resources Research Institute, University of Kentucky |  University of Kentucky Research | UKnowledge">
            <a:extLst>
              <a:ext uri="{FF2B5EF4-FFF2-40B4-BE49-F238E27FC236}">
                <a16:creationId xmlns:a16="http://schemas.microsoft.com/office/drawing/2014/main" id="{D2505A64-C165-4198-998C-7C87630D81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9996" y="3366371"/>
            <a:ext cx="4175922" cy="123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88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a:t>
            </a:r>
            <a:br>
              <a:rPr lang="en-US" sz="3600" dirty="0"/>
            </a:br>
            <a:r>
              <a:rPr lang="en-US" sz="3600" dirty="0"/>
              <a:t>Stewardship Indicators</a:t>
            </a:r>
          </a:p>
        </p:txBody>
      </p:sp>
      <p:pic>
        <p:nvPicPr>
          <p:cNvPr id="4" name="Picture 3">
            <a:extLst>
              <a:ext uri="{FF2B5EF4-FFF2-40B4-BE49-F238E27FC236}">
                <a16:creationId xmlns:a16="http://schemas.microsoft.com/office/drawing/2014/main" id="{EF6144BA-DA5B-4A57-AFC3-AD19140AB3A7}"/>
              </a:ext>
            </a:extLst>
          </p:cNvPr>
          <p:cNvPicPr>
            <a:picLocks noChangeAspect="1"/>
          </p:cNvPicPr>
          <p:nvPr/>
        </p:nvPicPr>
        <p:blipFill rotWithShape="1">
          <a:blip r:embed="rId3"/>
          <a:srcRect t="7635" b="17211"/>
          <a:stretch/>
        </p:blipFill>
        <p:spPr>
          <a:xfrm>
            <a:off x="879481" y="1166950"/>
            <a:ext cx="7480748" cy="4184572"/>
          </a:xfrm>
          <a:prstGeom prst="rect">
            <a:avLst/>
          </a:prstGeom>
        </p:spPr>
      </p:pic>
      <p:pic>
        <p:nvPicPr>
          <p:cNvPr id="3" name="Picture 2">
            <a:extLst>
              <a:ext uri="{FF2B5EF4-FFF2-40B4-BE49-F238E27FC236}">
                <a16:creationId xmlns:a16="http://schemas.microsoft.com/office/drawing/2014/main" id="{A239F0F8-F6A1-4258-B547-F6E8721BCAAC}"/>
              </a:ext>
            </a:extLst>
          </p:cNvPr>
          <p:cNvPicPr>
            <a:picLocks noChangeAspect="1"/>
          </p:cNvPicPr>
          <p:nvPr/>
        </p:nvPicPr>
        <p:blipFill rotWithShape="1">
          <a:blip r:embed="rId4"/>
          <a:srcRect b="13644"/>
          <a:stretch/>
        </p:blipFill>
        <p:spPr>
          <a:xfrm>
            <a:off x="5257800" y="341487"/>
            <a:ext cx="3886200" cy="692747"/>
          </a:xfrm>
          <a:prstGeom prst="rect">
            <a:avLst/>
          </a:prstGeom>
        </p:spPr>
      </p:pic>
      <p:sp>
        <p:nvSpPr>
          <p:cNvPr id="8" name="TextBox 7">
            <a:extLst>
              <a:ext uri="{FF2B5EF4-FFF2-40B4-BE49-F238E27FC236}">
                <a16:creationId xmlns:a16="http://schemas.microsoft.com/office/drawing/2014/main" id="{DDF169A4-2234-4160-87DD-623E37534347}"/>
              </a:ext>
            </a:extLst>
          </p:cNvPr>
          <p:cNvSpPr txBox="1"/>
          <p:nvPr/>
        </p:nvSpPr>
        <p:spPr>
          <a:xfrm>
            <a:off x="459336" y="5398643"/>
            <a:ext cx="3852472" cy="923330"/>
          </a:xfrm>
          <a:prstGeom prst="rect">
            <a:avLst/>
          </a:prstGeom>
          <a:noFill/>
        </p:spPr>
        <p:txBody>
          <a:bodyPr wrap="square">
            <a:spAutoFit/>
          </a:bodyPr>
          <a:lstStyle/>
          <a:p>
            <a:r>
              <a:rPr lang="en-US" b="0" dirty="0"/>
              <a:t>https://www.chesapeakeprogress.com/?/engaged-communities/citizen-stewardship</a:t>
            </a:r>
          </a:p>
        </p:txBody>
      </p:sp>
      <p:pic>
        <p:nvPicPr>
          <p:cNvPr id="10" name="Picture 9">
            <a:extLst>
              <a:ext uri="{FF2B5EF4-FFF2-40B4-BE49-F238E27FC236}">
                <a16:creationId xmlns:a16="http://schemas.microsoft.com/office/drawing/2014/main" id="{D32990B0-07F9-40B2-9955-0396B2C77325}"/>
              </a:ext>
            </a:extLst>
          </p:cNvPr>
          <p:cNvPicPr>
            <a:picLocks noChangeAspect="1"/>
          </p:cNvPicPr>
          <p:nvPr/>
        </p:nvPicPr>
        <p:blipFill rotWithShape="1">
          <a:blip r:embed="rId3"/>
          <a:srcRect l="22243" t="81760" r="21649" b="-632"/>
          <a:stretch/>
        </p:blipFill>
        <p:spPr>
          <a:xfrm>
            <a:off x="4946753" y="5334910"/>
            <a:ext cx="4197247" cy="1050797"/>
          </a:xfrm>
          <a:prstGeom prst="rect">
            <a:avLst/>
          </a:prstGeom>
        </p:spPr>
      </p:pic>
    </p:spTree>
    <p:extLst>
      <p:ext uri="{BB962C8B-B14F-4D97-AF65-F5344CB8AC3E}">
        <p14:creationId xmlns:p14="http://schemas.microsoft.com/office/powerpoint/2010/main" val="2521405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a:t>
            </a:r>
            <a:br>
              <a:rPr lang="en-US" sz="3600" dirty="0"/>
            </a:br>
            <a:r>
              <a:rPr lang="en-US" sz="3600" dirty="0"/>
              <a:t>Stewardship Indicators</a:t>
            </a:r>
          </a:p>
        </p:txBody>
      </p:sp>
      <p:sp>
        <p:nvSpPr>
          <p:cNvPr id="5" name="TextBox 4">
            <a:extLst>
              <a:ext uri="{FF2B5EF4-FFF2-40B4-BE49-F238E27FC236}">
                <a16:creationId xmlns:a16="http://schemas.microsoft.com/office/drawing/2014/main" id="{97853C3B-6E0D-47D6-923D-58DDD01D277D}"/>
              </a:ext>
            </a:extLst>
          </p:cNvPr>
          <p:cNvSpPr txBox="1"/>
          <p:nvPr/>
        </p:nvSpPr>
        <p:spPr>
          <a:xfrm>
            <a:off x="459335" y="1280395"/>
            <a:ext cx="8225327" cy="452431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Questionnaire Structure (77 questions)</a:t>
            </a:r>
          </a:p>
          <a:p>
            <a:pPr marL="342900" indent="-342900">
              <a:buFont typeface="Arial" panose="020B0604020202020204" pitchFamily="34" charset="0"/>
              <a:buChar char="•"/>
            </a:pPr>
            <a:r>
              <a:rPr lang="en-US" sz="3200" dirty="0">
                <a:latin typeface="Calibri" panose="020F0502020204030204" pitchFamily="34" charset="0"/>
                <a:cs typeface="Calibri" panose="020F0502020204030204" pitchFamily="34" charset="0"/>
              </a:rPr>
              <a:t>Introduction and Screening (8)</a:t>
            </a:r>
          </a:p>
          <a:p>
            <a:pPr marL="342900" indent="-342900">
              <a:buFont typeface="Arial" panose="020B0604020202020204" pitchFamily="34" charset="0"/>
              <a:buChar char="•"/>
            </a:pPr>
            <a:r>
              <a:rPr lang="en-US" sz="3200" dirty="0">
                <a:latin typeface="Calibri" panose="020F0502020204030204" pitchFamily="34" charset="0"/>
                <a:cs typeface="Calibri" panose="020F0502020204030204" pitchFamily="34" charset="0"/>
              </a:rPr>
              <a:t>Stewardship Behavior (19)</a:t>
            </a:r>
          </a:p>
          <a:p>
            <a:pPr marL="342900" indent="-342900">
              <a:buFont typeface="Arial" panose="020B0604020202020204" pitchFamily="34" charset="0"/>
              <a:buChar char="•"/>
            </a:pPr>
            <a:r>
              <a:rPr lang="en-US" sz="3200" dirty="0">
                <a:latin typeface="Calibri" panose="020F0502020204030204" pitchFamily="34" charset="0"/>
                <a:cs typeface="Calibri" panose="020F0502020204030204" pitchFamily="34" charset="0"/>
              </a:rPr>
              <a:t>Future Likelihood (19)</a:t>
            </a:r>
          </a:p>
          <a:p>
            <a:pPr marL="342900" indent="-342900">
              <a:buFont typeface="Arial" panose="020B0604020202020204" pitchFamily="34" charset="0"/>
              <a:buChar char="•"/>
            </a:pPr>
            <a:r>
              <a:rPr lang="en-US" sz="3200" dirty="0">
                <a:latin typeface="Calibri" panose="020F0502020204030204" pitchFamily="34" charset="0"/>
                <a:cs typeface="Calibri" panose="020F0502020204030204" pitchFamily="34" charset="0"/>
              </a:rPr>
              <a:t>Volunteerism (5)</a:t>
            </a:r>
          </a:p>
          <a:p>
            <a:pPr marL="342900" indent="-342900">
              <a:buFont typeface="Arial" panose="020B0604020202020204" pitchFamily="34" charset="0"/>
              <a:buChar char="•"/>
            </a:pPr>
            <a:r>
              <a:rPr lang="en-US" sz="3200" dirty="0">
                <a:latin typeface="Calibri" panose="020F0502020204030204" pitchFamily="34" charset="0"/>
                <a:cs typeface="Calibri" panose="020F0502020204030204" pitchFamily="34" charset="0"/>
              </a:rPr>
              <a:t>Keys to Individual Engagement (8)</a:t>
            </a:r>
          </a:p>
          <a:p>
            <a:pPr marL="342900" indent="-342900">
              <a:buFont typeface="Arial" panose="020B0604020202020204" pitchFamily="34" charset="0"/>
              <a:buChar char="•"/>
            </a:pPr>
            <a:r>
              <a:rPr lang="en-US" sz="3200" dirty="0">
                <a:latin typeface="Calibri" panose="020F0502020204030204" pitchFamily="34" charset="0"/>
                <a:cs typeface="Calibri" panose="020F0502020204030204" pitchFamily="34" charset="0"/>
              </a:rPr>
              <a:t>Civic Engagement (6)</a:t>
            </a:r>
          </a:p>
          <a:p>
            <a:pPr marL="342900" indent="-342900">
              <a:buFont typeface="Arial" panose="020B0604020202020204" pitchFamily="34" charset="0"/>
              <a:buChar char="•"/>
            </a:pPr>
            <a:r>
              <a:rPr lang="en-US" sz="3200" dirty="0">
                <a:latin typeface="Calibri" panose="020F0502020204030204" pitchFamily="34" charset="0"/>
                <a:cs typeface="Calibri" panose="020F0502020204030204" pitchFamily="34" charset="0"/>
              </a:rPr>
              <a:t>Classification (12)</a:t>
            </a:r>
          </a:p>
          <a:p>
            <a:endParaRPr lang="en-US" sz="3200" dirty="0">
              <a:solidFill>
                <a:schemeClr val="accent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52BD68C-7FB3-4055-AE9A-B9C600AF0677}"/>
              </a:ext>
            </a:extLst>
          </p:cNvPr>
          <p:cNvPicPr>
            <a:picLocks noChangeAspect="1"/>
          </p:cNvPicPr>
          <p:nvPr/>
        </p:nvPicPr>
        <p:blipFill rotWithShape="1">
          <a:blip r:embed="rId3"/>
          <a:srcRect b="13644"/>
          <a:stretch/>
        </p:blipFill>
        <p:spPr>
          <a:xfrm>
            <a:off x="5257800" y="341487"/>
            <a:ext cx="3886200" cy="692747"/>
          </a:xfrm>
          <a:prstGeom prst="rect">
            <a:avLst/>
          </a:prstGeom>
        </p:spPr>
      </p:pic>
    </p:spTree>
    <p:extLst>
      <p:ext uri="{BB962C8B-B14F-4D97-AF65-F5344CB8AC3E}">
        <p14:creationId xmlns:p14="http://schemas.microsoft.com/office/powerpoint/2010/main" val="1050297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a:t>
            </a:r>
            <a:br>
              <a:rPr lang="en-US" sz="3600" dirty="0"/>
            </a:br>
            <a:r>
              <a:rPr lang="en-US" sz="3600" dirty="0"/>
              <a:t>Stewardship Indicators</a:t>
            </a:r>
          </a:p>
        </p:txBody>
      </p:sp>
      <p:sp>
        <p:nvSpPr>
          <p:cNvPr id="5" name="TextBox 4">
            <a:extLst>
              <a:ext uri="{FF2B5EF4-FFF2-40B4-BE49-F238E27FC236}">
                <a16:creationId xmlns:a16="http://schemas.microsoft.com/office/drawing/2014/main" id="{97853C3B-6E0D-47D6-923D-58DDD01D277D}"/>
              </a:ext>
            </a:extLst>
          </p:cNvPr>
          <p:cNvSpPr txBox="1"/>
          <p:nvPr/>
        </p:nvSpPr>
        <p:spPr>
          <a:xfrm>
            <a:off x="459335" y="1280395"/>
            <a:ext cx="8225327" cy="5029200"/>
          </a:xfrm>
          <a:prstGeom prst="rect">
            <a:avLst/>
          </a:prstGeom>
          <a:noFill/>
        </p:spPr>
        <p:txBody>
          <a:bodyPr wrap="square" numCol="2" rtlCol="0">
            <a:spAutoFit/>
          </a:bodyPr>
          <a:lstStyle/>
          <a:p>
            <a:r>
              <a:rPr lang="en-US" sz="3200" b="1" dirty="0">
                <a:latin typeface="Calibri" panose="020F0502020204030204" pitchFamily="34" charset="0"/>
                <a:cs typeface="Calibri" panose="020F0502020204030204" pitchFamily="34" charset="0"/>
              </a:rPr>
              <a:t>Measured Behaviors </a:t>
            </a:r>
          </a:p>
          <a:p>
            <a:r>
              <a:rPr lang="en-US" sz="2400" b="1" dirty="0">
                <a:latin typeface="Calibri" panose="020F0502020204030204" pitchFamily="34" charset="0"/>
                <a:cs typeface="Calibri" panose="020F0502020204030204" pitchFamily="34" charset="0"/>
              </a:rPr>
              <a:t>(19 questions)</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Pet waste</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Leaves/Lawn clippings (2)</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Litter (2)</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Fats, grease, contaminants down the drain (2)</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Fertilizer use (2)</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Pesticide/Herbicide use (2) </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Conservation landscaping</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Rain garden installation</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Septic system</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Tree planting</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Downspout redirect </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Rain barrel (2)</a:t>
            </a:r>
          </a:p>
          <a:p>
            <a:pPr marL="342900" indent="-342900">
              <a:buFont typeface="+mj-lt"/>
              <a:buAutoNum type="arabicPeriod"/>
            </a:pPr>
            <a:r>
              <a:rPr lang="en-US" sz="2600" b="0" i="0" u="none" strike="noStrike" baseline="0" dirty="0">
                <a:solidFill>
                  <a:srgbClr val="000000"/>
                </a:solidFill>
                <a:latin typeface="Arial" panose="020B0604020202020204" pitchFamily="34" charset="0"/>
              </a:rPr>
              <a:t>Water conservation</a:t>
            </a:r>
          </a:p>
          <a:p>
            <a:endParaRPr lang="en-US" sz="3200" dirty="0">
              <a:solidFill>
                <a:schemeClr val="accent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FA0623B-31F5-4E1D-888C-F09AAFD68AB6}"/>
              </a:ext>
            </a:extLst>
          </p:cNvPr>
          <p:cNvPicPr>
            <a:picLocks noChangeAspect="1"/>
          </p:cNvPicPr>
          <p:nvPr/>
        </p:nvPicPr>
        <p:blipFill rotWithShape="1">
          <a:blip r:embed="rId3"/>
          <a:srcRect b="13644"/>
          <a:stretch/>
        </p:blipFill>
        <p:spPr>
          <a:xfrm>
            <a:off x="5257800" y="341487"/>
            <a:ext cx="3886200" cy="692747"/>
          </a:xfrm>
          <a:prstGeom prst="rect">
            <a:avLst/>
          </a:prstGeom>
        </p:spPr>
      </p:pic>
    </p:spTree>
    <p:extLst>
      <p:ext uri="{BB962C8B-B14F-4D97-AF65-F5344CB8AC3E}">
        <p14:creationId xmlns:p14="http://schemas.microsoft.com/office/powerpoint/2010/main" val="1099952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a:t>
            </a:r>
            <a:br>
              <a:rPr lang="en-US" sz="3600" dirty="0"/>
            </a:br>
            <a:r>
              <a:rPr lang="en-US" sz="3600" dirty="0"/>
              <a:t>Stewardship Indicators</a:t>
            </a:r>
          </a:p>
        </p:txBody>
      </p:sp>
      <p:sp>
        <p:nvSpPr>
          <p:cNvPr id="5" name="TextBox 4">
            <a:extLst>
              <a:ext uri="{FF2B5EF4-FFF2-40B4-BE49-F238E27FC236}">
                <a16:creationId xmlns:a16="http://schemas.microsoft.com/office/drawing/2014/main" id="{97853C3B-6E0D-47D6-923D-58DDD01D277D}"/>
              </a:ext>
            </a:extLst>
          </p:cNvPr>
          <p:cNvSpPr txBox="1"/>
          <p:nvPr/>
        </p:nvSpPr>
        <p:spPr>
          <a:xfrm>
            <a:off x="261258" y="1080098"/>
            <a:ext cx="8560526" cy="5632311"/>
          </a:xfrm>
          <a:prstGeom prst="rect">
            <a:avLst/>
          </a:prstGeom>
          <a:noFill/>
        </p:spPr>
        <p:txBody>
          <a:bodyPr wrap="square" numCol="2" spcCol="182880" rtlCol="0">
            <a:spAutoFit/>
          </a:bodyPr>
          <a:lstStyle/>
          <a:p>
            <a:r>
              <a:rPr lang="en-US" sz="2800" b="1" dirty="0">
                <a:latin typeface="Calibri" panose="020F0502020204030204" pitchFamily="34" charset="0"/>
                <a:cs typeface="Calibri" panose="020F0502020204030204" pitchFamily="34" charset="0"/>
              </a:rPr>
              <a:t>Response Scales </a:t>
            </a:r>
          </a:p>
          <a:p>
            <a:r>
              <a:rPr lang="en-US" sz="2000" b="1" i="0" u="none" strike="noStrike" baseline="0" dirty="0">
                <a:solidFill>
                  <a:srgbClr val="000000"/>
                </a:solidFill>
                <a:latin typeface="Arial" panose="020B0604020202020204" pitchFamily="34" charset="0"/>
              </a:rPr>
              <a:t>Yes/No:</a:t>
            </a:r>
          </a:p>
          <a:p>
            <a:r>
              <a:rPr lang="en-US" sz="2000" b="0" i="0" u="none" strike="noStrike" baseline="0" dirty="0">
                <a:solidFill>
                  <a:srgbClr val="000000"/>
                </a:solidFill>
                <a:latin typeface="Arial" panose="020B0604020202020204" pitchFamily="34" charset="0"/>
              </a:rPr>
              <a:t>In the last several years, have you…?</a:t>
            </a:r>
          </a:p>
          <a:p>
            <a:pPr lvl="1"/>
            <a:r>
              <a:rPr lang="en-US" sz="2000" b="0" i="0" u="none" strike="noStrike" baseline="0" dirty="0">
                <a:solidFill>
                  <a:srgbClr val="000000"/>
                </a:solidFill>
                <a:latin typeface="Arial" panose="020B0604020202020204" pitchFamily="34" charset="0"/>
              </a:rPr>
              <a:t>Reduced an area of grass lawn by planting native plants?</a:t>
            </a:r>
          </a:p>
          <a:p>
            <a:endParaRPr lang="en-US" sz="2000" b="0" i="0" u="none" strike="noStrike" baseline="0" dirty="0">
              <a:solidFill>
                <a:srgbClr val="000000"/>
              </a:solidFill>
              <a:latin typeface="Arial" panose="020B0604020202020204" pitchFamily="34" charset="0"/>
            </a:endParaRPr>
          </a:p>
          <a:p>
            <a:endParaRPr lang="en-US" sz="2000" b="1" i="0" u="none" strike="noStrike" baseline="0" dirty="0">
              <a:solidFill>
                <a:srgbClr val="000000"/>
              </a:solidFill>
              <a:latin typeface="Arial" panose="020B0604020202020204" pitchFamily="34" charset="0"/>
            </a:endParaRPr>
          </a:p>
          <a:p>
            <a:endParaRPr lang="en-US" sz="2000" b="1" dirty="0">
              <a:solidFill>
                <a:srgbClr val="000000"/>
              </a:solidFill>
              <a:latin typeface="Arial" panose="020B0604020202020204" pitchFamily="34" charset="0"/>
            </a:endParaRPr>
          </a:p>
          <a:p>
            <a:r>
              <a:rPr lang="en-US" sz="2000" b="1" i="0" u="none" strike="noStrike" baseline="0" dirty="0">
                <a:solidFill>
                  <a:srgbClr val="000000"/>
                </a:solidFill>
                <a:latin typeface="Arial" panose="020B0604020202020204" pitchFamily="34" charset="0"/>
              </a:rPr>
              <a:t>Frequency (5-point scale):</a:t>
            </a:r>
          </a:p>
          <a:p>
            <a:r>
              <a:rPr lang="en-US" sz="2000" b="0" i="0" u="none" strike="noStrike" baseline="0" dirty="0">
                <a:solidFill>
                  <a:srgbClr val="000000"/>
                </a:solidFill>
                <a:latin typeface="Arial" panose="020B0604020202020204" pitchFamily="34" charset="0"/>
              </a:rPr>
              <a:t>For each of the following things, please tell me if you never, seldom, sometimes, usually, or always do it:</a:t>
            </a:r>
          </a:p>
          <a:p>
            <a:pPr lvl="1"/>
            <a:r>
              <a:rPr lang="en-US" sz="2000" b="0" i="0" u="none" strike="noStrike" baseline="0" dirty="0">
                <a:solidFill>
                  <a:srgbClr val="000000"/>
                </a:solidFill>
                <a:latin typeface="Arial" panose="020B0604020202020204" pitchFamily="34" charset="0"/>
              </a:rPr>
              <a:t>Pick up your dog’s waste and dispose of it in the trash.</a:t>
            </a:r>
          </a:p>
          <a:p>
            <a:endParaRPr lang="en-US" sz="2000" b="0" i="0" u="none" strike="noStrike" baseline="0" dirty="0">
              <a:solidFill>
                <a:srgbClr val="000000"/>
              </a:solidFill>
              <a:latin typeface="Arial" panose="020B0604020202020204" pitchFamily="34" charset="0"/>
            </a:endParaRPr>
          </a:p>
          <a:p>
            <a:endParaRPr lang="en-US" sz="2000" dirty="0">
              <a:solidFill>
                <a:srgbClr val="000000"/>
              </a:solidFill>
              <a:latin typeface="Arial" panose="020B0604020202020204" pitchFamily="34" charset="0"/>
            </a:endParaRPr>
          </a:p>
          <a:p>
            <a:r>
              <a:rPr lang="en-US" sz="2000" b="1" i="0" u="none" strike="noStrike" baseline="0" dirty="0">
                <a:solidFill>
                  <a:srgbClr val="000000"/>
                </a:solidFill>
                <a:latin typeface="Arial" panose="020B0604020202020204" pitchFamily="34" charset="0"/>
              </a:rPr>
              <a:t>Agreement (5-point scale):</a:t>
            </a:r>
          </a:p>
          <a:p>
            <a:r>
              <a:rPr lang="en-US" sz="2000" b="0" i="0" u="none" strike="noStrike" baseline="0" dirty="0">
                <a:solidFill>
                  <a:srgbClr val="000000"/>
                </a:solidFill>
                <a:latin typeface="Arial" panose="020B0604020202020204" pitchFamily="34" charset="0"/>
              </a:rPr>
              <a:t>For each of the statements that follow please tell me if you strongly disagree, somewhat disagree, are neutral, somewhat agree, or strongly agree.</a:t>
            </a:r>
          </a:p>
          <a:p>
            <a:pPr lvl="1"/>
            <a:r>
              <a:rPr lang="en-US" sz="2000" b="0" i="0" u="none" strike="noStrike" baseline="0" dirty="0">
                <a:solidFill>
                  <a:srgbClr val="000000"/>
                </a:solidFill>
                <a:latin typeface="Arial" panose="020B0604020202020204" pitchFamily="34" charset="0"/>
              </a:rPr>
              <a:t>Polluted water affects me personally.</a:t>
            </a:r>
          </a:p>
          <a:p>
            <a:endParaRPr lang="en-US" sz="2000" b="0" i="0" u="none" strike="noStrike" baseline="0" dirty="0">
              <a:solidFill>
                <a:srgbClr val="000000"/>
              </a:solidFill>
              <a:latin typeface="Arial" panose="020B0604020202020204" pitchFamily="34" charset="0"/>
            </a:endParaRPr>
          </a:p>
          <a:p>
            <a:r>
              <a:rPr lang="en-US" sz="2000" b="1" i="0" u="none" strike="noStrike" baseline="0" dirty="0">
                <a:solidFill>
                  <a:srgbClr val="000000"/>
                </a:solidFill>
                <a:latin typeface="Arial" panose="020B0604020202020204" pitchFamily="34" charset="0"/>
              </a:rPr>
              <a:t>Likelihood (3-point scale):</a:t>
            </a:r>
          </a:p>
          <a:p>
            <a:r>
              <a:rPr lang="en-US" sz="2000" b="0" i="0" u="none" strike="noStrike" baseline="0" dirty="0">
                <a:solidFill>
                  <a:srgbClr val="000000"/>
                </a:solidFill>
                <a:latin typeface="Arial" panose="020B0604020202020204" pitchFamily="34" charset="0"/>
              </a:rPr>
              <a:t>Looking forward over the next year or so, how likely are you to do each of these things using the scale not likely, somewhat likely, or very likely.</a:t>
            </a:r>
          </a:p>
          <a:p>
            <a:pPr lvl="1"/>
            <a:r>
              <a:rPr lang="en-US" sz="2000" b="0" i="0" u="none" strike="noStrike" baseline="0" dirty="0">
                <a:solidFill>
                  <a:srgbClr val="000000"/>
                </a:solidFill>
                <a:latin typeface="Arial" panose="020B0604020202020204" pitchFamily="34" charset="0"/>
              </a:rPr>
              <a:t>Have your septic system inspected or pumped out.</a:t>
            </a:r>
            <a:endParaRPr lang="en-US" sz="2400" dirty="0">
              <a:solidFill>
                <a:schemeClr val="accent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F83C17B-7872-437B-B512-031BDD8C3869}"/>
              </a:ext>
            </a:extLst>
          </p:cNvPr>
          <p:cNvPicPr>
            <a:picLocks noChangeAspect="1"/>
          </p:cNvPicPr>
          <p:nvPr/>
        </p:nvPicPr>
        <p:blipFill rotWithShape="1">
          <a:blip r:embed="rId4"/>
          <a:srcRect b="13644"/>
          <a:stretch/>
        </p:blipFill>
        <p:spPr>
          <a:xfrm>
            <a:off x="5257800" y="341487"/>
            <a:ext cx="3886200" cy="692747"/>
          </a:xfrm>
          <a:prstGeom prst="rect">
            <a:avLst/>
          </a:prstGeom>
        </p:spPr>
      </p:pic>
    </p:spTree>
    <p:custDataLst>
      <p:tags r:id="rId1"/>
    </p:custDataLst>
    <p:extLst>
      <p:ext uri="{BB962C8B-B14F-4D97-AF65-F5344CB8AC3E}">
        <p14:creationId xmlns:p14="http://schemas.microsoft.com/office/powerpoint/2010/main" val="225613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6" end="1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7" end="1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Stewardship Indicators</a:t>
            </a:r>
          </a:p>
        </p:txBody>
      </p:sp>
      <p:pic>
        <p:nvPicPr>
          <p:cNvPr id="3" name="Picture 2">
            <a:extLst>
              <a:ext uri="{FF2B5EF4-FFF2-40B4-BE49-F238E27FC236}">
                <a16:creationId xmlns:a16="http://schemas.microsoft.com/office/drawing/2014/main" id="{AF0CB5DD-7EEB-4D33-A3C0-14EBCC43B8EF}"/>
              </a:ext>
            </a:extLst>
          </p:cNvPr>
          <p:cNvPicPr>
            <a:picLocks noChangeAspect="1"/>
          </p:cNvPicPr>
          <p:nvPr/>
        </p:nvPicPr>
        <p:blipFill>
          <a:blip r:embed="rId3"/>
          <a:stretch>
            <a:fillRect/>
          </a:stretch>
        </p:blipFill>
        <p:spPr>
          <a:xfrm>
            <a:off x="640007" y="1280396"/>
            <a:ext cx="7863983" cy="4938325"/>
          </a:xfrm>
          <a:prstGeom prst="rect">
            <a:avLst/>
          </a:prstGeom>
        </p:spPr>
      </p:pic>
    </p:spTree>
    <p:extLst>
      <p:ext uri="{BB962C8B-B14F-4D97-AF65-F5344CB8AC3E}">
        <p14:creationId xmlns:p14="http://schemas.microsoft.com/office/powerpoint/2010/main" val="2914635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Stewardship Indicators</a:t>
            </a:r>
          </a:p>
        </p:txBody>
      </p:sp>
      <p:pic>
        <p:nvPicPr>
          <p:cNvPr id="4" name="Picture 3">
            <a:extLst>
              <a:ext uri="{FF2B5EF4-FFF2-40B4-BE49-F238E27FC236}">
                <a16:creationId xmlns:a16="http://schemas.microsoft.com/office/drawing/2014/main" id="{D22B63AC-829C-4A60-AA58-F7E64472A809}"/>
              </a:ext>
            </a:extLst>
          </p:cNvPr>
          <p:cNvPicPr>
            <a:picLocks noChangeAspect="1"/>
          </p:cNvPicPr>
          <p:nvPr/>
        </p:nvPicPr>
        <p:blipFill>
          <a:blip r:embed="rId3"/>
          <a:stretch>
            <a:fillRect/>
          </a:stretch>
        </p:blipFill>
        <p:spPr>
          <a:xfrm>
            <a:off x="574766" y="1255156"/>
            <a:ext cx="7620000" cy="5072301"/>
          </a:xfrm>
          <a:prstGeom prst="rect">
            <a:avLst/>
          </a:prstGeom>
        </p:spPr>
      </p:pic>
    </p:spTree>
    <p:extLst>
      <p:ext uri="{BB962C8B-B14F-4D97-AF65-F5344CB8AC3E}">
        <p14:creationId xmlns:p14="http://schemas.microsoft.com/office/powerpoint/2010/main" val="246975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Social Research Methods</a:t>
            </a:r>
          </a:p>
        </p:txBody>
      </p:sp>
      <p:pic>
        <p:nvPicPr>
          <p:cNvPr id="4" name="Content Placeholder 3" descr="A picture containing drawing&#10;&#10;Description automatically generated">
            <a:extLst>
              <a:ext uri="{FF2B5EF4-FFF2-40B4-BE49-F238E27FC236}">
                <a16:creationId xmlns:a16="http://schemas.microsoft.com/office/drawing/2014/main" id="{FD444505-149A-4058-88A6-6C8024002B6E}"/>
              </a:ext>
            </a:extLst>
          </p:cNvPr>
          <p:cNvPicPr>
            <a:picLocks noGrp="1" noChangeAspect="1"/>
          </p:cNvPicPr>
          <p:nvPr>
            <p:ph idx="1"/>
          </p:nvPr>
        </p:nvPicPr>
        <p:blipFill>
          <a:blip r:embed="rId4"/>
          <a:stretch>
            <a:fillRect/>
          </a:stretch>
        </p:blipFill>
        <p:spPr>
          <a:xfrm>
            <a:off x="476738" y="1143000"/>
            <a:ext cx="3774831" cy="5096022"/>
          </a:xfrm>
        </p:spPr>
      </p:pic>
      <p:sp>
        <p:nvSpPr>
          <p:cNvPr id="8" name="Content Placeholder 4">
            <a:extLst>
              <a:ext uri="{FF2B5EF4-FFF2-40B4-BE49-F238E27FC236}">
                <a16:creationId xmlns:a16="http://schemas.microsoft.com/office/drawing/2014/main" id="{4A6FE8DE-B4E5-4545-BAFE-D42BB826AD1A}"/>
              </a:ext>
            </a:extLst>
          </p:cNvPr>
          <p:cNvSpPr txBox="1">
            <a:spLocks/>
          </p:cNvSpPr>
          <p:nvPr/>
        </p:nvSpPr>
        <p:spPr>
          <a:xfrm>
            <a:off x="4251570" y="1021977"/>
            <a:ext cx="4565426" cy="5148088"/>
          </a:xfrm>
          <a:prstGeom prst="rect">
            <a:avLst/>
          </a:prstGeom>
        </p:spPr>
        <p:txBody>
          <a:bodyPr vert="horz" lIns="91440" tIns="45720" rIns="91440" bIns="45720" rtlCol="0">
            <a:normAutofit/>
          </a:bodyPr>
          <a:lstStyle>
            <a:lvl1pPr marL="257168" indent="-257168" algn="l" defTabSz="342892"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199" indent="-214308" algn="l" defTabSz="342892"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28" indent="-171446" algn="l" defTabSz="342892"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20" indent="-171446" algn="l" defTabSz="342892"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12" indent="-171446" algn="l" defTabSz="342892"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r>
              <a:rPr lang="en-US" sz="2800" dirty="0"/>
              <a:t>Social research is intended to discover differences, patterns, and trends in populations by doing studies.</a:t>
            </a:r>
          </a:p>
          <a:p>
            <a:r>
              <a:rPr lang="en-US" sz="2800" dirty="0"/>
              <a:t>A </a:t>
            </a:r>
            <a:r>
              <a:rPr lang="en-US" sz="2800" b="1" dirty="0"/>
              <a:t>representative sample </a:t>
            </a:r>
            <a:r>
              <a:rPr lang="en-US" sz="2800" dirty="0"/>
              <a:t>can be used to generalize for the </a:t>
            </a:r>
            <a:r>
              <a:rPr lang="en-US" sz="2800" b="1" dirty="0"/>
              <a:t>population</a:t>
            </a:r>
            <a:r>
              <a:rPr lang="en-US" sz="2800" dirty="0"/>
              <a:t>.</a:t>
            </a:r>
          </a:p>
          <a:p>
            <a:endParaRPr lang="en-US" sz="2800" dirty="0"/>
          </a:p>
        </p:txBody>
      </p:sp>
    </p:spTree>
    <p:custDataLst>
      <p:tags r:id="rId1"/>
    </p:custDataLst>
    <p:extLst>
      <p:ext uri="{BB962C8B-B14F-4D97-AF65-F5344CB8AC3E}">
        <p14:creationId xmlns:p14="http://schemas.microsoft.com/office/powerpoint/2010/main" val="456011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Stewardship Indicators</a:t>
            </a:r>
          </a:p>
        </p:txBody>
      </p:sp>
      <p:pic>
        <p:nvPicPr>
          <p:cNvPr id="3" name="Picture 2">
            <a:extLst>
              <a:ext uri="{FF2B5EF4-FFF2-40B4-BE49-F238E27FC236}">
                <a16:creationId xmlns:a16="http://schemas.microsoft.com/office/drawing/2014/main" id="{2A1D5DAF-E8AB-4076-AA71-EE6F9F806BA7}"/>
              </a:ext>
            </a:extLst>
          </p:cNvPr>
          <p:cNvPicPr>
            <a:picLocks noChangeAspect="1"/>
          </p:cNvPicPr>
          <p:nvPr/>
        </p:nvPicPr>
        <p:blipFill>
          <a:blip r:embed="rId3"/>
          <a:stretch>
            <a:fillRect/>
          </a:stretch>
        </p:blipFill>
        <p:spPr>
          <a:xfrm>
            <a:off x="562184" y="1140587"/>
            <a:ext cx="8019630" cy="4990012"/>
          </a:xfrm>
          <a:prstGeom prst="rect">
            <a:avLst/>
          </a:prstGeom>
        </p:spPr>
      </p:pic>
    </p:spTree>
    <p:extLst>
      <p:ext uri="{BB962C8B-B14F-4D97-AF65-F5344CB8AC3E}">
        <p14:creationId xmlns:p14="http://schemas.microsoft.com/office/powerpoint/2010/main" val="1665629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Stewardship Indicators</a:t>
            </a:r>
          </a:p>
        </p:txBody>
      </p:sp>
      <p:pic>
        <p:nvPicPr>
          <p:cNvPr id="4" name="Picture 3">
            <a:extLst>
              <a:ext uri="{FF2B5EF4-FFF2-40B4-BE49-F238E27FC236}">
                <a16:creationId xmlns:a16="http://schemas.microsoft.com/office/drawing/2014/main" id="{B1D213CD-91C9-4D6F-A4A6-4BE27ED3B7CE}"/>
              </a:ext>
            </a:extLst>
          </p:cNvPr>
          <p:cNvPicPr>
            <a:picLocks noChangeAspect="1"/>
          </p:cNvPicPr>
          <p:nvPr/>
        </p:nvPicPr>
        <p:blipFill>
          <a:blip r:embed="rId3"/>
          <a:stretch>
            <a:fillRect/>
          </a:stretch>
        </p:blipFill>
        <p:spPr>
          <a:xfrm>
            <a:off x="904581" y="1175892"/>
            <a:ext cx="7334835" cy="5043457"/>
          </a:xfrm>
          <a:prstGeom prst="rect">
            <a:avLst/>
          </a:prstGeom>
        </p:spPr>
      </p:pic>
    </p:spTree>
    <p:extLst>
      <p:ext uri="{BB962C8B-B14F-4D97-AF65-F5344CB8AC3E}">
        <p14:creationId xmlns:p14="http://schemas.microsoft.com/office/powerpoint/2010/main" val="2149273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Stewardship Indicators</a:t>
            </a:r>
          </a:p>
        </p:txBody>
      </p:sp>
      <p:pic>
        <p:nvPicPr>
          <p:cNvPr id="3" name="Picture 2">
            <a:extLst>
              <a:ext uri="{FF2B5EF4-FFF2-40B4-BE49-F238E27FC236}">
                <a16:creationId xmlns:a16="http://schemas.microsoft.com/office/drawing/2014/main" id="{C5793A58-A889-4B2D-9796-3DF7BB475A9B}"/>
              </a:ext>
            </a:extLst>
          </p:cNvPr>
          <p:cNvPicPr>
            <a:picLocks noChangeAspect="1"/>
          </p:cNvPicPr>
          <p:nvPr/>
        </p:nvPicPr>
        <p:blipFill>
          <a:blip r:embed="rId3"/>
          <a:stretch>
            <a:fillRect/>
          </a:stretch>
        </p:blipFill>
        <p:spPr>
          <a:xfrm>
            <a:off x="802076" y="1143008"/>
            <a:ext cx="7539846" cy="5101038"/>
          </a:xfrm>
          <a:prstGeom prst="rect">
            <a:avLst/>
          </a:prstGeom>
        </p:spPr>
      </p:pic>
    </p:spTree>
    <p:extLst>
      <p:ext uri="{BB962C8B-B14F-4D97-AF65-F5344CB8AC3E}">
        <p14:creationId xmlns:p14="http://schemas.microsoft.com/office/powerpoint/2010/main" val="3255465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Stewardship Indicators</a:t>
            </a:r>
          </a:p>
        </p:txBody>
      </p:sp>
      <p:pic>
        <p:nvPicPr>
          <p:cNvPr id="4" name="Picture 3">
            <a:extLst>
              <a:ext uri="{FF2B5EF4-FFF2-40B4-BE49-F238E27FC236}">
                <a16:creationId xmlns:a16="http://schemas.microsoft.com/office/drawing/2014/main" id="{5E049ADF-38F2-452E-A20C-0838B007E6A1}"/>
              </a:ext>
            </a:extLst>
          </p:cNvPr>
          <p:cNvPicPr>
            <a:picLocks noChangeAspect="1"/>
          </p:cNvPicPr>
          <p:nvPr/>
        </p:nvPicPr>
        <p:blipFill>
          <a:blip r:embed="rId3"/>
          <a:stretch>
            <a:fillRect/>
          </a:stretch>
        </p:blipFill>
        <p:spPr>
          <a:xfrm>
            <a:off x="899923" y="1175657"/>
            <a:ext cx="7344153" cy="5033554"/>
          </a:xfrm>
          <a:prstGeom prst="rect">
            <a:avLst/>
          </a:prstGeom>
        </p:spPr>
      </p:pic>
    </p:spTree>
    <p:extLst>
      <p:ext uri="{BB962C8B-B14F-4D97-AF65-F5344CB8AC3E}">
        <p14:creationId xmlns:p14="http://schemas.microsoft.com/office/powerpoint/2010/main" val="4028026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Stewardship Indicators</a:t>
            </a:r>
          </a:p>
        </p:txBody>
      </p:sp>
      <p:pic>
        <p:nvPicPr>
          <p:cNvPr id="3" name="Picture 2">
            <a:extLst>
              <a:ext uri="{FF2B5EF4-FFF2-40B4-BE49-F238E27FC236}">
                <a16:creationId xmlns:a16="http://schemas.microsoft.com/office/drawing/2014/main" id="{5DD2BB37-BBD4-473A-B551-7E368262149C}"/>
              </a:ext>
            </a:extLst>
          </p:cNvPr>
          <p:cNvPicPr>
            <a:picLocks noChangeAspect="1"/>
          </p:cNvPicPr>
          <p:nvPr/>
        </p:nvPicPr>
        <p:blipFill>
          <a:blip r:embed="rId3"/>
          <a:stretch>
            <a:fillRect/>
          </a:stretch>
        </p:blipFill>
        <p:spPr>
          <a:xfrm>
            <a:off x="628322" y="1280397"/>
            <a:ext cx="7887354" cy="4641432"/>
          </a:xfrm>
          <a:prstGeom prst="rect">
            <a:avLst/>
          </a:prstGeom>
        </p:spPr>
      </p:pic>
    </p:spTree>
    <p:extLst>
      <p:ext uri="{BB962C8B-B14F-4D97-AF65-F5344CB8AC3E}">
        <p14:creationId xmlns:p14="http://schemas.microsoft.com/office/powerpoint/2010/main" val="4001296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Stewardship Indicators</a:t>
            </a:r>
          </a:p>
        </p:txBody>
      </p:sp>
      <p:pic>
        <p:nvPicPr>
          <p:cNvPr id="5" name="Picture 4">
            <a:extLst>
              <a:ext uri="{FF2B5EF4-FFF2-40B4-BE49-F238E27FC236}">
                <a16:creationId xmlns:a16="http://schemas.microsoft.com/office/drawing/2014/main" id="{7749DB59-DE68-4697-96DD-00A325AD4584}"/>
              </a:ext>
            </a:extLst>
          </p:cNvPr>
          <p:cNvPicPr>
            <a:picLocks noChangeAspect="1"/>
          </p:cNvPicPr>
          <p:nvPr/>
        </p:nvPicPr>
        <p:blipFill>
          <a:blip r:embed="rId3"/>
          <a:stretch>
            <a:fillRect/>
          </a:stretch>
        </p:blipFill>
        <p:spPr>
          <a:xfrm>
            <a:off x="459336" y="1280396"/>
            <a:ext cx="8060236" cy="4693684"/>
          </a:xfrm>
          <a:prstGeom prst="rect">
            <a:avLst/>
          </a:prstGeom>
        </p:spPr>
      </p:pic>
    </p:spTree>
    <p:extLst>
      <p:ext uri="{BB962C8B-B14F-4D97-AF65-F5344CB8AC3E}">
        <p14:creationId xmlns:p14="http://schemas.microsoft.com/office/powerpoint/2010/main" val="3160757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Chesapeake Bay Citizen Stewardship Indicators</a:t>
            </a:r>
          </a:p>
        </p:txBody>
      </p:sp>
      <p:pic>
        <p:nvPicPr>
          <p:cNvPr id="3" name="Picture 2">
            <a:extLst>
              <a:ext uri="{FF2B5EF4-FFF2-40B4-BE49-F238E27FC236}">
                <a16:creationId xmlns:a16="http://schemas.microsoft.com/office/drawing/2014/main" id="{E0788BE2-DE47-47F5-B053-CDB673B941DD}"/>
              </a:ext>
            </a:extLst>
          </p:cNvPr>
          <p:cNvPicPr>
            <a:picLocks noChangeAspect="1"/>
          </p:cNvPicPr>
          <p:nvPr/>
        </p:nvPicPr>
        <p:blipFill>
          <a:blip r:embed="rId3"/>
          <a:stretch>
            <a:fillRect/>
          </a:stretch>
        </p:blipFill>
        <p:spPr>
          <a:xfrm>
            <a:off x="316574" y="1216601"/>
            <a:ext cx="8368089" cy="4809730"/>
          </a:xfrm>
          <a:prstGeom prst="rect">
            <a:avLst/>
          </a:prstGeom>
        </p:spPr>
      </p:pic>
    </p:spTree>
    <p:extLst>
      <p:ext uri="{BB962C8B-B14F-4D97-AF65-F5344CB8AC3E}">
        <p14:creationId xmlns:p14="http://schemas.microsoft.com/office/powerpoint/2010/main" val="3180139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B24F-1F0F-4D07-A35E-2C960683C2D9}"/>
              </a:ext>
            </a:extLst>
          </p:cNvPr>
          <p:cNvSpPr>
            <a:spLocks noGrp="1"/>
          </p:cNvSpPr>
          <p:nvPr>
            <p:ph type="title"/>
          </p:nvPr>
        </p:nvSpPr>
        <p:spPr>
          <a:xfrm>
            <a:off x="203409" y="0"/>
            <a:ext cx="8225327" cy="1143000"/>
          </a:xfrm>
        </p:spPr>
        <p:txBody>
          <a:bodyPr/>
          <a:lstStyle/>
          <a:p>
            <a:r>
              <a:rPr lang="en-US" sz="4000" dirty="0"/>
              <a:t>Whitesburg Project Area</a:t>
            </a:r>
          </a:p>
        </p:txBody>
      </p:sp>
      <p:pic>
        <p:nvPicPr>
          <p:cNvPr id="7" name="Picture 6">
            <a:extLst>
              <a:ext uri="{FF2B5EF4-FFF2-40B4-BE49-F238E27FC236}">
                <a16:creationId xmlns:a16="http://schemas.microsoft.com/office/drawing/2014/main" id="{D11BFE5E-6284-4601-9A0F-EE1B8C6F1284}"/>
              </a:ext>
            </a:extLst>
          </p:cNvPr>
          <p:cNvPicPr>
            <a:picLocks noChangeAspect="1"/>
          </p:cNvPicPr>
          <p:nvPr/>
        </p:nvPicPr>
        <p:blipFill>
          <a:blip r:embed="rId3"/>
          <a:stretch>
            <a:fillRect/>
          </a:stretch>
        </p:blipFill>
        <p:spPr>
          <a:xfrm>
            <a:off x="553466" y="3157728"/>
            <a:ext cx="4137152" cy="310286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91F065A-5A77-4A70-945E-1F39DDBBB30B}"/>
              </a:ext>
            </a:extLst>
          </p:cNvPr>
          <p:cNvPicPr>
            <a:picLocks noChangeAspect="1"/>
          </p:cNvPicPr>
          <p:nvPr/>
        </p:nvPicPr>
        <p:blipFill>
          <a:blip r:embed="rId4"/>
          <a:stretch>
            <a:fillRect/>
          </a:stretch>
        </p:blipFill>
        <p:spPr>
          <a:xfrm rot="5400000">
            <a:off x="5428361" y="1111377"/>
            <a:ext cx="3429000" cy="257175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AA8674D-5B35-4AA2-902E-C3AB49352BC5}"/>
              </a:ext>
            </a:extLst>
          </p:cNvPr>
          <p:cNvPicPr>
            <a:picLocks noChangeAspect="1"/>
          </p:cNvPicPr>
          <p:nvPr/>
        </p:nvPicPr>
        <p:blipFill>
          <a:blip r:embed="rId5"/>
          <a:stretch>
            <a:fillRect/>
          </a:stretch>
        </p:blipFill>
        <p:spPr>
          <a:xfrm>
            <a:off x="715264" y="865632"/>
            <a:ext cx="3279760" cy="2206752"/>
          </a:xfrm>
          <a:prstGeom prst="rect">
            <a:avLst/>
          </a:prstGeom>
        </p:spPr>
      </p:pic>
    </p:spTree>
    <p:extLst>
      <p:ext uri="{BB962C8B-B14F-4D97-AF65-F5344CB8AC3E}">
        <p14:creationId xmlns:p14="http://schemas.microsoft.com/office/powerpoint/2010/main" val="2617843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Whitesburg, KY – Headwaters and KWRRI</a:t>
            </a:r>
          </a:p>
        </p:txBody>
      </p:sp>
      <p:pic>
        <p:nvPicPr>
          <p:cNvPr id="4" name="Picture 3">
            <a:extLst>
              <a:ext uri="{FF2B5EF4-FFF2-40B4-BE49-F238E27FC236}">
                <a16:creationId xmlns:a16="http://schemas.microsoft.com/office/drawing/2014/main" id="{CA551037-6114-4CC1-A45E-E09545456ED9}"/>
              </a:ext>
            </a:extLst>
          </p:cNvPr>
          <p:cNvPicPr>
            <a:picLocks noChangeAspect="1"/>
          </p:cNvPicPr>
          <p:nvPr/>
        </p:nvPicPr>
        <p:blipFill rotWithShape="1">
          <a:blip r:embed="rId3"/>
          <a:srcRect t="19325"/>
          <a:stretch/>
        </p:blipFill>
        <p:spPr>
          <a:xfrm>
            <a:off x="459336" y="1280396"/>
            <a:ext cx="8247243" cy="4893981"/>
          </a:xfrm>
          <a:prstGeom prst="rect">
            <a:avLst/>
          </a:prstGeom>
        </p:spPr>
      </p:pic>
    </p:spTree>
    <p:extLst>
      <p:ext uri="{BB962C8B-B14F-4D97-AF65-F5344CB8AC3E}">
        <p14:creationId xmlns:p14="http://schemas.microsoft.com/office/powerpoint/2010/main" val="461153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Whitesburg, KY – Headwaters and KWRRI</a:t>
            </a:r>
          </a:p>
        </p:txBody>
      </p:sp>
      <p:pic>
        <p:nvPicPr>
          <p:cNvPr id="3" name="Picture 2">
            <a:extLst>
              <a:ext uri="{FF2B5EF4-FFF2-40B4-BE49-F238E27FC236}">
                <a16:creationId xmlns:a16="http://schemas.microsoft.com/office/drawing/2014/main" id="{D12AFE95-0EDD-48D5-89C0-1E71707E805F}"/>
              </a:ext>
            </a:extLst>
          </p:cNvPr>
          <p:cNvPicPr>
            <a:picLocks noChangeAspect="1"/>
          </p:cNvPicPr>
          <p:nvPr/>
        </p:nvPicPr>
        <p:blipFill>
          <a:blip r:embed="rId3"/>
          <a:stretch>
            <a:fillRect/>
          </a:stretch>
        </p:blipFill>
        <p:spPr>
          <a:xfrm>
            <a:off x="0" y="1530336"/>
            <a:ext cx="8853436" cy="3625139"/>
          </a:xfrm>
          <a:prstGeom prst="rect">
            <a:avLst/>
          </a:prstGeom>
        </p:spPr>
      </p:pic>
    </p:spTree>
    <p:extLst>
      <p:ext uri="{BB962C8B-B14F-4D97-AF65-F5344CB8AC3E}">
        <p14:creationId xmlns:p14="http://schemas.microsoft.com/office/powerpoint/2010/main" val="1718510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Social Survey Research Types</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259768" y="1021977"/>
            <a:ext cx="8359798" cy="5148088"/>
          </a:xfrm>
        </p:spPr>
        <p:txBody>
          <a:bodyPr>
            <a:normAutofit/>
          </a:bodyPr>
          <a:lstStyle/>
          <a:p>
            <a:r>
              <a:rPr lang="en-US" sz="3200" b="1" dirty="0"/>
              <a:t>Quantitative</a:t>
            </a:r>
            <a:r>
              <a:rPr lang="en-US" sz="3100" b="1" dirty="0"/>
              <a:t> Surveys   (Quantity = Numbers)</a:t>
            </a:r>
          </a:p>
          <a:p>
            <a:pPr lvl="1"/>
            <a:r>
              <a:rPr lang="en-US" sz="2800" dirty="0"/>
              <a:t>Survey Questionnaire</a:t>
            </a:r>
          </a:p>
          <a:p>
            <a:r>
              <a:rPr lang="en-US" sz="3200" b="1" dirty="0"/>
              <a:t>Qualitative Interviews  (Quality = Descriptive)</a:t>
            </a:r>
          </a:p>
          <a:p>
            <a:pPr lvl="1"/>
            <a:r>
              <a:rPr lang="en-US" sz="2800" dirty="0"/>
              <a:t>Interview</a:t>
            </a:r>
          </a:p>
          <a:p>
            <a:pPr lvl="1"/>
            <a:r>
              <a:rPr lang="en-US" sz="2800" dirty="0"/>
              <a:t>Focus Group</a:t>
            </a:r>
          </a:p>
          <a:p>
            <a:pPr lvl="1"/>
            <a:r>
              <a:rPr lang="en-US" sz="2800" dirty="0"/>
              <a:t>Community Forum</a:t>
            </a:r>
          </a:p>
          <a:p>
            <a:pPr lvl="1"/>
            <a:r>
              <a:rPr lang="en-US" sz="2800" dirty="0"/>
              <a:t>Direct Observation</a:t>
            </a:r>
          </a:p>
          <a:p>
            <a:pPr lvl="1"/>
            <a:r>
              <a:rPr lang="en-US" sz="2800" dirty="0"/>
              <a:t>Social Mapping</a:t>
            </a:r>
          </a:p>
        </p:txBody>
      </p:sp>
      <p:pic>
        <p:nvPicPr>
          <p:cNvPr id="4" name="Picture 3" descr="A screenshot of a cell phone&#10;&#10;Description automatically generated">
            <a:extLst>
              <a:ext uri="{FF2B5EF4-FFF2-40B4-BE49-F238E27FC236}">
                <a16:creationId xmlns:a16="http://schemas.microsoft.com/office/drawing/2014/main" id="{DDF5BA68-704B-41BB-971B-AEF68A51101B}"/>
              </a:ext>
            </a:extLst>
          </p:cNvPr>
          <p:cNvPicPr>
            <a:picLocks noChangeAspect="1"/>
          </p:cNvPicPr>
          <p:nvPr/>
        </p:nvPicPr>
        <p:blipFill rotWithShape="1">
          <a:blip r:embed="rId4"/>
          <a:srcRect l="29280" b="54692"/>
          <a:stretch/>
        </p:blipFill>
        <p:spPr>
          <a:xfrm>
            <a:off x="3797644" y="3350255"/>
            <a:ext cx="5173362" cy="2485768"/>
          </a:xfrm>
          <a:prstGeom prst="rect">
            <a:avLst/>
          </a:prstGeom>
        </p:spPr>
      </p:pic>
    </p:spTree>
    <p:custDataLst>
      <p:tags r:id="rId1"/>
    </p:custDataLst>
    <p:extLst>
      <p:ext uri="{BB962C8B-B14F-4D97-AF65-F5344CB8AC3E}">
        <p14:creationId xmlns:p14="http://schemas.microsoft.com/office/powerpoint/2010/main" val="309346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Whitesburg, KY – Headwaters and KWRRI</a:t>
            </a:r>
          </a:p>
        </p:txBody>
      </p:sp>
      <p:pic>
        <p:nvPicPr>
          <p:cNvPr id="4" name="Picture 3">
            <a:extLst>
              <a:ext uri="{FF2B5EF4-FFF2-40B4-BE49-F238E27FC236}">
                <a16:creationId xmlns:a16="http://schemas.microsoft.com/office/drawing/2014/main" id="{C8D23282-706F-4CA0-AEAE-3704493A90A4}"/>
              </a:ext>
            </a:extLst>
          </p:cNvPr>
          <p:cNvPicPr>
            <a:picLocks noChangeAspect="1"/>
          </p:cNvPicPr>
          <p:nvPr/>
        </p:nvPicPr>
        <p:blipFill>
          <a:blip r:embed="rId3"/>
          <a:stretch>
            <a:fillRect/>
          </a:stretch>
        </p:blipFill>
        <p:spPr>
          <a:xfrm>
            <a:off x="390978" y="1201783"/>
            <a:ext cx="8362042" cy="4763588"/>
          </a:xfrm>
          <a:prstGeom prst="rect">
            <a:avLst/>
          </a:prstGeom>
        </p:spPr>
      </p:pic>
    </p:spTree>
    <p:extLst>
      <p:ext uri="{BB962C8B-B14F-4D97-AF65-F5344CB8AC3E}">
        <p14:creationId xmlns:p14="http://schemas.microsoft.com/office/powerpoint/2010/main" val="1517511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Whitesburg, KY – Headwaters and KWRRI</a:t>
            </a:r>
          </a:p>
        </p:txBody>
      </p:sp>
      <p:pic>
        <p:nvPicPr>
          <p:cNvPr id="4" name="Picture 3">
            <a:extLst>
              <a:ext uri="{FF2B5EF4-FFF2-40B4-BE49-F238E27FC236}">
                <a16:creationId xmlns:a16="http://schemas.microsoft.com/office/drawing/2014/main" id="{1302673C-74CE-40AD-AE69-A17D35D0FC2E}"/>
              </a:ext>
            </a:extLst>
          </p:cNvPr>
          <p:cNvPicPr>
            <a:picLocks noChangeAspect="1"/>
          </p:cNvPicPr>
          <p:nvPr/>
        </p:nvPicPr>
        <p:blipFill>
          <a:blip r:embed="rId3"/>
          <a:stretch>
            <a:fillRect/>
          </a:stretch>
        </p:blipFill>
        <p:spPr>
          <a:xfrm>
            <a:off x="78439" y="1088809"/>
            <a:ext cx="8793162" cy="4893980"/>
          </a:xfrm>
          <a:prstGeom prst="rect">
            <a:avLst/>
          </a:prstGeom>
        </p:spPr>
      </p:pic>
    </p:spTree>
    <p:extLst>
      <p:ext uri="{BB962C8B-B14F-4D97-AF65-F5344CB8AC3E}">
        <p14:creationId xmlns:p14="http://schemas.microsoft.com/office/powerpoint/2010/main" val="403235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Interviews</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259768" y="1021977"/>
            <a:ext cx="8359798" cy="5148088"/>
          </a:xfrm>
        </p:spPr>
        <p:txBody>
          <a:bodyPr>
            <a:normAutofit/>
          </a:bodyPr>
          <a:lstStyle/>
          <a:p>
            <a:pPr marL="285750" indent="-285750">
              <a:buFont typeface="Arial" panose="020B0604020202020204" pitchFamily="34" charset="0"/>
              <a:buChar char="•"/>
            </a:pPr>
            <a:r>
              <a:rPr lang="en-US" dirty="0"/>
              <a:t>“A Conversation with a Knowledge-Seeking Purpose”</a:t>
            </a:r>
          </a:p>
          <a:p>
            <a:pPr marL="285750" indent="-285750">
              <a:buFont typeface="Arial" panose="020B0604020202020204" pitchFamily="34" charset="0"/>
              <a:buChar char="•"/>
            </a:pPr>
            <a:r>
              <a:rPr lang="en-US" dirty="0"/>
              <a:t>Semi-structured, more in-depth</a:t>
            </a:r>
          </a:p>
        </p:txBody>
      </p:sp>
      <p:pic>
        <p:nvPicPr>
          <p:cNvPr id="3" name="Picture 2">
            <a:extLst>
              <a:ext uri="{FF2B5EF4-FFF2-40B4-BE49-F238E27FC236}">
                <a16:creationId xmlns:a16="http://schemas.microsoft.com/office/drawing/2014/main" id="{CDBC6C13-F698-48C6-8131-C3357407DD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559423"/>
            <a:ext cx="3276600" cy="3276600"/>
          </a:xfrm>
          <a:prstGeom prst="rect">
            <a:avLst/>
          </a:prstGeom>
        </p:spPr>
      </p:pic>
      <p:sp>
        <p:nvSpPr>
          <p:cNvPr id="7" name="Rectangle 6">
            <a:extLst>
              <a:ext uri="{FF2B5EF4-FFF2-40B4-BE49-F238E27FC236}">
                <a16:creationId xmlns:a16="http://schemas.microsoft.com/office/drawing/2014/main" id="{E7C78399-7F78-4703-958F-AA80DCFA5C55}"/>
              </a:ext>
            </a:extLst>
          </p:cNvPr>
          <p:cNvSpPr/>
          <p:nvPr/>
        </p:nvSpPr>
        <p:spPr>
          <a:xfrm>
            <a:off x="327004" y="2154092"/>
            <a:ext cx="5540396" cy="3539430"/>
          </a:xfrm>
          <a:prstGeom prst="rect">
            <a:avLst/>
          </a:prstGeom>
        </p:spPr>
        <p:txBody>
          <a:bodyPr wrap="square">
            <a:spAutoFit/>
          </a:bodyPr>
          <a:lstStyle/>
          <a:p>
            <a:pPr marL="285750" indent="-285750">
              <a:buFont typeface="Arial" panose="020B0604020202020204" pitchFamily="34" charset="0"/>
              <a:buChar char="•"/>
            </a:pPr>
            <a:r>
              <a:rPr lang="en-US" sz="2800" dirty="0">
                <a:solidFill>
                  <a:srgbClr val="00B050"/>
                </a:solidFill>
              </a:rPr>
              <a:t>Can Tell You How</a:t>
            </a:r>
          </a:p>
          <a:p>
            <a:pPr marL="285750" indent="-285750">
              <a:buFont typeface="Arial" panose="020B0604020202020204" pitchFamily="34" charset="0"/>
              <a:buChar char="•"/>
            </a:pPr>
            <a:r>
              <a:rPr lang="en-US" sz="2800" dirty="0">
                <a:solidFill>
                  <a:srgbClr val="C00000"/>
                </a:solidFill>
              </a:rPr>
              <a:t>Cannot Tell You How Many</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solidFill>
                  <a:srgbClr val="00B050"/>
                </a:solidFill>
              </a:rPr>
              <a:t>Can Provide </a:t>
            </a:r>
            <a:r>
              <a:rPr lang="en-US" sz="2800" b="1" dirty="0">
                <a:solidFill>
                  <a:srgbClr val="00B050"/>
                </a:solidFill>
              </a:rPr>
              <a:t>A</a:t>
            </a:r>
            <a:r>
              <a:rPr lang="en-US" sz="2800" dirty="0">
                <a:solidFill>
                  <a:srgbClr val="00B050"/>
                </a:solidFill>
              </a:rPr>
              <a:t> Perspective</a:t>
            </a:r>
          </a:p>
          <a:p>
            <a:pPr marL="285750" indent="-285750">
              <a:buFont typeface="Arial" panose="020B0604020202020204" pitchFamily="34" charset="0"/>
              <a:buChar char="•"/>
            </a:pPr>
            <a:r>
              <a:rPr lang="en-US" sz="2800" dirty="0">
                <a:solidFill>
                  <a:srgbClr val="C00000"/>
                </a:solidFill>
              </a:rPr>
              <a:t>Cannot Provide </a:t>
            </a:r>
            <a:r>
              <a:rPr lang="en-US" sz="2800" b="1" dirty="0">
                <a:solidFill>
                  <a:srgbClr val="C00000"/>
                </a:solidFill>
              </a:rPr>
              <a:t>THE</a:t>
            </a:r>
            <a:r>
              <a:rPr lang="en-US" sz="2800" dirty="0">
                <a:solidFill>
                  <a:srgbClr val="C00000"/>
                </a:solidFill>
              </a:rPr>
              <a:t> Perspective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solidFill>
                  <a:srgbClr val="00B050"/>
                </a:solidFill>
              </a:rPr>
              <a:t>Can Explain</a:t>
            </a:r>
          </a:p>
          <a:p>
            <a:pPr marL="285750" indent="-285750">
              <a:buFont typeface="Arial" panose="020B0604020202020204" pitchFamily="34" charset="0"/>
              <a:buChar char="•"/>
            </a:pPr>
            <a:r>
              <a:rPr lang="en-US" sz="2800" dirty="0">
                <a:solidFill>
                  <a:srgbClr val="C00000"/>
                </a:solidFill>
              </a:rPr>
              <a:t>Cannot Predict</a:t>
            </a:r>
          </a:p>
        </p:txBody>
      </p:sp>
    </p:spTree>
    <p:extLst>
      <p:ext uri="{BB962C8B-B14F-4D97-AF65-F5344CB8AC3E}">
        <p14:creationId xmlns:p14="http://schemas.microsoft.com/office/powerpoint/2010/main" val="1774514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Interview Goals</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259768" y="1021977"/>
            <a:ext cx="8359798" cy="5148088"/>
          </a:xfrm>
        </p:spPr>
        <p:txBody>
          <a:bodyPr>
            <a:normAutofit/>
          </a:bodyPr>
          <a:lstStyle/>
          <a:p>
            <a:pPr marL="291179" indent="-291179">
              <a:buFont typeface="Arial" panose="020B0604020202020204" pitchFamily="34" charset="0"/>
              <a:buChar char="•"/>
            </a:pPr>
            <a:r>
              <a:rPr lang="en-US" sz="3200" b="1" dirty="0"/>
              <a:t>Gather</a:t>
            </a:r>
            <a:r>
              <a:rPr lang="en-US" sz="3200" dirty="0"/>
              <a:t> process-related information that is not easily observed</a:t>
            </a:r>
          </a:p>
          <a:p>
            <a:pPr marL="291179" indent="-291179">
              <a:buFont typeface="Arial" panose="020B0604020202020204" pitchFamily="34" charset="0"/>
              <a:buChar char="•"/>
            </a:pPr>
            <a:r>
              <a:rPr lang="en-US" sz="3200" b="1" dirty="0"/>
              <a:t>Understand</a:t>
            </a:r>
            <a:r>
              <a:rPr lang="en-US" sz="3200" dirty="0"/>
              <a:t> a participant’s unique perspective and/or interpretations of activities, events, motivations</a:t>
            </a:r>
          </a:p>
          <a:p>
            <a:pPr marL="291179" indent="-291179">
              <a:buFont typeface="Arial" panose="020B0604020202020204" pitchFamily="34" charset="0"/>
              <a:buChar char="•"/>
            </a:pPr>
            <a:r>
              <a:rPr lang="en-US" sz="3200" b="1" dirty="0"/>
              <a:t>Verify</a:t>
            </a:r>
            <a:r>
              <a:rPr lang="en-US" sz="3200" dirty="0"/>
              <a:t> information gathered from other sources</a:t>
            </a:r>
          </a:p>
          <a:p>
            <a:pPr marL="291179" indent="-291179">
              <a:buFont typeface="Arial" panose="020B0604020202020204" pitchFamily="34" charset="0"/>
              <a:buChar char="•"/>
            </a:pPr>
            <a:r>
              <a:rPr lang="en-US" sz="3200" dirty="0"/>
              <a:t>Determine </a:t>
            </a:r>
            <a:r>
              <a:rPr lang="en-US" sz="3200" b="1" dirty="0"/>
              <a:t>validity</a:t>
            </a:r>
            <a:r>
              <a:rPr lang="en-US" sz="3200" dirty="0"/>
              <a:t> of research-derived conclusions</a:t>
            </a:r>
          </a:p>
        </p:txBody>
      </p:sp>
    </p:spTree>
    <p:custDataLst>
      <p:tags r:id="rId1"/>
    </p:custDataLst>
    <p:extLst>
      <p:ext uri="{BB962C8B-B14F-4D97-AF65-F5344CB8AC3E}">
        <p14:creationId xmlns:p14="http://schemas.microsoft.com/office/powerpoint/2010/main" val="392270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Interview Types</a:t>
            </a:r>
          </a:p>
        </p:txBody>
      </p:sp>
      <p:sp>
        <p:nvSpPr>
          <p:cNvPr id="4" name="Content Placeholder 3">
            <a:extLst>
              <a:ext uri="{FF2B5EF4-FFF2-40B4-BE49-F238E27FC236}">
                <a16:creationId xmlns:a16="http://schemas.microsoft.com/office/drawing/2014/main" id="{B07D2D35-0171-4496-8138-EE381A1EEF20}"/>
              </a:ext>
            </a:extLst>
          </p:cNvPr>
          <p:cNvSpPr>
            <a:spLocks noGrp="1"/>
          </p:cNvSpPr>
          <p:nvPr>
            <p:ph idx="1"/>
          </p:nvPr>
        </p:nvSpPr>
        <p:spPr>
          <a:xfrm>
            <a:off x="461475" y="992777"/>
            <a:ext cx="8225327" cy="5177288"/>
          </a:xfrm>
        </p:spPr>
        <p:txBody>
          <a:bodyPr numCol="2">
            <a:normAutofit fontScale="85000" lnSpcReduction="20000"/>
          </a:bodyPr>
          <a:lstStyle/>
          <a:p>
            <a:r>
              <a:rPr lang="en-US" sz="2800" b="1" dirty="0"/>
              <a:t>Informant</a:t>
            </a:r>
          </a:p>
          <a:p>
            <a:pPr lvl="1"/>
            <a:r>
              <a:rPr lang="en-US" sz="2400" dirty="0"/>
              <a:t>Interviewee is considered an expert</a:t>
            </a:r>
          </a:p>
          <a:p>
            <a:pPr lvl="1"/>
            <a:r>
              <a:rPr lang="en-US" sz="2400" dirty="0"/>
              <a:t>Interviewer may already have relationship</a:t>
            </a:r>
          </a:p>
          <a:p>
            <a:pPr lvl="1"/>
            <a:r>
              <a:rPr lang="en-US" sz="2400" dirty="0"/>
              <a:t>Provides insider information and perspectives</a:t>
            </a:r>
          </a:p>
          <a:p>
            <a:pPr lvl="1"/>
            <a:endParaRPr lang="en-US" sz="2400" dirty="0"/>
          </a:p>
          <a:p>
            <a:r>
              <a:rPr lang="en-US" sz="2800" b="1" dirty="0"/>
              <a:t>Respondent</a:t>
            </a:r>
          </a:p>
          <a:p>
            <a:pPr lvl="1"/>
            <a:r>
              <a:rPr lang="en-US" sz="2400" dirty="0"/>
              <a:t>Single contact between the interviewer and interviewee</a:t>
            </a:r>
          </a:p>
          <a:p>
            <a:pPr lvl="1"/>
            <a:r>
              <a:rPr lang="en-US" sz="2400" dirty="0"/>
              <a:t>Interview protocol is fairly standard</a:t>
            </a:r>
          </a:p>
          <a:p>
            <a:pPr lvl="1"/>
            <a:r>
              <a:rPr lang="en-US" sz="2400" dirty="0"/>
              <a:t>Probes are included in the protocol to help draw out attitudes, opinions, experiences, etc.</a:t>
            </a:r>
          </a:p>
          <a:p>
            <a:r>
              <a:rPr lang="en-US" sz="2800" b="1" dirty="0"/>
              <a:t>Ethnographic</a:t>
            </a:r>
          </a:p>
          <a:p>
            <a:pPr lvl="1"/>
            <a:r>
              <a:rPr lang="en-US" sz="2400" dirty="0"/>
              <a:t>Interviewer is embedded in the situation (as an observer, participant-observer, or observer-participant)</a:t>
            </a:r>
          </a:p>
          <a:p>
            <a:pPr lvl="1"/>
            <a:r>
              <a:rPr lang="en-US" sz="2400" dirty="0"/>
              <a:t>Opportunistic/situational</a:t>
            </a:r>
          </a:p>
          <a:p>
            <a:pPr lvl="1"/>
            <a:r>
              <a:rPr lang="en-US" sz="2400" dirty="0"/>
              <a:t>Often focuses on something that just happened or happening in the scene</a:t>
            </a:r>
          </a:p>
          <a:p>
            <a:pPr lvl="1"/>
            <a:endParaRPr lang="en-US" sz="2400" dirty="0"/>
          </a:p>
          <a:p>
            <a:pPr lvl="1"/>
            <a:endParaRPr lang="en-US" sz="2400" dirty="0"/>
          </a:p>
          <a:p>
            <a:pPr lvl="1"/>
            <a:endParaRPr lang="en-US" sz="2400" dirty="0"/>
          </a:p>
          <a:p>
            <a:pPr marL="342891" lvl="1" indent="0">
              <a:buNone/>
            </a:pPr>
            <a:endParaRPr lang="en-US" sz="2400" dirty="0"/>
          </a:p>
          <a:p>
            <a:pPr lvl="1"/>
            <a:endParaRPr lang="en-US" sz="2400" dirty="0"/>
          </a:p>
          <a:p>
            <a:pPr lvl="1"/>
            <a:endParaRPr lang="en-US" sz="2400" dirty="0"/>
          </a:p>
          <a:p>
            <a:pPr lvl="1"/>
            <a:endParaRPr lang="en-US" sz="2400" dirty="0"/>
          </a:p>
        </p:txBody>
      </p:sp>
    </p:spTree>
    <p:custDataLst>
      <p:tags r:id="rId1"/>
    </p:custDataLst>
    <p:extLst>
      <p:ext uri="{BB962C8B-B14F-4D97-AF65-F5344CB8AC3E}">
        <p14:creationId xmlns:p14="http://schemas.microsoft.com/office/powerpoint/2010/main" val="400641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Interview Pros and Cons</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259768" y="1021977"/>
            <a:ext cx="8359798" cy="5148088"/>
          </a:xfrm>
        </p:spPr>
        <p:txBody>
          <a:bodyPr>
            <a:normAutofit/>
          </a:bodyPr>
          <a:lstStyle/>
          <a:p>
            <a:r>
              <a:rPr lang="en-US" sz="2800" b="1" i="1" dirty="0"/>
              <a:t>Pros </a:t>
            </a:r>
          </a:p>
          <a:p>
            <a:pPr lvl="1"/>
            <a:r>
              <a:rPr lang="en-US" sz="2400" dirty="0"/>
              <a:t>Respond and record the interviewee’s body language and tone.</a:t>
            </a:r>
          </a:p>
          <a:p>
            <a:pPr lvl="1"/>
            <a:r>
              <a:rPr lang="en-US" sz="2400" dirty="0"/>
              <a:t>Can adapt for probe for more in-depth answers </a:t>
            </a:r>
          </a:p>
          <a:p>
            <a:r>
              <a:rPr lang="en-US" sz="2800" b="1" i="1" dirty="0"/>
              <a:t>Cons</a:t>
            </a:r>
            <a:endParaRPr lang="en-US" sz="2800" dirty="0"/>
          </a:p>
          <a:p>
            <a:pPr lvl="1"/>
            <a:r>
              <a:rPr lang="en-US" sz="2400" dirty="0"/>
              <a:t>Remove the anonymity that might provide more honest answers.</a:t>
            </a:r>
          </a:p>
          <a:p>
            <a:pPr lvl="1"/>
            <a:r>
              <a:rPr lang="en-US" sz="2400" dirty="0"/>
              <a:t>Time consuming</a:t>
            </a:r>
          </a:p>
          <a:p>
            <a:pPr lvl="1"/>
            <a:r>
              <a:rPr lang="en-US" sz="2400" dirty="0"/>
              <a:t>Requires travel and scheduling</a:t>
            </a:r>
          </a:p>
          <a:p>
            <a:pPr lvl="1"/>
            <a:r>
              <a:rPr lang="en-US" sz="2400" dirty="0"/>
              <a:t>Effected by skill of the interviewer</a:t>
            </a:r>
          </a:p>
        </p:txBody>
      </p:sp>
    </p:spTree>
    <p:custDataLst>
      <p:tags r:id="rId1"/>
    </p:custDataLst>
    <p:extLst>
      <p:ext uri="{BB962C8B-B14F-4D97-AF65-F5344CB8AC3E}">
        <p14:creationId xmlns:p14="http://schemas.microsoft.com/office/powerpoint/2010/main" val="158995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Community Engagement in Urban Minneapolis Water Restoration</a:t>
            </a:r>
          </a:p>
        </p:txBody>
      </p:sp>
      <p:sp>
        <p:nvSpPr>
          <p:cNvPr id="5" name="TextBox 4">
            <a:extLst>
              <a:ext uri="{FF2B5EF4-FFF2-40B4-BE49-F238E27FC236}">
                <a16:creationId xmlns:a16="http://schemas.microsoft.com/office/drawing/2014/main" id="{97853C3B-6E0D-47D6-923D-58DDD01D277D}"/>
              </a:ext>
            </a:extLst>
          </p:cNvPr>
          <p:cNvSpPr txBox="1"/>
          <p:nvPr/>
        </p:nvSpPr>
        <p:spPr>
          <a:xfrm>
            <a:off x="459335" y="1411024"/>
            <a:ext cx="8225327" cy="4401205"/>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Interviews with 25 Community Stakeholders</a:t>
            </a:r>
          </a:p>
          <a:p>
            <a:pPr marL="571500" indent="-571500">
              <a:buFont typeface="Arial" panose="020B0604020202020204" pitchFamily="34" charset="0"/>
              <a:buChar char="•"/>
            </a:pPr>
            <a:r>
              <a:rPr lang="en-US" sz="2800" dirty="0">
                <a:latin typeface="Calibri" panose="020F0502020204030204" pitchFamily="34" charset="0"/>
                <a:cs typeface="Calibri" panose="020F0502020204030204" pitchFamily="34" charset="0"/>
              </a:rPr>
              <a:t>Water resource professionals, government officials and community actors, then chain referral</a:t>
            </a:r>
          </a:p>
          <a:p>
            <a:r>
              <a:rPr lang="en-US" sz="2800" b="1" dirty="0">
                <a:latin typeface="Calibri" panose="020F0502020204030204" pitchFamily="34" charset="0"/>
                <a:cs typeface="Calibri" panose="020F0502020204030204" pitchFamily="34" charset="0"/>
              </a:rPr>
              <a:t>Questionnaire Sections</a:t>
            </a:r>
          </a:p>
          <a:p>
            <a:pPr marL="514350" indent="-514350">
              <a:buFont typeface="+mj-lt"/>
              <a:buAutoNum type="arabicPeriod"/>
            </a:pPr>
            <a:r>
              <a:rPr lang="en-US" sz="2800" dirty="0">
                <a:latin typeface="Calibri" panose="020F0502020204030204" pitchFamily="34" charset="0"/>
                <a:cs typeface="Calibri" panose="020F0502020204030204" pitchFamily="34" charset="0"/>
              </a:rPr>
              <a:t>You and Community (5)</a:t>
            </a:r>
          </a:p>
          <a:p>
            <a:pPr marL="514350" indent="-514350">
              <a:buFont typeface="+mj-lt"/>
              <a:buAutoNum type="arabicPeriod"/>
            </a:pPr>
            <a:r>
              <a:rPr lang="en-US" sz="2800" dirty="0">
                <a:latin typeface="Calibri" panose="020F0502020204030204" pitchFamily="34" charset="0"/>
                <a:cs typeface="Calibri" panose="020F0502020204030204" pitchFamily="34" charset="0"/>
              </a:rPr>
              <a:t>Community Needs and Assets (4)</a:t>
            </a:r>
          </a:p>
          <a:p>
            <a:pPr marL="514350" indent="-514350">
              <a:buFont typeface="+mj-lt"/>
              <a:buAutoNum type="arabicPeriod"/>
            </a:pPr>
            <a:r>
              <a:rPr lang="en-US" sz="2800" dirty="0">
                <a:latin typeface="Calibri" panose="020F0502020204030204" pitchFamily="34" charset="0"/>
                <a:cs typeface="Calibri" panose="020F0502020204030204" pitchFamily="34" charset="0"/>
              </a:rPr>
              <a:t>Community Planning and Water Resources (10)</a:t>
            </a:r>
          </a:p>
          <a:p>
            <a:pPr marL="514350" indent="-514350">
              <a:buFont typeface="+mj-lt"/>
              <a:buAutoNum type="arabicPeriod"/>
            </a:pPr>
            <a:r>
              <a:rPr lang="en-US" sz="2800" dirty="0">
                <a:latin typeface="Calibri" panose="020F0502020204030204" pitchFamily="34" charset="0"/>
                <a:cs typeface="Calibri" panose="020F0502020204030204" pitchFamily="34" charset="0"/>
              </a:rPr>
              <a:t>Recommendations for Representatives Moving Forward (2)</a:t>
            </a:r>
          </a:p>
          <a:p>
            <a:endParaRPr lang="en-US" sz="2800" dirty="0">
              <a:solidFill>
                <a:schemeClr val="accent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6DF4092-CD2C-4D1E-9543-8E66E98B7B9C}"/>
              </a:ext>
            </a:extLst>
          </p:cNvPr>
          <p:cNvSpPr txBox="1"/>
          <p:nvPr/>
        </p:nvSpPr>
        <p:spPr>
          <a:xfrm>
            <a:off x="0" y="5359254"/>
            <a:ext cx="9144000" cy="923330"/>
          </a:xfrm>
          <a:prstGeom prst="rect">
            <a:avLst/>
          </a:prstGeom>
          <a:noFill/>
        </p:spPr>
        <p:txBody>
          <a:bodyPr wrap="square" rtlCol="0">
            <a:spAutoFit/>
          </a:bodyPr>
          <a:lstStyle/>
          <a:p>
            <a:r>
              <a:rPr lang="en-US" dirty="0" err="1"/>
              <a:t>Pradhananga</a:t>
            </a:r>
            <a:r>
              <a:rPr lang="en-US" dirty="0"/>
              <a:t>, A. M. Davenport, and E. Green. 2019. Cultural Narratives on Constraints to Community Engagement in Urban Water Restoration.  Universities Council on Water Resources. Journal of Contemporary Water Research &amp; Education. Issue 166, Pages 79-94.</a:t>
            </a:r>
          </a:p>
        </p:txBody>
      </p:sp>
    </p:spTree>
    <p:extLst>
      <p:ext uri="{BB962C8B-B14F-4D97-AF65-F5344CB8AC3E}">
        <p14:creationId xmlns:p14="http://schemas.microsoft.com/office/powerpoint/2010/main" val="3113732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Community Engagement in Urban Minneapolis Water Restoration</a:t>
            </a:r>
          </a:p>
        </p:txBody>
      </p:sp>
      <p:sp>
        <p:nvSpPr>
          <p:cNvPr id="5" name="TextBox 4">
            <a:extLst>
              <a:ext uri="{FF2B5EF4-FFF2-40B4-BE49-F238E27FC236}">
                <a16:creationId xmlns:a16="http://schemas.microsoft.com/office/drawing/2014/main" id="{97853C3B-6E0D-47D6-923D-58DDD01D277D}"/>
              </a:ext>
            </a:extLst>
          </p:cNvPr>
          <p:cNvSpPr txBox="1"/>
          <p:nvPr/>
        </p:nvSpPr>
        <p:spPr>
          <a:xfrm>
            <a:off x="459335" y="1280395"/>
            <a:ext cx="8225327" cy="3724096"/>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1. You and Community</a:t>
            </a:r>
          </a:p>
          <a:p>
            <a:pPr marL="342900" indent="-34290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How would you define community? </a:t>
            </a:r>
          </a:p>
          <a:p>
            <a:pPr marL="342900" indent="-34290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How would you describe your connection to this community? </a:t>
            </a:r>
          </a:p>
          <a:p>
            <a:pPr marL="342900" indent="-34290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What has been your role as [position] in this community? </a:t>
            </a:r>
          </a:p>
          <a:p>
            <a:pPr marL="342900" indent="-34290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What would you say are the best things about the work you do in this community? </a:t>
            </a:r>
          </a:p>
          <a:p>
            <a:pPr marL="342900" indent="-34290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What have been some of the most challenging things about the work you do in this community?</a:t>
            </a:r>
          </a:p>
          <a:p>
            <a:endParaRPr lang="en-US" sz="3200" dirty="0">
              <a:solidFill>
                <a:schemeClr val="accent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6DF4092-CD2C-4D1E-9543-8E66E98B7B9C}"/>
              </a:ext>
            </a:extLst>
          </p:cNvPr>
          <p:cNvSpPr txBox="1"/>
          <p:nvPr/>
        </p:nvSpPr>
        <p:spPr>
          <a:xfrm>
            <a:off x="0" y="5359254"/>
            <a:ext cx="9144000" cy="923330"/>
          </a:xfrm>
          <a:prstGeom prst="rect">
            <a:avLst/>
          </a:prstGeom>
          <a:noFill/>
        </p:spPr>
        <p:txBody>
          <a:bodyPr wrap="square" rtlCol="0">
            <a:spAutoFit/>
          </a:bodyPr>
          <a:lstStyle/>
          <a:p>
            <a:r>
              <a:rPr lang="en-US" dirty="0" err="1"/>
              <a:t>Pradhananga</a:t>
            </a:r>
            <a:r>
              <a:rPr lang="en-US" dirty="0"/>
              <a:t>, A. M. Davenport, and E. Green. 2019. Cultural Narratives on Constraints to Community Engagement in Urban Water Restoration.  Universities Council on Water Resources. Journal of Contemporary Water Research &amp; Education. Issue 166, Pages 79-94.</a:t>
            </a:r>
          </a:p>
        </p:txBody>
      </p:sp>
    </p:spTree>
    <p:extLst>
      <p:ext uri="{BB962C8B-B14F-4D97-AF65-F5344CB8AC3E}">
        <p14:creationId xmlns:p14="http://schemas.microsoft.com/office/powerpoint/2010/main" val="3161135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Community Engagement in Urban Minneapolis Water Restoration</a:t>
            </a:r>
          </a:p>
        </p:txBody>
      </p:sp>
      <p:sp>
        <p:nvSpPr>
          <p:cNvPr id="5" name="TextBox 4">
            <a:extLst>
              <a:ext uri="{FF2B5EF4-FFF2-40B4-BE49-F238E27FC236}">
                <a16:creationId xmlns:a16="http://schemas.microsoft.com/office/drawing/2014/main" id="{97853C3B-6E0D-47D6-923D-58DDD01D277D}"/>
              </a:ext>
            </a:extLst>
          </p:cNvPr>
          <p:cNvSpPr txBox="1"/>
          <p:nvPr/>
        </p:nvSpPr>
        <p:spPr>
          <a:xfrm>
            <a:off x="459335" y="1280395"/>
            <a:ext cx="8225327" cy="3908762"/>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2. General Community Needs</a:t>
            </a:r>
          </a:p>
          <a:p>
            <a:pPr marL="285750" indent="-28575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What would you say are the biggest assets of the community? What makes these assets important? </a:t>
            </a:r>
          </a:p>
          <a:p>
            <a:pPr marL="285750" indent="-28575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What do you believe are the most pressing needs in the community? What makes these needs important? </a:t>
            </a:r>
          </a:p>
          <a:p>
            <a:pPr marL="285750" indent="-28575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In the past 5 years, what would you say have been the most significant problems the community has faced? </a:t>
            </a:r>
          </a:p>
          <a:p>
            <a:pPr marL="285750" indent="-28575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How effective has the community been at responding to or managing these problems? What made it effective/ineffective? Can you provide examples? </a:t>
            </a:r>
          </a:p>
        </p:txBody>
      </p:sp>
      <p:sp>
        <p:nvSpPr>
          <p:cNvPr id="3" name="TextBox 2">
            <a:extLst>
              <a:ext uri="{FF2B5EF4-FFF2-40B4-BE49-F238E27FC236}">
                <a16:creationId xmlns:a16="http://schemas.microsoft.com/office/drawing/2014/main" id="{A6DF4092-CD2C-4D1E-9543-8E66E98B7B9C}"/>
              </a:ext>
            </a:extLst>
          </p:cNvPr>
          <p:cNvSpPr txBox="1"/>
          <p:nvPr/>
        </p:nvSpPr>
        <p:spPr>
          <a:xfrm>
            <a:off x="0" y="5359254"/>
            <a:ext cx="9144000" cy="923330"/>
          </a:xfrm>
          <a:prstGeom prst="rect">
            <a:avLst/>
          </a:prstGeom>
          <a:noFill/>
        </p:spPr>
        <p:txBody>
          <a:bodyPr wrap="square" rtlCol="0">
            <a:spAutoFit/>
          </a:bodyPr>
          <a:lstStyle/>
          <a:p>
            <a:r>
              <a:rPr lang="en-US" dirty="0" err="1"/>
              <a:t>Pradhananga</a:t>
            </a:r>
            <a:r>
              <a:rPr lang="en-US" dirty="0"/>
              <a:t>, A. M. Davenport, and E. Green. 2019. Cultural Narratives on Constraints to Community Engagement in Urban Water Restoration.  Universities Council on Water Resources. Journal of Contemporary Water Research &amp; Education. Issue 166, Pages 79-94.</a:t>
            </a:r>
          </a:p>
        </p:txBody>
      </p:sp>
    </p:spTree>
    <p:extLst>
      <p:ext uri="{BB962C8B-B14F-4D97-AF65-F5344CB8AC3E}">
        <p14:creationId xmlns:p14="http://schemas.microsoft.com/office/powerpoint/2010/main" val="2833551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Community Engagement in Urban Water Restoration</a:t>
            </a:r>
          </a:p>
        </p:txBody>
      </p:sp>
      <p:sp>
        <p:nvSpPr>
          <p:cNvPr id="5" name="TextBox 4">
            <a:extLst>
              <a:ext uri="{FF2B5EF4-FFF2-40B4-BE49-F238E27FC236}">
                <a16:creationId xmlns:a16="http://schemas.microsoft.com/office/drawing/2014/main" id="{97853C3B-6E0D-47D6-923D-58DDD01D277D}"/>
              </a:ext>
            </a:extLst>
          </p:cNvPr>
          <p:cNvSpPr txBox="1"/>
          <p:nvPr/>
        </p:nvSpPr>
        <p:spPr>
          <a:xfrm>
            <a:off x="459335" y="1280395"/>
            <a:ext cx="8225327" cy="3908762"/>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3. Community and Water Resources</a:t>
            </a:r>
          </a:p>
          <a:p>
            <a:pPr marL="171450" indent="-17145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How important are water resources such as local streams and lakes to quality of life for residents in this community? </a:t>
            </a:r>
          </a:p>
          <a:p>
            <a:pPr marL="171450" indent="-17145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Is the community actively engaged in land use planning in this watershed? </a:t>
            </a:r>
          </a:p>
          <a:p>
            <a:pPr marL="171450" indent="-17145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Is the community actively engaged in water resource protection and restoration in this watershed? What success has the community had related to water resource protection? </a:t>
            </a:r>
          </a:p>
          <a:p>
            <a:pPr marL="171450" indent="-171450">
              <a:buFont typeface="Arial" panose="020B0604020202020204" pitchFamily="34" charset="0"/>
              <a:buChar char="•"/>
            </a:pPr>
            <a:r>
              <a:rPr lang="en-US" sz="2400" b="0" i="0" u="none" strike="noStrike" baseline="0" dirty="0">
                <a:solidFill>
                  <a:srgbClr val="211D1E"/>
                </a:solidFill>
                <a:latin typeface="Times New Roman" panose="02020603050405020304" pitchFamily="18" charset="0"/>
              </a:rPr>
              <a:t>What challenges or setbacks has the community had related to water resource protection? </a:t>
            </a:r>
          </a:p>
        </p:txBody>
      </p:sp>
      <p:sp>
        <p:nvSpPr>
          <p:cNvPr id="3" name="TextBox 2">
            <a:extLst>
              <a:ext uri="{FF2B5EF4-FFF2-40B4-BE49-F238E27FC236}">
                <a16:creationId xmlns:a16="http://schemas.microsoft.com/office/drawing/2014/main" id="{A6DF4092-CD2C-4D1E-9543-8E66E98B7B9C}"/>
              </a:ext>
            </a:extLst>
          </p:cNvPr>
          <p:cNvSpPr txBox="1"/>
          <p:nvPr/>
        </p:nvSpPr>
        <p:spPr>
          <a:xfrm>
            <a:off x="0" y="5359254"/>
            <a:ext cx="9144000" cy="923330"/>
          </a:xfrm>
          <a:prstGeom prst="rect">
            <a:avLst/>
          </a:prstGeom>
          <a:noFill/>
        </p:spPr>
        <p:txBody>
          <a:bodyPr wrap="square" rtlCol="0">
            <a:spAutoFit/>
          </a:bodyPr>
          <a:lstStyle/>
          <a:p>
            <a:r>
              <a:rPr lang="en-US" dirty="0" err="1"/>
              <a:t>Pradhananga</a:t>
            </a:r>
            <a:r>
              <a:rPr lang="en-US" dirty="0"/>
              <a:t>, A. M. Davenport, and E. Green. 2019. Cultural Narratives on Constraints to Community Engagement in Urban Water Restoration.  Universities Council on Water Resources. Journal of Contemporary Water Research &amp; Education. Issue 166, Pages 79-94.</a:t>
            </a:r>
          </a:p>
        </p:txBody>
      </p:sp>
    </p:spTree>
    <p:extLst>
      <p:ext uri="{BB962C8B-B14F-4D97-AF65-F5344CB8AC3E}">
        <p14:creationId xmlns:p14="http://schemas.microsoft.com/office/powerpoint/2010/main" val="195041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Social Research Steps</a:t>
            </a:r>
          </a:p>
        </p:txBody>
      </p:sp>
      <p:graphicFrame>
        <p:nvGraphicFramePr>
          <p:cNvPr id="3" name="Diagram 2">
            <a:extLst>
              <a:ext uri="{FF2B5EF4-FFF2-40B4-BE49-F238E27FC236}">
                <a16:creationId xmlns:a16="http://schemas.microsoft.com/office/drawing/2014/main" id="{383DB620-5DF8-4852-A570-1CB2E4A51068}"/>
              </a:ext>
            </a:extLst>
          </p:cNvPr>
          <p:cNvGraphicFramePr/>
          <p:nvPr>
            <p:extLst>
              <p:ext uri="{D42A27DB-BD31-4B8C-83A1-F6EECF244321}">
                <p14:modId xmlns:p14="http://schemas.microsoft.com/office/powerpoint/2010/main" val="3654662608"/>
              </p:ext>
            </p:extLst>
          </p:nvPr>
        </p:nvGraphicFramePr>
        <p:xfrm>
          <a:off x="461475" y="1143000"/>
          <a:ext cx="8355521" cy="5027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9930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1280396"/>
          </a:xfrm>
        </p:spPr>
        <p:txBody>
          <a:bodyPr/>
          <a:lstStyle/>
          <a:p>
            <a:r>
              <a:rPr lang="en-US" sz="3600" dirty="0"/>
              <a:t>Results:</a:t>
            </a:r>
          </a:p>
        </p:txBody>
      </p:sp>
      <p:sp>
        <p:nvSpPr>
          <p:cNvPr id="5" name="TextBox 4">
            <a:extLst>
              <a:ext uri="{FF2B5EF4-FFF2-40B4-BE49-F238E27FC236}">
                <a16:creationId xmlns:a16="http://schemas.microsoft.com/office/drawing/2014/main" id="{97853C3B-6E0D-47D6-923D-58DDD01D277D}"/>
              </a:ext>
            </a:extLst>
          </p:cNvPr>
          <p:cNvSpPr txBox="1"/>
          <p:nvPr/>
        </p:nvSpPr>
        <p:spPr>
          <a:xfrm>
            <a:off x="235132" y="1280395"/>
            <a:ext cx="8595360" cy="4031873"/>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Narratives Constraining Community Engagement</a:t>
            </a:r>
          </a:p>
          <a:p>
            <a:pPr marL="457200" indent="-457200">
              <a:buFont typeface="+mj-lt"/>
              <a:buAutoNum type="arabicPeriod"/>
            </a:pPr>
            <a:r>
              <a:rPr lang="en-US" sz="2800" b="0" i="0" u="none" strike="noStrike" baseline="0" dirty="0">
                <a:solidFill>
                  <a:srgbClr val="211D1E"/>
                </a:solidFill>
                <a:latin typeface="Times New Roman" panose="02020603050405020304" pitchFamily="18" charset="0"/>
              </a:rPr>
              <a:t>Water is an invisible and inaccessible community resource.</a:t>
            </a:r>
          </a:p>
          <a:p>
            <a:pPr marL="457200" indent="-457200">
              <a:buFont typeface="+mj-lt"/>
              <a:buAutoNum type="arabicPeriod"/>
            </a:pPr>
            <a:r>
              <a:rPr lang="en-US" sz="2800" dirty="0">
                <a:solidFill>
                  <a:srgbClr val="211D1E"/>
                </a:solidFill>
                <a:latin typeface="Times New Roman" panose="02020603050405020304" pitchFamily="18" charset="0"/>
              </a:rPr>
              <a:t>Water discourse lacks community relevance.</a:t>
            </a:r>
          </a:p>
          <a:p>
            <a:pPr marL="457200" indent="-457200">
              <a:buFont typeface="+mj-lt"/>
              <a:buAutoNum type="arabicPeriod"/>
            </a:pPr>
            <a:r>
              <a:rPr lang="en-US" sz="2800" b="0" i="0" u="none" strike="noStrike" baseline="0" dirty="0">
                <a:solidFill>
                  <a:srgbClr val="211D1E"/>
                </a:solidFill>
                <a:latin typeface="Times New Roman" panose="02020603050405020304" pitchFamily="18" charset="0"/>
              </a:rPr>
              <a:t>Culture shapes water uses, values, and civic engagement.</a:t>
            </a:r>
          </a:p>
          <a:p>
            <a:pPr marL="457200" indent="-457200">
              <a:buFont typeface="+mj-lt"/>
              <a:buAutoNum type="arabicPeriod"/>
            </a:pPr>
            <a:r>
              <a:rPr lang="en-US" sz="2800" dirty="0">
                <a:solidFill>
                  <a:srgbClr val="211D1E"/>
                </a:solidFill>
                <a:latin typeface="Times New Roman" panose="02020603050405020304" pitchFamily="18" charset="0"/>
              </a:rPr>
              <a:t>Water management is complex and uncoordinated.</a:t>
            </a:r>
          </a:p>
          <a:p>
            <a:pPr marL="457200" indent="-457200">
              <a:buFont typeface="+mj-lt"/>
              <a:buAutoNum type="arabicPeriod"/>
            </a:pPr>
            <a:r>
              <a:rPr lang="en-US" sz="2800" b="0" i="0" u="none" strike="noStrike" baseline="0" dirty="0">
                <a:solidFill>
                  <a:srgbClr val="211D1E"/>
                </a:solidFill>
                <a:latin typeface="Times New Roman" panose="02020603050405020304" pitchFamily="18" charset="0"/>
              </a:rPr>
              <a:t>Community members of color are disempowered in decision-making. </a:t>
            </a:r>
          </a:p>
        </p:txBody>
      </p:sp>
      <p:sp>
        <p:nvSpPr>
          <p:cNvPr id="3" name="TextBox 2">
            <a:extLst>
              <a:ext uri="{FF2B5EF4-FFF2-40B4-BE49-F238E27FC236}">
                <a16:creationId xmlns:a16="http://schemas.microsoft.com/office/drawing/2014/main" id="{A6DF4092-CD2C-4D1E-9543-8E66E98B7B9C}"/>
              </a:ext>
            </a:extLst>
          </p:cNvPr>
          <p:cNvSpPr txBox="1"/>
          <p:nvPr/>
        </p:nvSpPr>
        <p:spPr>
          <a:xfrm>
            <a:off x="0" y="5359254"/>
            <a:ext cx="9144000" cy="923330"/>
          </a:xfrm>
          <a:prstGeom prst="rect">
            <a:avLst/>
          </a:prstGeom>
          <a:noFill/>
        </p:spPr>
        <p:txBody>
          <a:bodyPr wrap="square" rtlCol="0">
            <a:spAutoFit/>
          </a:bodyPr>
          <a:lstStyle/>
          <a:p>
            <a:r>
              <a:rPr lang="en-US" dirty="0" err="1"/>
              <a:t>Pradhananga</a:t>
            </a:r>
            <a:r>
              <a:rPr lang="en-US" dirty="0"/>
              <a:t>, A. M. Davenport, and E. Green. 2019. Cultural Narratives on Constraints to Community Engagement in Urban Water Restoration.  Universities Council on Water Resources. Journal of Contemporary Water Research &amp; Education. Issue 166, Pages 79-94.</a:t>
            </a:r>
          </a:p>
        </p:txBody>
      </p:sp>
    </p:spTree>
    <p:extLst>
      <p:ext uri="{BB962C8B-B14F-4D97-AF65-F5344CB8AC3E}">
        <p14:creationId xmlns:p14="http://schemas.microsoft.com/office/powerpoint/2010/main" val="1603748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Focus Groups</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259768" y="1021977"/>
            <a:ext cx="8666518" cy="5148088"/>
          </a:xfrm>
        </p:spPr>
        <p:txBody>
          <a:bodyPr>
            <a:noAutofit/>
          </a:bodyPr>
          <a:lstStyle/>
          <a:p>
            <a:r>
              <a:rPr lang="en-US" sz="2800" dirty="0"/>
              <a:t>Small, representative group </a:t>
            </a:r>
          </a:p>
          <a:p>
            <a:pPr marL="0" indent="0">
              <a:buNone/>
            </a:pPr>
            <a:r>
              <a:rPr lang="en-US" sz="2800" dirty="0"/>
              <a:t>  (</a:t>
            </a:r>
            <a:r>
              <a:rPr lang="en-US" sz="2800" b="1" dirty="0"/>
              <a:t>6-12</a:t>
            </a:r>
            <a:r>
              <a:rPr lang="en-US" sz="2800" dirty="0"/>
              <a:t>) from target audience</a:t>
            </a:r>
          </a:p>
          <a:p>
            <a:r>
              <a:rPr lang="en-US" sz="2800" dirty="0"/>
              <a:t>Trained </a:t>
            </a:r>
            <a:r>
              <a:rPr lang="en-US" sz="2800" b="1" dirty="0"/>
              <a:t>facilitator / moderator </a:t>
            </a:r>
            <a:r>
              <a:rPr lang="en-US" sz="2800" dirty="0"/>
              <a:t>often needed to avoid extremes, arguments, and group think</a:t>
            </a:r>
          </a:p>
          <a:p>
            <a:r>
              <a:rPr lang="en-US" sz="2800" b="1" dirty="0"/>
              <a:t>1.5-2 hour </a:t>
            </a:r>
            <a:r>
              <a:rPr lang="en-US" sz="2800" dirty="0"/>
              <a:t>session of group dialogue.</a:t>
            </a:r>
          </a:p>
          <a:p>
            <a:r>
              <a:rPr lang="en-US" sz="2800" dirty="0"/>
              <a:t>Ask series of questions with answers recorded by audio or video.</a:t>
            </a:r>
          </a:p>
          <a:p>
            <a:r>
              <a:rPr lang="en-US" sz="2800" dirty="0"/>
              <a:t>Guidance: </a:t>
            </a:r>
            <a:r>
              <a:rPr lang="en-US" sz="2800" dirty="0">
                <a:hlinkClick r:id="rId4"/>
              </a:rPr>
              <a:t>coast.noaa.gov/data/digitalcoast/pdf/focus-groups.pdf</a:t>
            </a:r>
            <a:r>
              <a:rPr lang="en-US" sz="2800" dirty="0"/>
              <a:t> </a:t>
            </a:r>
          </a:p>
        </p:txBody>
      </p:sp>
      <p:pic>
        <p:nvPicPr>
          <p:cNvPr id="4" name="Picture 3" descr="A close up of a logo&#10;&#10;Description automatically generated">
            <a:extLst>
              <a:ext uri="{FF2B5EF4-FFF2-40B4-BE49-F238E27FC236}">
                <a16:creationId xmlns:a16="http://schemas.microsoft.com/office/drawing/2014/main" id="{4430A785-B768-4C5B-BD08-1040EA9EBFEC}"/>
              </a:ext>
            </a:extLst>
          </p:cNvPr>
          <p:cNvPicPr>
            <a:picLocks noChangeAspect="1"/>
          </p:cNvPicPr>
          <p:nvPr/>
        </p:nvPicPr>
        <p:blipFill>
          <a:blip r:embed="rId5"/>
          <a:stretch>
            <a:fillRect/>
          </a:stretch>
        </p:blipFill>
        <p:spPr>
          <a:xfrm>
            <a:off x="5442857" y="57504"/>
            <a:ext cx="3550665" cy="1889870"/>
          </a:xfrm>
          <a:prstGeom prst="rect">
            <a:avLst/>
          </a:prstGeom>
        </p:spPr>
      </p:pic>
    </p:spTree>
    <p:custDataLst>
      <p:tags r:id="rId1"/>
    </p:custDataLst>
    <p:extLst>
      <p:ext uri="{BB962C8B-B14F-4D97-AF65-F5344CB8AC3E}">
        <p14:creationId xmlns:p14="http://schemas.microsoft.com/office/powerpoint/2010/main" val="7387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Focus Group Checklist</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90695" y="1021977"/>
            <a:ext cx="8962609" cy="5148088"/>
          </a:xfrm>
        </p:spPr>
        <p:txBody>
          <a:bodyPr numCol="2">
            <a:noAutofit/>
          </a:bodyPr>
          <a:lstStyle/>
          <a:p>
            <a:pPr marL="457200" indent="-457200">
              <a:buFont typeface="+mj-lt"/>
              <a:buAutoNum type="arabicPeriod"/>
            </a:pPr>
            <a:r>
              <a:rPr lang="en-US" sz="2000" dirty="0"/>
              <a:t>Identify target audience. (4 months prior)</a:t>
            </a:r>
          </a:p>
          <a:p>
            <a:pPr marL="457200" indent="-457200">
              <a:buFont typeface="+mj-lt"/>
              <a:buAutoNum type="arabicPeriod"/>
            </a:pPr>
            <a:r>
              <a:rPr lang="en-US" sz="2000" dirty="0"/>
              <a:t>Define goal of focus group.                 (2 months)</a:t>
            </a:r>
          </a:p>
          <a:p>
            <a:pPr marL="457200" indent="-457200">
              <a:buFont typeface="+mj-lt"/>
              <a:buAutoNum type="arabicPeriod"/>
            </a:pPr>
            <a:r>
              <a:rPr lang="en-US" sz="2000" dirty="0"/>
              <a:t>Determine payment amount and method. (2 months)</a:t>
            </a:r>
          </a:p>
          <a:p>
            <a:pPr marL="457200" indent="-457200">
              <a:buFont typeface="+mj-lt"/>
              <a:buAutoNum type="arabicPeriod"/>
            </a:pPr>
            <a:r>
              <a:rPr lang="en-US" sz="2000" dirty="0"/>
              <a:t>Compile mailing list for invitees.        (6 weeks)</a:t>
            </a:r>
          </a:p>
          <a:p>
            <a:pPr marL="457200" indent="-457200">
              <a:buFont typeface="+mj-lt"/>
              <a:buAutoNum type="arabicPeriod"/>
            </a:pPr>
            <a:r>
              <a:rPr lang="en-US" sz="2000" dirty="0"/>
              <a:t>Identify moderator. (5 weeks)</a:t>
            </a:r>
          </a:p>
          <a:p>
            <a:pPr marL="457200" indent="-457200">
              <a:buFont typeface="+mj-lt"/>
              <a:buAutoNum type="arabicPeriod"/>
            </a:pPr>
            <a:r>
              <a:rPr lang="en-US" sz="2000" dirty="0"/>
              <a:t>Develop questions. (4 weeks)</a:t>
            </a:r>
          </a:p>
          <a:p>
            <a:pPr marL="457200" indent="-457200">
              <a:buFont typeface="+mj-lt"/>
              <a:buAutoNum type="arabicPeriod"/>
            </a:pPr>
            <a:r>
              <a:rPr lang="en-US" sz="2000" dirty="0"/>
              <a:t>Arrange and reserve session site.      (4 weeks)</a:t>
            </a:r>
          </a:p>
          <a:p>
            <a:pPr marL="457200" indent="-457200">
              <a:buFont typeface="+mj-lt"/>
              <a:buAutoNum type="arabicPeriod"/>
            </a:pPr>
            <a:r>
              <a:rPr lang="en-US" sz="2000" dirty="0"/>
              <a:t>Write and send invitations. (4 weeks)</a:t>
            </a:r>
          </a:p>
          <a:p>
            <a:pPr marL="457200" indent="-457200">
              <a:buFont typeface="+mj-lt"/>
              <a:buAutoNum type="arabicPeriod"/>
            </a:pPr>
            <a:r>
              <a:rPr lang="en-US" sz="2000" dirty="0"/>
              <a:t>Follow up invitations with phone calls. (2 weeks)</a:t>
            </a:r>
          </a:p>
          <a:p>
            <a:pPr marL="457200" indent="-457200">
              <a:buFont typeface="+mj-lt"/>
              <a:buAutoNum type="arabicPeriod"/>
            </a:pPr>
            <a:r>
              <a:rPr lang="en-US" sz="2000" dirty="0"/>
              <a:t>Determine room arrangements (seating, audio/visual aids). (2 weeks)</a:t>
            </a:r>
          </a:p>
          <a:p>
            <a:pPr marL="457200" indent="-457200">
              <a:buFont typeface="+mj-lt"/>
              <a:buAutoNum type="arabicPeriod"/>
            </a:pPr>
            <a:r>
              <a:rPr lang="en-US" sz="2000" dirty="0"/>
              <a:t>Place reminder call to participants.   (2 days)</a:t>
            </a:r>
          </a:p>
          <a:p>
            <a:pPr marL="457200" indent="-457200">
              <a:buFont typeface="+mj-lt"/>
              <a:buAutoNum type="arabicPeriod"/>
            </a:pPr>
            <a:r>
              <a:rPr lang="en-US" sz="2000" dirty="0"/>
              <a:t>Make arrangements for food or beverages. (2 days)</a:t>
            </a:r>
          </a:p>
          <a:p>
            <a:pPr marL="457200" indent="-457200">
              <a:buFont typeface="+mj-lt"/>
              <a:buAutoNum type="arabicPeriod"/>
            </a:pPr>
            <a:r>
              <a:rPr lang="en-US" sz="2000" b="1" dirty="0"/>
              <a:t>Conduct the focus group.</a:t>
            </a:r>
          </a:p>
          <a:p>
            <a:pPr marL="457200" indent="-457200">
              <a:buFont typeface="+mj-lt"/>
              <a:buAutoNum type="arabicPeriod"/>
            </a:pPr>
            <a:r>
              <a:rPr lang="en-US" sz="2000" dirty="0"/>
              <a:t>Distribute payments. (At the conclusion)</a:t>
            </a:r>
          </a:p>
          <a:p>
            <a:pPr marL="457200" indent="-457200">
              <a:buFont typeface="+mj-lt"/>
              <a:buAutoNum type="arabicPeriod"/>
            </a:pPr>
            <a:r>
              <a:rPr lang="en-US" sz="2000" dirty="0"/>
              <a:t>Send thank-you letter to participants. (2 days after)</a:t>
            </a:r>
          </a:p>
          <a:p>
            <a:pPr marL="457200" indent="-457200">
              <a:buFont typeface="+mj-lt"/>
              <a:buAutoNum type="arabicPeriod"/>
            </a:pPr>
            <a:r>
              <a:rPr lang="en-US" sz="2000" dirty="0"/>
              <a:t>Review tapes or notes from focus group and summarize. (2 days)</a:t>
            </a:r>
          </a:p>
          <a:p>
            <a:pPr marL="457200" indent="-457200">
              <a:buFont typeface="+mj-lt"/>
              <a:buAutoNum type="arabicPeriod"/>
            </a:pPr>
            <a:r>
              <a:rPr lang="en-US" sz="2000" dirty="0"/>
              <a:t>Analyze focus group summary and write report. (1 week)</a:t>
            </a:r>
          </a:p>
        </p:txBody>
      </p:sp>
    </p:spTree>
    <p:extLst>
      <p:ext uri="{BB962C8B-B14F-4D97-AF65-F5344CB8AC3E}">
        <p14:creationId xmlns:p14="http://schemas.microsoft.com/office/powerpoint/2010/main" val="3689423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Focus Groups: Floyd’s Fork </a:t>
            </a:r>
            <a:br>
              <a:rPr lang="en-US" sz="3600" dirty="0"/>
            </a:br>
            <a:r>
              <a:rPr lang="en-US" sz="3600" dirty="0"/>
              <a:t>Nutrient Study</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259768" y="1021977"/>
            <a:ext cx="4799912" cy="5148088"/>
          </a:xfrm>
        </p:spPr>
        <p:txBody>
          <a:bodyPr>
            <a:noAutofit/>
          </a:bodyPr>
          <a:lstStyle/>
          <a:p>
            <a:r>
              <a:rPr lang="en-US" dirty="0"/>
              <a:t>Listening Tour to understand groups</a:t>
            </a:r>
          </a:p>
          <a:p>
            <a:r>
              <a:rPr lang="en-US" dirty="0"/>
              <a:t>Nutrient Management Strategies Preferred by 7 Different Groups</a:t>
            </a:r>
          </a:p>
          <a:p>
            <a:pPr lvl="1"/>
            <a:r>
              <a:rPr lang="en-US" dirty="0"/>
              <a:t>Developers, Preservation, Environmental, Agricultural, Recreational, Government, Residents</a:t>
            </a:r>
          </a:p>
          <a:p>
            <a:r>
              <a:rPr lang="en-US" dirty="0"/>
              <a:t>Discussed life goals and values, trusted info channels, and reviewed 20 BMPs</a:t>
            </a:r>
          </a:p>
          <a:p>
            <a:r>
              <a:rPr lang="en-US" dirty="0"/>
              <a:t>Used real-time clicker responses and then discussed</a:t>
            </a:r>
          </a:p>
          <a:p>
            <a:endParaRPr lang="en-US" dirty="0"/>
          </a:p>
          <a:p>
            <a:endParaRPr lang="en-US" dirty="0"/>
          </a:p>
        </p:txBody>
      </p:sp>
      <p:pic>
        <p:nvPicPr>
          <p:cNvPr id="3" name="Picture 2">
            <a:extLst>
              <a:ext uri="{FF2B5EF4-FFF2-40B4-BE49-F238E27FC236}">
                <a16:creationId xmlns:a16="http://schemas.microsoft.com/office/drawing/2014/main" id="{85B12749-4CD0-470B-B5CE-DE10A075DD75}"/>
              </a:ext>
            </a:extLst>
          </p:cNvPr>
          <p:cNvPicPr/>
          <p:nvPr/>
        </p:nvPicPr>
        <p:blipFill rotWithShape="1">
          <a:blip r:embed="rId4" cstate="print"/>
          <a:srcRect l="11058" t="8488" r="11622" b="19257"/>
          <a:stretch/>
        </p:blipFill>
        <p:spPr bwMode="auto">
          <a:xfrm>
            <a:off x="4963886" y="571499"/>
            <a:ext cx="4180114" cy="559856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62337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820783"/>
          </a:xfrm>
        </p:spPr>
        <p:txBody>
          <a:bodyPr/>
          <a:lstStyle/>
          <a:p>
            <a:r>
              <a:rPr lang="en-US" sz="3600" dirty="0"/>
              <a:t>Focus Groups: Floyd’s Fork Nutrient Study</a:t>
            </a:r>
          </a:p>
        </p:txBody>
      </p:sp>
      <p:pic>
        <p:nvPicPr>
          <p:cNvPr id="9" name="Picture 8">
            <a:extLst>
              <a:ext uri="{FF2B5EF4-FFF2-40B4-BE49-F238E27FC236}">
                <a16:creationId xmlns:a16="http://schemas.microsoft.com/office/drawing/2014/main" id="{EA4A956D-A2F3-493C-B4B2-E9DD98D3B7FE}"/>
              </a:ext>
            </a:extLst>
          </p:cNvPr>
          <p:cNvPicPr/>
          <p:nvPr/>
        </p:nvPicPr>
        <p:blipFill>
          <a:blip r:embed="rId3"/>
          <a:srcRect/>
          <a:stretch>
            <a:fillRect/>
          </a:stretch>
        </p:blipFill>
        <p:spPr bwMode="auto">
          <a:xfrm>
            <a:off x="0" y="777238"/>
            <a:ext cx="4556125" cy="3216275"/>
          </a:xfrm>
          <a:prstGeom prst="rect">
            <a:avLst/>
          </a:prstGeom>
          <a:noFill/>
          <a:ln w="9525">
            <a:noFill/>
            <a:miter lim="800000"/>
            <a:headEnd/>
            <a:tailEnd/>
          </a:ln>
        </p:spPr>
      </p:pic>
      <p:pic>
        <p:nvPicPr>
          <p:cNvPr id="12" name="Picture 11">
            <a:extLst>
              <a:ext uri="{FF2B5EF4-FFF2-40B4-BE49-F238E27FC236}">
                <a16:creationId xmlns:a16="http://schemas.microsoft.com/office/drawing/2014/main" id="{CCA57193-508A-4589-9F87-5B17203DBC40}"/>
              </a:ext>
            </a:extLst>
          </p:cNvPr>
          <p:cNvPicPr/>
          <p:nvPr/>
        </p:nvPicPr>
        <p:blipFill>
          <a:blip r:embed="rId4"/>
          <a:srcRect/>
          <a:stretch>
            <a:fillRect/>
          </a:stretch>
        </p:blipFill>
        <p:spPr bwMode="auto">
          <a:xfrm>
            <a:off x="4556125" y="777238"/>
            <a:ext cx="4572000" cy="3216275"/>
          </a:xfrm>
          <a:prstGeom prst="rect">
            <a:avLst/>
          </a:prstGeom>
          <a:noFill/>
          <a:ln w="9525">
            <a:noFill/>
            <a:miter lim="800000"/>
            <a:headEnd/>
            <a:tailEnd/>
          </a:ln>
        </p:spPr>
      </p:pic>
      <p:pic>
        <p:nvPicPr>
          <p:cNvPr id="15" name="Picture 14">
            <a:extLst>
              <a:ext uri="{FF2B5EF4-FFF2-40B4-BE49-F238E27FC236}">
                <a16:creationId xmlns:a16="http://schemas.microsoft.com/office/drawing/2014/main" id="{95C4D7BD-5521-42F6-B43B-A598AAF04ACA}"/>
              </a:ext>
            </a:extLst>
          </p:cNvPr>
          <p:cNvPicPr/>
          <p:nvPr/>
        </p:nvPicPr>
        <p:blipFill>
          <a:blip r:embed="rId5"/>
          <a:srcRect/>
          <a:stretch>
            <a:fillRect/>
          </a:stretch>
        </p:blipFill>
        <p:spPr bwMode="auto">
          <a:xfrm>
            <a:off x="-1" y="3926863"/>
            <a:ext cx="4556125" cy="3216275"/>
          </a:xfrm>
          <a:prstGeom prst="rect">
            <a:avLst/>
          </a:prstGeom>
          <a:noFill/>
          <a:ln w="9525">
            <a:noFill/>
            <a:miter lim="800000"/>
            <a:headEnd/>
            <a:tailEnd/>
          </a:ln>
        </p:spPr>
      </p:pic>
      <p:pic>
        <p:nvPicPr>
          <p:cNvPr id="18" name="Picture 17">
            <a:extLst>
              <a:ext uri="{FF2B5EF4-FFF2-40B4-BE49-F238E27FC236}">
                <a16:creationId xmlns:a16="http://schemas.microsoft.com/office/drawing/2014/main" id="{C650644C-3F2D-4091-911B-6615FD5C4994}"/>
              </a:ext>
            </a:extLst>
          </p:cNvPr>
          <p:cNvPicPr/>
          <p:nvPr/>
        </p:nvPicPr>
        <p:blipFill>
          <a:blip r:embed="rId6"/>
          <a:srcRect/>
          <a:stretch>
            <a:fillRect/>
          </a:stretch>
        </p:blipFill>
        <p:spPr bwMode="auto">
          <a:xfrm>
            <a:off x="4556124" y="3926863"/>
            <a:ext cx="4556125" cy="3216275"/>
          </a:xfrm>
          <a:prstGeom prst="rect">
            <a:avLst/>
          </a:prstGeom>
          <a:noFill/>
          <a:ln w="9525">
            <a:noFill/>
            <a:miter lim="800000"/>
            <a:headEnd/>
            <a:tailEnd/>
          </a:ln>
        </p:spPr>
      </p:pic>
    </p:spTree>
    <p:extLst>
      <p:ext uri="{BB962C8B-B14F-4D97-AF65-F5344CB8AC3E}">
        <p14:creationId xmlns:p14="http://schemas.microsoft.com/office/powerpoint/2010/main" val="3673138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Community Forums or Listening Sessions</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259768" y="1021977"/>
            <a:ext cx="8359798" cy="4595052"/>
          </a:xfrm>
        </p:spPr>
        <p:txBody>
          <a:bodyPr>
            <a:normAutofit/>
          </a:bodyPr>
          <a:lstStyle/>
          <a:p>
            <a:r>
              <a:rPr lang="en-US" dirty="0"/>
              <a:t>Hear directly from target audience, typically who are already interested stakeholders or participants</a:t>
            </a:r>
          </a:p>
          <a:p>
            <a:r>
              <a:rPr lang="en-US" dirty="0"/>
              <a:t>Good first step to understanding community needs and resources</a:t>
            </a:r>
          </a:p>
          <a:p>
            <a:r>
              <a:rPr lang="en-US" dirty="0"/>
              <a:t>Can identify active stakeholders</a:t>
            </a:r>
          </a:p>
          <a:p>
            <a:r>
              <a:rPr lang="en-US" dirty="0"/>
              <a:t>Like focus groups but more open-ended and less focused.</a:t>
            </a:r>
          </a:p>
          <a:p>
            <a:r>
              <a:rPr lang="en-US" dirty="0"/>
              <a:t>Feedback on:</a:t>
            </a:r>
          </a:p>
          <a:p>
            <a:pPr lvl="1"/>
            <a:r>
              <a:rPr lang="en-US" dirty="0"/>
              <a:t>Issues and concerns</a:t>
            </a:r>
          </a:p>
          <a:p>
            <a:pPr lvl="1"/>
            <a:r>
              <a:rPr lang="en-US" dirty="0"/>
              <a:t>Barriers</a:t>
            </a:r>
          </a:p>
          <a:p>
            <a:pPr lvl="1"/>
            <a:r>
              <a:rPr lang="en-US" dirty="0"/>
              <a:t>Resources for change</a:t>
            </a:r>
          </a:p>
          <a:p>
            <a:pPr lvl="1"/>
            <a:r>
              <a:rPr lang="en-US" dirty="0"/>
              <a:t>Alternatives and solutions</a:t>
            </a:r>
          </a:p>
          <a:p>
            <a:endParaRPr lang="en-US" dirty="0"/>
          </a:p>
        </p:txBody>
      </p:sp>
      <p:sp>
        <p:nvSpPr>
          <p:cNvPr id="6" name="TextBox 5">
            <a:extLst>
              <a:ext uri="{FF2B5EF4-FFF2-40B4-BE49-F238E27FC236}">
                <a16:creationId xmlns:a16="http://schemas.microsoft.com/office/drawing/2014/main" id="{6F833750-0F3D-4319-8778-51BDF19A293E}"/>
              </a:ext>
            </a:extLst>
          </p:cNvPr>
          <p:cNvSpPr txBox="1"/>
          <p:nvPr/>
        </p:nvSpPr>
        <p:spPr>
          <a:xfrm>
            <a:off x="327005" y="5679996"/>
            <a:ext cx="8547030" cy="646331"/>
          </a:xfrm>
          <a:prstGeom prst="rect">
            <a:avLst/>
          </a:prstGeom>
          <a:noFill/>
        </p:spPr>
        <p:txBody>
          <a:bodyPr wrap="square">
            <a:spAutoFit/>
          </a:bodyPr>
          <a:lstStyle/>
          <a:p>
            <a:r>
              <a:rPr lang="en-US" dirty="0"/>
              <a:t>https://ctb.ku.edu/en/table-of-contents/assessment/assessing-community-needs-and-resources/conduct-public-forums/main</a:t>
            </a:r>
          </a:p>
        </p:txBody>
      </p:sp>
      <p:pic>
        <p:nvPicPr>
          <p:cNvPr id="7" name="Picture 6" descr="A close up of a logo&#10;&#10;Description automatically generated">
            <a:extLst>
              <a:ext uri="{FF2B5EF4-FFF2-40B4-BE49-F238E27FC236}">
                <a16:creationId xmlns:a16="http://schemas.microsoft.com/office/drawing/2014/main" id="{CB75E4DB-52F7-4008-9F0A-115EB557E9EC}"/>
              </a:ext>
            </a:extLst>
          </p:cNvPr>
          <p:cNvPicPr>
            <a:picLocks noChangeAspect="1"/>
          </p:cNvPicPr>
          <p:nvPr/>
        </p:nvPicPr>
        <p:blipFill>
          <a:blip r:embed="rId4"/>
          <a:stretch>
            <a:fillRect/>
          </a:stretch>
        </p:blipFill>
        <p:spPr>
          <a:xfrm>
            <a:off x="5924005" y="3429000"/>
            <a:ext cx="2270761" cy="2270761"/>
          </a:xfrm>
          <a:prstGeom prst="rect">
            <a:avLst/>
          </a:prstGeom>
        </p:spPr>
      </p:pic>
    </p:spTree>
    <p:custDataLst>
      <p:tags r:id="rId1"/>
    </p:custDataLst>
    <p:extLst>
      <p:ext uri="{BB962C8B-B14F-4D97-AF65-F5344CB8AC3E}">
        <p14:creationId xmlns:p14="http://schemas.microsoft.com/office/powerpoint/2010/main" val="18167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Direct Observation</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259768" y="1021977"/>
            <a:ext cx="8557228" cy="5148088"/>
          </a:xfrm>
        </p:spPr>
        <p:txBody>
          <a:bodyPr>
            <a:normAutofit/>
          </a:bodyPr>
          <a:lstStyle/>
          <a:p>
            <a:r>
              <a:rPr lang="en-US" dirty="0"/>
              <a:t>Record what triggered the behavior, how much effort the person exerted for the behavior, and what behaviors accompanied the target behavior.</a:t>
            </a:r>
          </a:p>
          <a:p>
            <a:r>
              <a:rPr lang="en-US" dirty="0"/>
              <a:t>Always carry out in public place</a:t>
            </a:r>
          </a:p>
          <a:p>
            <a:r>
              <a:rPr lang="en-US" dirty="0"/>
              <a:t>Example: observing dog waste pickup in public park.</a:t>
            </a:r>
          </a:p>
          <a:p>
            <a:r>
              <a:rPr lang="en-US" b="1" i="1" dirty="0"/>
              <a:t>Pros </a:t>
            </a:r>
          </a:p>
          <a:p>
            <a:pPr lvl="1"/>
            <a:r>
              <a:rPr lang="en-US" dirty="0"/>
              <a:t>Provides a clearer picture of how people actually behave as opposed to what they say.</a:t>
            </a:r>
          </a:p>
          <a:p>
            <a:r>
              <a:rPr lang="en-US" b="1" i="1" dirty="0"/>
              <a:t>Cons</a:t>
            </a:r>
            <a:endParaRPr lang="en-US" dirty="0"/>
          </a:p>
          <a:p>
            <a:pPr lvl="1"/>
            <a:r>
              <a:rPr lang="en-US" dirty="0"/>
              <a:t>Can be viewed as an invasion of privacy.</a:t>
            </a:r>
          </a:p>
          <a:p>
            <a:pPr lvl="1"/>
            <a:r>
              <a:rPr lang="en-US" dirty="0"/>
              <a:t>Anecdotal</a:t>
            </a:r>
          </a:p>
          <a:p>
            <a:pPr lvl="1"/>
            <a:r>
              <a:rPr lang="en-US" dirty="0"/>
              <a:t>Can be time consuming</a:t>
            </a:r>
          </a:p>
        </p:txBody>
      </p:sp>
    </p:spTree>
    <p:custDataLst>
      <p:tags r:id="rId1"/>
    </p:custDataLst>
    <p:extLst>
      <p:ext uri="{BB962C8B-B14F-4D97-AF65-F5344CB8AC3E}">
        <p14:creationId xmlns:p14="http://schemas.microsoft.com/office/powerpoint/2010/main" val="318081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981635"/>
          </a:xfrm>
        </p:spPr>
        <p:txBody>
          <a:bodyPr/>
          <a:lstStyle/>
          <a:p>
            <a:r>
              <a:rPr lang="en-US" sz="3600" dirty="0"/>
              <a:t>Social Mapping </a:t>
            </a:r>
          </a:p>
        </p:txBody>
      </p:sp>
      <p:sp>
        <p:nvSpPr>
          <p:cNvPr id="5" name="TextBox 4">
            <a:extLst>
              <a:ext uri="{FF2B5EF4-FFF2-40B4-BE49-F238E27FC236}">
                <a16:creationId xmlns:a16="http://schemas.microsoft.com/office/drawing/2014/main" id="{97853C3B-6E0D-47D6-923D-58DDD01D277D}"/>
              </a:ext>
            </a:extLst>
          </p:cNvPr>
          <p:cNvSpPr txBox="1"/>
          <p:nvPr/>
        </p:nvSpPr>
        <p:spPr>
          <a:xfrm>
            <a:off x="459335" y="818842"/>
            <a:ext cx="8371155" cy="353943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Tools to collect, organize and analyze social data about a community.</a:t>
            </a:r>
          </a:p>
          <a:p>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Can help illustrate: </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Issues/problems</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Causes and effects</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Relationships</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Perceptions</a:t>
            </a:r>
          </a:p>
        </p:txBody>
      </p:sp>
      <p:sp>
        <p:nvSpPr>
          <p:cNvPr id="15" name="TextBox 14">
            <a:extLst>
              <a:ext uri="{FF2B5EF4-FFF2-40B4-BE49-F238E27FC236}">
                <a16:creationId xmlns:a16="http://schemas.microsoft.com/office/drawing/2014/main" id="{1CB05EFE-DF2A-4C2B-A964-865DD99A8755}"/>
              </a:ext>
            </a:extLst>
          </p:cNvPr>
          <p:cNvSpPr txBox="1"/>
          <p:nvPr/>
        </p:nvSpPr>
        <p:spPr>
          <a:xfrm>
            <a:off x="4153990" y="1439955"/>
            <a:ext cx="4990010" cy="3970318"/>
          </a:xfrm>
          <a:prstGeom prst="rect">
            <a:avLst/>
          </a:prstGeom>
          <a:noFill/>
        </p:spPr>
        <p:txBody>
          <a:bodyPr wrap="square" rtlCol="0">
            <a:spAutoFit/>
          </a:bodyPr>
          <a:lstStyle/>
          <a:p>
            <a:r>
              <a:rPr lang="en-US" sz="2800" u="sng" dirty="0">
                <a:latin typeface="Calibri" panose="020F0502020204030204" pitchFamily="34" charset="0"/>
                <a:cs typeface="Calibri" panose="020F0502020204030204" pitchFamily="34" charset="0"/>
              </a:rPr>
              <a:t>4 Types</a:t>
            </a:r>
            <a:r>
              <a:rPr lang="en-US" sz="2800" dirty="0">
                <a:latin typeface="Calibri" panose="020F0502020204030204" pitchFamily="34" charset="0"/>
                <a:cs typeface="Calibri" panose="020F0502020204030204" pitchFamily="34" charset="0"/>
              </a:rPr>
              <a:t>:</a:t>
            </a:r>
          </a:p>
          <a:p>
            <a:pPr marL="457200" indent="-457200">
              <a:buFont typeface="+mj-lt"/>
              <a:buAutoNum type="arabicParenR"/>
            </a:pPr>
            <a:r>
              <a:rPr lang="en-US" sz="2800" dirty="0">
                <a:latin typeface="Calibri" panose="020F0502020204030204" pitchFamily="34" charset="0"/>
                <a:cs typeface="Calibri" panose="020F0502020204030204" pitchFamily="34" charset="0"/>
              </a:rPr>
              <a:t>Asset maps - resources</a:t>
            </a:r>
          </a:p>
          <a:p>
            <a:pPr marL="457200" indent="-457200">
              <a:buFont typeface="+mj-lt"/>
              <a:buAutoNum type="arabicParenR"/>
            </a:pPr>
            <a:r>
              <a:rPr lang="en-US" sz="2800" dirty="0">
                <a:latin typeface="Calibri" panose="020F0502020204030204" pitchFamily="34" charset="0"/>
                <a:cs typeface="Calibri" panose="020F0502020204030204" pitchFamily="34" charset="0"/>
              </a:rPr>
              <a:t>Cognitive maps – surroundings, community elements</a:t>
            </a:r>
          </a:p>
          <a:p>
            <a:pPr marL="457200" indent="-457200">
              <a:buFont typeface="+mj-lt"/>
              <a:buAutoNum type="arabicParenR"/>
            </a:pPr>
            <a:r>
              <a:rPr lang="en-US" sz="2800" dirty="0">
                <a:latin typeface="Calibri" panose="020F0502020204030204" pitchFamily="34" charset="0"/>
                <a:cs typeface="Calibri" panose="020F0502020204030204" pitchFamily="34" charset="0"/>
              </a:rPr>
              <a:t>Concept maps – causes and effects, linkages</a:t>
            </a:r>
          </a:p>
          <a:p>
            <a:pPr marL="457200" indent="-457200">
              <a:buFont typeface="+mj-lt"/>
              <a:buAutoNum type="arabicParenR"/>
            </a:pPr>
            <a:r>
              <a:rPr lang="en-US" sz="2800" dirty="0">
                <a:latin typeface="Calibri" panose="020F0502020204030204" pitchFamily="34" charset="0"/>
                <a:cs typeface="Calibri" panose="020F0502020204030204" pitchFamily="34" charset="0"/>
              </a:rPr>
              <a:t>Social Network maps - communications</a:t>
            </a:r>
            <a:endParaRPr lang="en-US" sz="2800" dirty="0"/>
          </a:p>
        </p:txBody>
      </p:sp>
    </p:spTree>
    <p:custDataLst>
      <p:tags r:id="rId1"/>
    </p:custDataLst>
    <p:extLst>
      <p:ext uri="{BB962C8B-B14F-4D97-AF65-F5344CB8AC3E}">
        <p14:creationId xmlns:p14="http://schemas.microsoft.com/office/powerpoint/2010/main" val="311804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1925A4-FC96-4FDB-B981-22A350E5A62D}"/>
              </a:ext>
            </a:extLst>
          </p:cNvPr>
          <p:cNvPicPr>
            <a:picLocks noChangeAspect="1"/>
          </p:cNvPicPr>
          <p:nvPr/>
        </p:nvPicPr>
        <p:blipFill>
          <a:blip r:embed="rId3"/>
          <a:stretch>
            <a:fillRect/>
          </a:stretch>
        </p:blipFill>
        <p:spPr>
          <a:xfrm>
            <a:off x="3056708" y="0"/>
            <a:ext cx="5493118" cy="5085955"/>
          </a:xfrm>
          <a:prstGeom prst="rect">
            <a:avLst/>
          </a:prstGeom>
        </p:spPr>
      </p:pic>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981635"/>
          </a:xfrm>
        </p:spPr>
        <p:txBody>
          <a:bodyPr/>
          <a:lstStyle/>
          <a:p>
            <a:r>
              <a:rPr lang="en-US" sz="3600" dirty="0"/>
              <a:t>Social Mapping </a:t>
            </a:r>
          </a:p>
        </p:txBody>
      </p:sp>
      <p:sp>
        <p:nvSpPr>
          <p:cNvPr id="5" name="TextBox 4">
            <a:extLst>
              <a:ext uri="{FF2B5EF4-FFF2-40B4-BE49-F238E27FC236}">
                <a16:creationId xmlns:a16="http://schemas.microsoft.com/office/drawing/2014/main" id="{97853C3B-6E0D-47D6-923D-58DDD01D277D}"/>
              </a:ext>
            </a:extLst>
          </p:cNvPr>
          <p:cNvSpPr txBox="1"/>
          <p:nvPr/>
        </p:nvSpPr>
        <p:spPr>
          <a:xfrm>
            <a:off x="158745" y="4498935"/>
            <a:ext cx="8919796" cy="1815882"/>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Asset Map</a:t>
            </a:r>
          </a:p>
          <a:p>
            <a:r>
              <a:rPr lang="en-US" sz="2800" dirty="0"/>
              <a:t>Show the assets or resources that various individuals or groups in the community could contribute to solving a water quality problem.</a:t>
            </a:r>
            <a:endParaRPr lang="en-US" sz="40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5639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A20169-CE12-4DB7-A578-C6A551C4CCDE}"/>
              </a:ext>
            </a:extLst>
          </p:cNvPr>
          <p:cNvPicPr>
            <a:picLocks noChangeAspect="1"/>
          </p:cNvPicPr>
          <p:nvPr/>
        </p:nvPicPr>
        <p:blipFill>
          <a:blip r:embed="rId3"/>
          <a:stretch>
            <a:fillRect/>
          </a:stretch>
        </p:blipFill>
        <p:spPr>
          <a:xfrm>
            <a:off x="3154947" y="227717"/>
            <a:ext cx="5830307" cy="4662129"/>
          </a:xfrm>
          <a:prstGeom prst="rect">
            <a:avLst/>
          </a:prstGeom>
        </p:spPr>
      </p:pic>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981635"/>
          </a:xfrm>
        </p:spPr>
        <p:txBody>
          <a:bodyPr/>
          <a:lstStyle/>
          <a:p>
            <a:r>
              <a:rPr lang="en-US" sz="3600" dirty="0"/>
              <a:t>Social Mapping </a:t>
            </a:r>
          </a:p>
        </p:txBody>
      </p:sp>
      <p:sp>
        <p:nvSpPr>
          <p:cNvPr id="5" name="TextBox 4">
            <a:extLst>
              <a:ext uri="{FF2B5EF4-FFF2-40B4-BE49-F238E27FC236}">
                <a16:creationId xmlns:a16="http://schemas.microsoft.com/office/drawing/2014/main" id="{97853C3B-6E0D-47D6-923D-58DDD01D277D}"/>
              </a:ext>
            </a:extLst>
          </p:cNvPr>
          <p:cNvSpPr txBox="1"/>
          <p:nvPr/>
        </p:nvSpPr>
        <p:spPr>
          <a:xfrm>
            <a:off x="158745" y="4498935"/>
            <a:ext cx="8919796" cy="1815882"/>
          </a:xfrm>
          <a:prstGeom prst="rect">
            <a:avLst/>
          </a:prstGeom>
          <a:noFill/>
        </p:spPr>
        <p:txBody>
          <a:bodyPr wrap="square" rtlCol="0">
            <a:spAutoFit/>
          </a:bodyPr>
          <a:lstStyle/>
          <a:p>
            <a:r>
              <a:rPr lang="en-US" sz="2800" b="1" dirty="0"/>
              <a:t>Cognitive Map </a:t>
            </a:r>
            <a:endParaRPr lang="en-US" sz="2800" dirty="0"/>
          </a:p>
          <a:p>
            <a:r>
              <a:rPr lang="en-US" sz="2800" dirty="0"/>
              <a:t>created by community members to visualize how they view and perceive their surroundings (i.e. most important elements and where they spend most of their time).</a:t>
            </a:r>
          </a:p>
        </p:txBody>
      </p:sp>
    </p:spTree>
    <p:extLst>
      <p:ext uri="{BB962C8B-B14F-4D97-AF65-F5344CB8AC3E}">
        <p14:creationId xmlns:p14="http://schemas.microsoft.com/office/powerpoint/2010/main" val="3252368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Ethics of Human Subject Research</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191139" y="1143000"/>
            <a:ext cx="4646869" cy="5159829"/>
          </a:xfrm>
        </p:spPr>
        <p:txBody>
          <a:bodyPr>
            <a:normAutofit/>
          </a:bodyPr>
          <a:lstStyle/>
          <a:p>
            <a:r>
              <a:rPr lang="en-US" sz="4000" b="1" dirty="0"/>
              <a:t>Voluntary</a:t>
            </a:r>
          </a:p>
          <a:p>
            <a:r>
              <a:rPr lang="en-US" sz="4000" b="1" dirty="0"/>
              <a:t>Informed consent </a:t>
            </a:r>
          </a:p>
          <a:p>
            <a:r>
              <a:rPr lang="en-US" sz="4000" b="1" dirty="0"/>
              <a:t>Protection from harm </a:t>
            </a:r>
          </a:p>
          <a:p>
            <a:r>
              <a:rPr lang="en-US" sz="4000" b="1" dirty="0"/>
              <a:t>Protection of Privacy</a:t>
            </a:r>
          </a:p>
        </p:txBody>
      </p:sp>
      <p:pic>
        <p:nvPicPr>
          <p:cNvPr id="4" name="Picture 3" descr="A close up of a sign&#10;&#10;Description automatically generated">
            <a:extLst>
              <a:ext uri="{FF2B5EF4-FFF2-40B4-BE49-F238E27FC236}">
                <a16:creationId xmlns:a16="http://schemas.microsoft.com/office/drawing/2014/main" id="{3F314D18-4911-4DD3-AE30-DD447A5E1CFA}"/>
              </a:ext>
            </a:extLst>
          </p:cNvPr>
          <p:cNvPicPr>
            <a:picLocks noChangeAspect="1"/>
          </p:cNvPicPr>
          <p:nvPr/>
        </p:nvPicPr>
        <p:blipFill>
          <a:blip r:embed="rId4"/>
          <a:stretch>
            <a:fillRect/>
          </a:stretch>
        </p:blipFill>
        <p:spPr>
          <a:xfrm>
            <a:off x="4838009" y="1628560"/>
            <a:ext cx="4305991" cy="3116179"/>
          </a:xfrm>
          <a:prstGeom prst="rect">
            <a:avLst/>
          </a:prstGeom>
        </p:spPr>
      </p:pic>
    </p:spTree>
    <p:custDataLst>
      <p:tags r:id="rId1"/>
    </p:custDataLst>
    <p:extLst>
      <p:ext uri="{BB962C8B-B14F-4D97-AF65-F5344CB8AC3E}">
        <p14:creationId xmlns:p14="http://schemas.microsoft.com/office/powerpoint/2010/main" val="263663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7DE545-2A0F-4649-824D-8B9CDAE4D742}"/>
              </a:ext>
            </a:extLst>
          </p:cNvPr>
          <p:cNvPicPr>
            <a:picLocks noChangeAspect="1"/>
          </p:cNvPicPr>
          <p:nvPr/>
        </p:nvPicPr>
        <p:blipFill>
          <a:blip r:embed="rId3"/>
          <a:stretch>
            <a:fillRect/>
          </a:stretch>
        </p:blipFill>
        <p:spPr>
          <a:xfrm>
            <a:off x="158745" y="690021"/>
            <a:ext cx="7975061" cy="4434687"/>
          </a:xfrm>
          <a:prstGeom prst="rect">
            <a:avLst/>
          </a:prstGeom>
        </p:spPr>
      </p:pic>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981635"/>
          </a:xfrm>
        </p:spPr>
        <p:txBody>
          <a:bodyPr/>
          <a:lstStyle/>
          <a:p>
            <a:r>
              <a:rPr lang="en-US" sz="3600" dirty="0"/>
              <a:t>Social Mapping </a:t>
            </a:r>
          </a:p>
        </p:txBody>
      </p:sp>
      <p:sp>
        <p:nvSpPr>
          <p:cNvPr id="5" name="TextBox 4">
            <a:extLst>
              <a:ext uri="{FF2B5EF4-FFF2-40B4-BE49-F238E27FC236}">
                <a16:creationId xmlns:a16="http://schemas.microsoft.com/office/drawing/2014/main" id="{97853C3B-6E0D-47D6-923D-58DDD01D277D}"/>
              </a:ext>
            </a:extLst>
          </p:cNvPr>
          <p:cNvSpPr txBox="1"/>
          <p:nvPr/>
        </p:nvSpPr>
        <p:spPr>
          <a:xfrm>
            <a:off x="158745" y="4498935"/>
            <a:ext cx="8919796" cy="1815882"/>
          </a:xfrm>
          <a:prstGeom prst="rect">
            <a:avLst/>
          </a:prstGeom>
          <a:noFill/>
        </p:spPr>
        <p:txBody>
          <a:bodyPr wrap="square" rtlCol="0">
            <a:spAutoFit/>
          </a:bodyPr>
          <a:lstStyle/>
          <a:p>
            <a:r>
              <a:rPr lang="en-US" sz="2800" b="1" dirty="0"/>
              <a:t>Concept Map </a:t>
            </a:r>
            <a:endParaRPr lang="en-US" sz="2800" dirty="0"/>
          </a:p>
          <a:p>
            <a:r>
              <a:rPr lang="en-US" sz="2800" dirty="0"/>
              <a:t>Perceived relationships between causes and effects of environmental problems (i.e. stereotypes). Helps identify barriers for change.</a:t>
            </a:r>
          </a:p>
        </p:txBody>
      </p:sp>
    </p:spTree>
    <p:extLst>
      <p:ext uri="{BB962C8B-B14F-4D97-AF65-F5344CB8AC3E}">
        <p14:creationId xmlns:p14="http://schemas.microsoft.com/office/powerpoint/2010/main" val="2656452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ock, meter&#10;&#10;Description automatically generated">
            <a:extLst>
              <a:ext uri="{FF2B5EF4-FFF2-40B4-BE49-F238E27FC236}">
                <a16:creationId xmlns:a16="http://schemas.microsoft.com/office/drawing/2014/main" id="{B51E52FC-5F2F-45A0-8437-E3A06CFC797C}"/>
              </a:ext>
            </a:extLst>
          </p:cNvPr>
          <p:cNvPicPr>
            <a:picLocks noChangeAspect="1"/>
          </p:cNvPicPr>
          <p:nvPr/>
        </p:nvPicPr>
        <p:blipFill>
          <a:blip r:embed="rId3"/>
          <a:stretch>
            <a:fillRect/>
          </a:stretch>
        </p:blipFill>
        <p:spPr>
          <a:xfrm>
            <a:off x="2865118" y="60124"/>
            <a:ext cx="6213423" cy="4990154"/>
          </a:xfrm>
          <a:prstGeom prst="rect">
            <a:avLst/>
          </a:prstGeom>
        </p:spPr>
      </p:pic>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981635"/>
          </a:xfrm>
        </p:spPr>
        <p:txBody>
          <a:bodyPr/>
          <a:lstStyle/>
          <a:p>
            <a:r>
              <a:rPr lang="en-US" sz="3600" dirty="0"/>
              <a:t>Social Mapping </a:t>
            </a:r>
          </a:p>
        </p:txBody>
      </p:sp>
      <p:sp>
        <p:nvSpPr>
          <p:cNvPr id="5" name="TextBox 4">
            <a:extLst>
              <a:ext uri="{FF2B5EF4-FFF2-40B4-BE49-F238E27FC236}">
                <a16:creationId xmlns:a16="http://schemas.microsoft.com/office/drawing/2014/main" id="{97853C3B-6E0D-47D6-923D-58DDD01D277D}"/>
              </a:ext>
            </a:extLst>
          </p:cNvPr>
          <p:cNvSpPr txBox="1"/>
          <p:nvPr/>
        </p:nvSpPr>
        <p:spPr>
          <a:xfrm>
            <a:off x="158745" y="4498935"/>
            <a:ext cx="8919796" cy="1815882"/>
          </a:xfrm>
          <a:prstGeom prst="rect">
            <a:avLst/>
          </a:prstGeom>
          <a:noFill/>
        </p:spPr>
        <p:txBody>
          <a:bodyPr wrap="square" rtlCol="0">
            <a:spAutoFit/>
          </a:bodyPr>
          <a:lstStyle/>
          <a:p>
            <a:r>
              <a:rPr lang="en-US" sz="2800" b="1" dirty="0"/>
              <a:t>Social Network Map </a:t>
            </a:r>
            <a:endParaRPr lang="en-US" sz="2800" dirty="0"/>
          </a:p>
          <a:p>
            <a:r>
              <a:rPr lang="en-US" sz="2800" dirty="0"/>
              <a:t>How information is delivered throughout your target audience by sketching out their own personal networks of communication and comparing to others. </a:t>
            </a:r>
          </a:p>
        </p:txBody>
      </p:sp>
    </p:spTree>
    <p:extLst>
      <p:ext uri="{BB962C8B-B14F-4D97-AF65-F5344CB8AC3E}">
        <p14:creationId xmlns:p14="http://schemas.microsoft.com/office/powerpoint/2010/main" val="2007842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14E-407A-4DB9-BD78-5D7D10781506}"/>
              </a:ext>
            </a:extLst>
          </p:cNvPr>
          <p:cNvSpPr>
            <a:spLocks noGrp="1"/>
          </p:cNvSpPr>
          <p:nvPr>
            <p:ph type="title"/>
          </p:nvPr>
        </p:nvSpPr>
        <p:spPr>
          <a:xfrm>
            <a:off x="459336" y="0"/>
            <a:ext cx="8225327" cy="981635"/>
          </a:xfrm>
        </p:spPr>
        <p:txBody>
          <a:bodyPr/>
          <a:lstStyle/>
          <a:p>
            <a:r>
              <a:rPr lang="en-US" sz="3600" dirty="0"/>
              <a:t>Social Indicators Data Management and Analysis Tool (SIDMA)</a:t>
            </a:r>
          </a:p>
        </p:txBody>
      </p:sp>
      <p:sp>
        <p:nvSpPr>
          <p:cNvPr id="5" name="TextBox 4">
            <a:extLst>
              <a:ext uri="{FF2B5EF4-FFF2-40B4-BE49-F238E27FC236}">
                <a16:creationId xmlns:a16="http://schemas.microsoft.com/office/drawing/2014/main" id="{97853C3B-6E0D-47D6-923D-58DDD01D277D}"/>
              </a:ext>
            </a:extLst>
          </p:cNvPr>
          <p:cNvSpPr txBox="1"/>
          <p:nvPr/>
        </p:nvSpPr>
        <p:spPr>
          <a:xfrm>
            <a:off x="459336" y="1210235"/>
            <a:ext cx="4556690" cy="3970318"/>
          </a:xfrm>
          <a:prstGeom prst="rect">
            <a:avLst/>
          </a:prstGeom>
          <a:noFill/>
        </p:spPr>
        <p:txBody>
          <a:bodyPr wrap="square" rtlCol="0">
            <a:spAutoFit/>
          </a:bodyPr>
          <a:lstStyle/>
          <a:p>
            <a:r>
              <a:rPr lang="en-US" sz="2800" dirty="0"/>
              <a:t>USEPA Region 5: Great Lakes Regional Social Indicators Team</a:t>
            </a:r>
          </a:p>
          <a:p>
            <a:endParaRPr lang="en-US" sz="2800" dirty="0"/>
          </a:p>
          <a:p>
            <a:r>
              <a:rPr lang="en-US" sz="2800" dirty="0"/>
              <a:t>Watershed management focused social survey how-to guidebook and with online survey development and administration tools</a:t>
            </a:r>
          </a:p>
        </p:txBody>
      </p:sp>
      <p:sp>
        <p:nvSpPr>
          <p:cNvPr id="6" name="TextBox 5">
            <a:extLst>
              <a:ext uri="{FF2B5EF4-FFF2-40B4-BE49-F238E27FC236}">
                <a16:creationId xmlns:a16="http://schemas.microsoft.com/office/drawing/2014/main" id="{0A68B7F9-CDBF-4D2A-8091-2A5AE07CF7A0}"/>
              </a:ext>
            </a:extLst>
          </p:cNvPr>
          <p:cNvSpPr txBox="1"/>
          <p:nvPr/>
        </p:nvSpPr>
        <p:spPr>
          <a:xfrm>
            <a:off x="158745" y="5599339"/>
            <a:ext cx="8684664" cy="707886"/>
          </a:xfrm>
          <a:prstGeom prst="rect">
            <a:avLst/>
          </a:prstGeom>
          <a:noFill/>
        </p:spPr>
        <p:txBody>
          <a:bodyPr wrap="square">
            <a:spAutoFit/>
          </a:bodyPr>
          <a:lstStyle/>
          <a:p>
            <a:r>
              <a:rPr lang="en-US" sz="2000" dirty="0"/>
              <a:t>Survey Building Tool: </a:t>
            </a:r>
            <a:r>
              <a:rPr lang="en-US" sz="2000" dirty="0">
                <a:hlinkClick r:id="rId3"/>
              </a:rPr>
              <a:t>https://iwr.msu.edu/sidma/Home.aspx</a:t>
            </a:r>
            <a:endParaRPr lang="en-US" sz="2000" dirty="0"/>
          </a:p>
          <a:p>
            <a:r>
              <a:rPr lang="en-US" sz="2000" dirty="0"/>
              <a:t>Handbook: </a:t>
            </a:r>
            <a:r>
              <a:rPr lang="en-US" sz="2000" dirty="0">
                <a:hlinkClick r:id="rId4"/>
              </a:rPr>
              <a:t>https://iwr.msu.edu/sidma/Info/pdfs/SI_Handbook_v4_02012012.pdf</a:t>
            </a:r>
            <a:r>
              <a:rPr lang="en-US" sz="2000" dirty="0"/>
              <a:t>   </a:t>
            </a:r>
          </a:p>
        </p:txBody>
      </p:sp>
      <p:pic>
        <p:nvPicPr>
          <p:cNvPr id="7" name="Picture 6">
            <a:extLst>
              <a:ext uri="{FF2B5EF4-FFF2-40B4-BE49-F238E27FC236}">
                <a16:creationId xmlns:a16="http://schemas.microsoft.com/office/drawing/2014/main" id="{136E847E-A478-44E1-AA9A-E92019BE168D}"/>
              </a:ext>
            </a:extLst>
          </p:cNvPr>
          <p:cNvPicPr>
            <a:picLocks noChangeAspect="1"/>
          </p:cNvPicPr>
          <p:nvPr/>
        </p:nvPicPr>
        <p:blipFill>
          <a:blip r:embed="rId5"/>
          <a:stretch>
            <a:fillRect/>
          </a:stretch>
        </p:blipFill>
        <p:spPr>
          <a:xfrm>
            <a:off x="5483407" y="490817"/>
            <a:ext cx="3660593" cy="5059216"/>
          </a:xfrm>
          <a:prstGeom prst="rect">
            <a:avLst/>
          </a:prstGeom>
        </p:spPr>
      </p:pic>
    </p:spTree>
    <p:extLst>
      <p:ext uri="{BB962C8B-B14F-4D97-AF65-F5344CB8AC3E}">
        <p14:creationId xmlns:p14="http://schemas.microsoft.com/office/powerpoint/2010/main" val="3332355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FA5550-534E-42C9-9445-DB4F49BF553C}"/>
              </a:ext>
            </a:extLst>
          </p:cNvPr>
          <p:cNvSpPr/>
          <p:nvPr/>
        </p:nvSpPr>
        <p:spPr>
          <a:xfrm>
            <a:off x="765898" y="217715"/>
            <a:ext cx="7616967" cy="11234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Agency FB" panose="020B0503020202020204" pitchFamily="34" charset="0"/>
              </a:rPr>
              <a:t>And the Survey Says….</a:t>
            </a:r>
          </a:p>
        </p:txBody>
      </p:sp>
      <p:pic>
        <p:nvPicPr>
          <p:cNvPr id="14" name="Content Placeholder 13">
            <a:extLst>
              <a:ext uri="{FF2B5EF4-FFF2-40B4-BE49-F238E27FC236}">
                <a16:creationId xmlns:a16="http://schemas.microsoft.com/office/drawing/2014/main" id="{0EB0B320-74D0-4C40-8157-1C66B327014E}"/>
              </a:ext>
            </a:extLst>
          </p:cNvPr>
          <p:cNvPicPr>
            <a:picLocks noGrp="1" noChangeAspect="1"/>
          </p:cNvPicPr>
          <p:nvPr>
            <p:ph idx="1"/>
          </p:nvPr>
        </p:nvPicPr>
        <p:blipFill>
          <a:blip r:embed="rId3"/>
          <a:stretch>
            <a:fillRect/>
          </a:stretch>
        </p:blipFill>
        <p:spPr>
          <a:xfrm>
            <a:off x="765898" y="1530473"/>
            <a:ext cx="7616967" cy="4425705"/>
          </a:xfrm>
        </p:spPr>
      </p:pic>
    </p:spTree>
    <p:extLst>
      <p:ext uri="{BB962C8B-B14F-4D97-AF65-F5344CB8AC3E}">
        <p14:creationId xmlns:p14="http://schemas.microsoft.com/office/powerpoint/2010/main" val="1382861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piece of paper&#10;&#10;Description automatically generated">
            <a:extLst>
              <a:ext uri="{FF2B5EF4-FFF2-40B4-BE49-F238E27FC236}">
                <a16:creationId xmlns:a16="http://schemas.microsoft.com/office/drawing/2014/main" id="{6C414D9A-F93E-4A61-921A-093387328C2B}"/>
              </a:ext>
            </a:extLst>
          </p:cNvPr>
          <p:cNvPicPr>
            <a:picLocks noChangeAspect="1"/>
          </p:cNvPicPr>
          <p:nvPr/>
        </p:nvPicPr>
        <p:blipFill>
          <a:blip r:embed="rId4"/>
          <a:stretch>
            <a:fillRect/>
          </a:stretch>
        </p:blipFill>
        <p:spPr>
          <a:xfrm>
            <a:off x="594288" y="4913077"/>
            <a:ext cx="7690757" cy="1380392"/>
          </a:xfrm>
          <a:prstGeom prst="rect">
            <a:avLst/>
          </a:prstGeom>
        </p:spPr>
      </p:pic>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Social Research Biases</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395416" y="1021976"/>
            <a:ext cx="5195461" cy="5362347"/>
          </a:xfrm>
        </p:spPr>
        <p:txBody>
          <a:bodyPr>
            <a:noAutofit/>
          </a:bodyPr>
          <a:lstStyle/>
          <a:p>
            <a:r>
              <a:rPr lang="en-US" b="1" dirty="0"/>
              <a:t>Nonrepresentative Sample</a:t>
            </a:r>
          </a:p>
          <a:p>
            <a:pPr lvl="1"/>
            <a:r>
              <a:rPr lang="en-US" sz="2000" dirty="0"/>
              <a:t>Are you a resident of X county?</a:t>
            </a:r>
          </a:p>
          <a:p>
            <a:pPr lvl="1"/>
            <a:r>
              <a:rPr lang="en-US" sz="2000" dirty="0"/>
              <a:t>Surveys at the Country Club Grocery might be different than at the Thrift Store</a:t>
            </a:r>
          </a:p>
          <a:p>
            <a:r>
              <a:rPr lang="en-US" b="1" dirty="0"/>
              <a:t>Response Bias</a:t>
            </a:r>
          </a:p>
          <a:p>
            <a:pPr lvl="1"/>
            <a:r>
              <a:rPr lang="en-US" sz="2000" dirty="0"/>
              <a:t>Would you rather have dead parking lots or living habitats?</a:t>
            </a:r>
          </a:p>
          <a:p>
            <a:pPr lvl="1"/>
            <a:r>
              <a:rPr lang="en-US" sz="2000" dirty="0"/>
              <a:t>Do you litter when no one is looking?</a:t>
            </a:r>
          </a:p>
          <a:p>
            <a:r>
              <a:rPr lang="en-US" b="1" dirty="0"/>
              <a:t>Misinterpreting Questions</a:t>
            </a:r>
          </a:p>
          <a:p>
            <a:pPr lvl="1"/>
            <a:r>
              <a:rPr lang="en-US" sz="2000" dirty="0"/>
              <a:t>How much benefit do you think streams provide for recreation and health?</a:t>
            </a:r>
          </a:p>
        </p:txBody>
      </p:sp>
      <p:pic>
        <p:nvPicPr>
          <p:cNvPr id="4" name="Picture 3" descr="A picture containing drawing&#10;&#10;Description automatically generated">
            <a:extLst>
              <a:ext uri="{FF2B5EF4-FFF2-40B4-BE49-F238E27FC236}">
                <a16:creationId xmlns:a16="http://schemas.microsoft.com/office/drawing/2014/main" id="{CBEE91D3-DED3-4A5A-AADF-907811379EB3}"/>
              </a:ext>
            </a:extLst>
          </p:cNvPr>
          <p:cNvPicPr>
            <a:picLocks noChangeAspect="1"/>
          </p:cNvPicPr>
          <p:nvPr/>
        </p:nvPicPr>
        <p:blipFill rotWithShape="1">
          <a:blip r:embed="rId5"/>
          <a:srcRect r="60802"/>
          <a:stretch/>
        </p:blipFill>
        <p:spPr>
          <a:xfrm>
            <a:off x="5653216" y="424543"/>
            <a:ext cx="1483420" cy="2449286"/>
          </a:xfrm>
          <a:prstGeom prst="rect">
            <a:avLst/>
          </a:prstGeom>
        </p:spPr>
      </p:pic>
      <p:sp>
        <p:nvSpPr>
          <p:cNvPr id="7" name="TextBox 6">
            <a:extLst>
              <a:ext uri="{FF2B5EF4-FFF2-40B4-BE49-F238E27FC236}">
                <a16:creationId xmlns:a16="http://schemas.microsoft.com/office/drawing/2014/main" id="{6B9A2D20-3609-4179-B75D-4D7E085D1269}"/>
              </a:ext>
            </a:extLst>
          </p:cNvPr>
          <p:cNvSpPr txBox="1"/>
          <p:nvPr/>
        </p:nvSpPr>
        <p:spPr>
          <a:xfrm>
            <a:off x="7136636" y="1649186"/>
            <a:ext cx="2007364" cy="954107"/>
          </a:xfrm>
          <a:prstGeom prst="rect">
            <a:avLst/>
          </a:prstGeom>
          <a:noFill/>
        </p:spPr>
        <p:txBody>
          <a:bodyPr wrap="square">
            <a:spAutoFit/>
          </a:bodyPr>
          <a:lstStyle/>
          <a:p>
            <a:r>
              <a:rPr lang="en-US" sz="2800" b="1" i="1" dirty="0">
                <a:latin typeface="Arial Black" panose="020B0A04020102020204" pitchFamily="34" charset="0"/>
              </a:rPr>
              <a:t>Sample Bias</a:t>
            </a:r>
            <a:endParaRPr lang="en-US" sz="2800" i="1" dirty="0">
              <a:latin typeface="Arial Black" panose="020B0A04020102020204" pitchFamily="34" charset="0"/>
            </a:endParaRPr>
          </a:p>
        </p:txBody>
      </p:sp>
      <p:pic>
        <p:nvPicPr>
          <p:cNvPr id="9" name="Picture 8" descr="A picture containing drawing&#10;&#10;Description automatically generated">
            <a:extLst>
              <a:ext uri="{FF2B5EF4-FFF2-40B4-BE49-F238E27FC236}">
                <a16:creationId xmlns:a16="http://schemas.microsoft.com/office/drawing/2014/main" id="{6A7F96E5-2E6F-405D-8F0D-5B46B802B0FC}"/>
              </a:ext>
            </a:extLst>
          </p:cNvPr>
          <p:cNvPicPr>
            <a:picLocks noChangeAspect="1"/>
          </p:cNvPicPr>
          <p:nvPr/>
        </p:nvPicPr>
        <p:blipFill rotWithShape="1">
          <a:blip r:embed="rId5"/>
          <a:srcRect l="65806" b="53333"/>
          <a:stretch/>
        </p:blipFill>
        <p:spPr>
          <a:xfrm>
            <a:off x="7195954" y="424543"/>
            <a:ext cx="1294038" cy="1143000"/>
          </a:xfrm>
          <a:prstGeom prst="rect">
            <a:avLst/>
          </a:prstGeom>
        </p:spPr>
      </p:pic>
      <p:pic>
        <p:nvPicPr>
          <p:cNvPr id="11" name="Picture 10" descr="A picture containing sitting, drawing, table, person&#10;&#10;Description automatically generated">
            <a:extLst>
              <a:ext uri="{FF2B5EF4-FFF2-40B4-BE49-F238E27FC236}">
                <a16:creationId xmlns:a16="http://schemas.microsoft.com/office/drawing/2014/main" id="{664FA6E9-83AB-4200-8326-C1019477634C}"/>
              </a:ext>
            </a:extLst>
          </p:cNvPr>
          <p:cNvPicPr>
            <a:picLocks noChangeAspect="1"/>
          </p:cNvPicPr>
          <p:nvPr/>
        </p:nvPicPr>
        <p:blipFill>
          <a:blip r:embed="rId6"/>
          <a:stretch>
            <a:fillRect/>
          </a:stretch>
        </p:blipFill>
        <p:spPr>
          <a:xfrm>
            <a:off x="5932956" y="2808047"/>
            <a:ext cx="2619375" cy="1743075"/>
          </a:xfrm>
          <a:prstGeom prst="rect">
            <a:avLst/>
          </a:prstGeom>
        </p:spPr>
      </p:pic>
      <p:sp>
        <p:nvSpPr>
          <p:cNvPr id="15" name="TextBox 14">
            <a:extLst>
              <a:ext uri="{FF2B5EF4-FFF2-40B4-BE49-F238E27FC236}">
                <a16:creationId xmlns:a16="http://schemas.microsoft.com/office/drawing/2014/main" id="{3EFE8188-AA34-47DE-9030-FCA91E04F6FE}"/>
              </a:ext>
            </a:extLst>
          </p:cNvPr>
          <p:cNvSpPr txBox="1"/>
          <p:nvPr/>
        </p:nvSpPr>
        <p:spPr>
          <a:xfrm>
            <a:off x="5749457" y="4219101"/>
            <a:ext cx="3394543" cy="523220"/>
          </a:xfrm>
          <a:prstGeom prst="rect">
            <a:avLst/>
          </a:prstGeom>
          <a:noFill/>
        </p:spPr>
        <p:txBody>
          <a:bodyPr wrap="square">
            <a:spAutoFit/>
          </a:bodyPr>
          <a:lstStyle/>
          <a:p>
            <a:r>
              <a:rPr lang="en-US" sz="2800" b="1" i="1" dirty="0">
                <a:latin typeface="Arial Black" panose="020B0A04020102020204" pitchFamily="34" charset="0"/>
              </a:rPr>
              <a:t>Response Bias</a:t>
            </a:r>
            <a:endParaRPr lang="en-US" sz="2800" i="1" dirty="0">
              <a:latin typeface="Arial Black" panose="020B0A04020102020204" pitchFamily="34" charset="0"/>
            </a:endParaRPr>
          </a:p>
        </p:txBody>
      </p:sp>
      <p:sp>
        <p:nvSpPr>
          <p:cNvPr id="17" name="TextBox 16">
            <a:extLst>
              <a:ext uri="{FF2B5EF4-FFF2-40B4-BE49-F238E27FC236}">
                <a16:creationId xmlns:a16="http://schemas.microsoft.com/office/drawing/2014/main" id="{77F56E13-3630-44D8-B496-91C8E33D9B7D}"/>
              </a:ext>
            </a:extLst>
          </p:cNvPr>
          <p:cNvSpPr txBox="1"/>
          <p:nvPr/>
        </p:nvSpPr>
        <p:spPr>
          <a:xfrm>
            <a:off x="5123208" y="5941004"/>
            <a:ext cx="4020792" cy="523220"/>
          </a:xfrm>
          <a:prstGeom prst="rect">
            <a:avLst/>
          </a:prstGeom>
          <a:noFill/>
        </p:spPr>
        <p:txBody>
          <a:bodyPr wrap="square">
            <a:spAutoFit/>
          </a:bodyPr>
          <a:lstStyle/>
          <a:p>
            <a:r>
              <a:rPr lang="en-US" sz="2800" b="1" i="1" dirty="0">
                <a:latin typeface="Arial Black" panose="020B0A04020102020204" pitchFamily="34" charset="0"/>
              </a:rPr>
              <a:t>Imbalanced Scale</a:t>
            </a:r>
            <a:endParaRPr lang="en-US" sz="2800" i="1" dirty="0">
              <a:latin typeface="Arial Black" panose="020B0A04020102020204" pitchFamily="34" charset="0"/>
            </a:endParaRPr>
          </a:p>
        </p:txBody>
      </p:sp>
    </p:spTree>
    <p:custDataLst>
      <p:tags r:id="rId1"/>
    </p:custDataLst>
    <p:extLst>
      <p:ext uri="{BB962C8B-B14F-4D97-AF65-F5344CB8AC3E}">
        <p14:creationId xmlns:p14="http://schemas.microsoft.com/office/powerpoint/2010/main" val="110471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Sample Size for Statistical Significance</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395416" y="1021976"/>
            <a:ext cx="8225327" cy="2548538"/>
          </a:xfrm>
        </p:spPr>
        <p:txBody>
          <a:bodyPr>
            <a:noAutofit/>
          </a:bodyPr>
          <a:lstStyle/>
          <a:p>
            <a:pPr marL="0" indent="0">
              <a:buNone/>
            </a:pPr>
            <a:r>
              <a:rPr lang="en-US" dirty="0">
                <a:hlinkClick r:id="rId4"/>
              </a:rPr>
              <a:t>https://www.surveymonkey.com/mp/sample-size-calculator/</a:t>
            </a:r>
            <a:endParaRPr lang="en-US" dirty="0"/>
          </a:p>
          <a:p>
            <a:r>
              <a:rPr lang="en-US" sz="2800" dirty="0"/>
              <a:t>Chance results happen by coincidence in random sampling of target population</a:t>
            </a:r>
          </a:p>
          <a:p>
            <a:r>
              <a:rPr lang="en-US" sz="2800" dirty="0"/>
              <a:t>Do you need to worry about this? Depends on use:</a:t>
            </a:r>
          </a:p>
          <a:p>
            <a:pPr marL="342891" lvl="1" indent="0">
              <a:buNone/>
            </a:pPr>
            <a:r>
              <a:rPr lang="en-US" sz="2500" dirty="0"/>
              <a:t>General feedback - No.  Market characterization - Yes.</a:t>
            </a:r>
          </a:p>
        </p:txBody>
      </p:sp>
      <p:pic>
        <p:nvPicPr>
          <p:cNvPr id="3" name="Picture 2">
            <a:extLst>
              <a:ext uri="{FF2B5EF4-FFF2-40B4-BE49-F238E27FC236}">
                <a16:creationId xmlns:a16="http://schemas.microsoft.com/office/drawing/2014/main" id="{EEFDA238-AE1F-43B7-A86A-67572F071CDC}"/>
              </a:ext>
            </a:extLst>
          </p:cNvPr>
          <p:cNvPicPr>
            <a:picLocks noChangeAspect="1"/>
          </p:cNvPicPr>
          <p:nvPr/>
        </p:nvPicPr>
        <p:blipFill rotWithShape="1">
          <a:blip r:embed="rId5"/>
          <a:srcRect t="24682"/>
          <a:stretch/>
        </p:blipFill>
        <p:spPr>
          <a:xfrm>
            <a:off x="1414368" y="3429000"/>
            <a:ext cx="6315264" cy="2760313"/>
          </a:xfrm>
          <a:prstGeom prst="rect">
            <a:avLst/>
          </a:prstGeom>
        </p:spPr>
      </p:pic>
    </p:spTree>
    <p:custDataLst>
      <p:tags r:id="rId1"/>
    </p:custDataLst>
    <p:extLst>
      <p:ext uri="{BB962C8B-B14F-4D97-AF65-F5344CB8AC3E}">
        <p14:creationId xmlns:p14="http://schemas.microsoft.com/office/powerpoint/2010/main" val="2015538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Sample Size for Statistical Significance</a:t>
            </a:r>
          </a:p>
        </p:txBody>
      </p:sp>
      <p:pic>
        <p:nvPicPr>
          <p:cNvPr id="4" name="Content Placeholder 3">
            <a:extLst>
              <a:ext uri="{FF2B5EF4-FFF2-40B4-BE49-F238E27FC236}">
                <a16:creationId xmlns:a16="http://schemas.microsoft.com/office/drawing/2014/main" id="{29DDE137-45A5-4D5A-8443-C883969DCC9C}"/>
              </a:ext>
            </a:extLst>
          </p:cNvPr>
          <p:cNvPicPr>
            <a:picLocks noGrp="1" noChangeAspect="1"/>
          </p:cNvPicPr>
          <p:nvPr>
            <p:ph idx="1"/>
          </p:nvPr>
        </p:nvPicPr>
        <p:blipFill rotWithShape="1">
          <a:blip r:embed="rId3"/>
          <a:srcRect t="9197"/>
          <a:stretch/>
        </p:blipFill>
        <p:spPr>
          <a:xfrm>
            <a:off x="1649801" y="902688"/>
            <a:ext cx="5844397" cy="5052624"/>
          </a:xfrm>
          <a:prstGeom prst="rect">
            <a:avLst/>
          </a:prstGeom>
        </p:spPr>
      </p:pic>
      <p:sp>
        <p:nvSpPr>
          <p:cNvPr id="7" name="TextBox 6">
            <a:extLst>
              <a:ext uri="{FF2B5EF4-FFF2-40B4-BE49-F238E27FC236}">
                <a16:creationId xmlns:a16="http://schemas.microsoft.com/office/drawing/2014/main" id="{C78B7173-8161-453D-A7ED-74D49CCF55F1}"/>
              </a:ext>
            </a:extLst>
          </p:cNvPr>
          <p:cNvSpPr txBox="1"/>
          <p:nvPr/>
        </p:nvSpPr>
        <p:spPr>
          <a:xfrm>
            <a:off x="1132815" y="6038661"/>
            <a:ext cx="6878370" cy="369332"/>
          </a:xfrm>
          <a:prstGeom prst="rect">
            <a:avLst/>
          </a:prstGeom>
          <a:noFill/>
        </p:spPr>
        <p:txBody>
          <a:bodyPr wrap="square">
            <a:spAutoFit/>
          </a:bodyPr>
          <a:lstStyle/>
          <a:p>
            <a:r>
              <a:rPr lang="en-US" sz="1800" dirty="0">
                <a:hlinkClick r:id="rId4"/>
              </a:rPr>
              <a:t>https://iwr.msu.edu/sidma/Info/pdfs/SI_Handbook_v4_02012012.pdf</a:t>
            </a:r>
            <a:r>
              <a:rPr lang="en-US" sz="1800" dirty="0"/>
              <a:t> </a:t>
            </a:r>
            <a:endParaRPr lang="en-US" dirty="0"/>
          </a:p>
        </p:txBody>
      </p:sp>
    </p:spTree>
    <p:extLst>
      <p:ext uri="{BB962C8B-B14F-4D97-AF65-F5344CB8AC3E}">
        <p14:creationId xmlns:p14="http://schemas.microsoft.com/office/powerpoint/2010/main" val="2110997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27004" y="0"/>
            <a:ext cx="8225327" cy="1143000"/>
          </a:xfrm>
        </p:spPr>
        <p:txBody>
          <a:bodyPr/>
          <a:lstStyle/>
          <a:p>
            <a:r>
              <a:rPr lang="en-US" sz="3600" dirty="0"/>
              <a:t>Mail Surveys</a:t>
            </a:r>
          </a:p>
        </p:txBody>
      </p:sp>
      <p:sp>
        <p:nvSpPr>
          <p:cNvPr id="5" name="Content Placeholder 4">
            <a:extLst>
              <a:ext uri="{FF2B5EF4-FFF2-40B4-BE49-F238E27FC236}">
                <a16:creationId xmlns:a16="http://schemas.microsoft.com/office/drawing/2014/main" id="{B109BEDD-A936-4C92-8D62-0A313AF6FB02}"/>
              </a:ext>
            </a:extLst>
          </p:cNvPr>
          <p:cNvSpPr>
            <a:spLocks noGrp="1"/>
          </p:cNvSpPr>
          <p:nvPr>
            <p:ph idx="1"/>
          </p:nvPr>
        </p:nvSpPr>
        <p:spPr>
          <a:xfrm>
            <a:off x="259768" y="1021977"/>
            <a:ext cx="5427982" cy="5148088"/>
          </a:xfrm>
        </p:spPr>
        <p:txBody>
          <a:bodyPr>
            <a:normAutofit/>
          </a:bodyPr>
          <a:lstStyle/>
          <a:p>
            <a:r>
              <a:rPr lang="en-US" dirty="0"/>
              <a:t>Specific Addresses or Direct Mail </a:t>
            </a:r>
            <a:r>
              <a:rPr lang="en-US" sz="2000" dirty="0"/>
              <a:t>(</a:t>
            </a:r>
            <a:r>
              <a:rPr lang="en-US" sz="2000" dirty="0">
                <a:hlinkClick r:id="rId4"/>
              </a:rPr>
              <a:t>https://www.usps.com/business/every-door-direct-mail.htm</a:t>
            </a:r>
            <a:r>
              <a:rPr lang="en-US" sz="2000" dirty="0"/>
              <a:t>)</a:t>
            </a:r>
          </a:p>
          <a:p>
            <a:r>
              <a:rPr lang="en-US" b="1" i="1" dirty="0"/>
              <a:t>Pros</a:t>
            </a:r>
          </a:p>
          <a:p>
            <a:pPr lvl="1"/>
            <a:r>
              <a:rPr lang="en-US" dirty="0"/>
              <a:t>Can reach large audience</a:t>
            </a:r>
          </a:p>
          <a:p>
            <a:pPr lvl="1"/>
            <a:r>
              <a:rPr lang="en-US" dirty="0"/>
              <a:t>Can reach those without internet</a:t>
            </a:r>
          </a:p>
          <a:p>
            <a:r>
              <a:rPr lang="en-US" b="1" i="1" dirty="0"/>
              <a:t>Cons</a:t>
            </a:r>
          </a:p>
          <a:p>
            <a:pPr lvl="1"/>
            <a:r>
              <a:rPr lang="en-US" dirty="0"/>
              <a:t>Printing and mailing costs</a:t>
            </a:r>
          </a:p>
          <a:p>
            <a:pPr lvl="1"/>
            <a:r>
              <a:rPr lang="en-US" dirty="0"/>
              <a:t>Need to hand-enter results</a:t>
            </a:r>
          </a:p>
          <a:p>
            <a:pPr lvl="1"/>
            <a:r>
              <a:rPr lang="en-US" dirty="0"/>
              <a:t>Low response rate</a:t>
            </a:r>
          </a:p>
          <a:p>
            <a:pPr lvl="1"/>
            <a:r>
              <a:rPr lang="en-US" dirty="0"/>
              <a:t>Typically biased toward more interested people</a:t>
            </a:r>
          </a:p>
        </p:txBody>
      </p:sp>
      <p:pic>
        <p:nvPicPr>
          <p:cNvPr id="4" name="Picture 3" descr="A screenshot of a cell phone&#10;&#10;Description automatically generated">
            <a:extLst>
              <a:ext uri="{FF2B5EF4-FFF2-40B4-BE49-F238E27FC236}">
                <a16:creationId xmlns:a16="http://schemas.microsoft.com/office/drawing/2014/main" id="{971DBDC3-36E2-4847-9F73-BD397C7DB414}"/>
              </a:ext>
            </a:extLst>
          </p:cNvPr>
          <p:cNvPicPr>
            <a:picLocks noChangeAspect="1"/>
          </p:cNvPicPr>
          <p:nvPr/>
        </p:nvPicPr>
        <p:blipFill>
          <a:blip r:embed="rId5"/>
          <a:stretch>
            <a:fillRect/>
          </a:stretch>
        </p:blipFill>
        <p:spPr>
          <a:xfrm>
            <a:off x="5575530" y="3233057"/>
            <a:ext cx="3308702" cy="2208458"/>
          </a:xfrm>
          <a:prstGeom prst="rect">
            <a:avLst/>
          </a:prstGeom>
        </p:spPr>
      </p:pic>
      <p:pic>
        <p:nvPicPr>
          <p:cNvPr id="3" name="Picture 2">
            <a:extLst>
              <a:ext uri="{FF2B5EF4-FFF2-40B4-BE49-F238E27FC236}">
                <a16:creationId xmlns:a16="http://schemas.microsoft.com/office/drawing/2014/main" id="{A02F764D-0CEA-4DC4-BDF2-4D169A40C64C}"/>
              </a:ext>
            </a:extLst>
          </p:cNvPr>
          <p:cNvPicPr>
            <a:picLocks noChangeAspect="1"/>
          </p:cNvPicPr>
          <p:nvPr/>
        </p:nvPicPr>
        <p:blipFill>
          <a:blip r:embed="rId6"/>
          <a:stretch>
            <a:fillRect/>
          </a:stretch>
        </p:blipFill>
        <p:spPr>
          <a:xfrm>
            <a:off x="5687750" y="234988"/>
            <a:ext cx="3456249" cy="2544575"/>
          </a:xfrm>
          <a:prstGeom prst="rect">
            <a:avLst/>
          </a:prstGeom>
        </p:spPr>
      </p:pic>
    </p:spTree>
    <p:custDataLst>
      <p:tags r:id="rId1"/>
    </p:custDataLst>
    <p:extLst>
      <p:ext uri="{BB962C8B-B14F-4D97-AF65-F5344CB8AC3E}">
        <p14:creationId xmlns:p14="http://schemas.microsoft.com/office/powerpoint/2010/main" val="168858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9.8"/>
</p:tagLst>
</file>

<file path=ppt/tags/tag10.xml><?xml version="1.0" encoding="utf-8"?>
<p:tagLst xmlns:a="http://schemas.openxmlformats.org/drawingml/2006/main" xmlns:r="http://schemas.openxmlformats.org/officeDocument/2006/relationships" xmlns:p="http://schemas.openxmlformats.org/presentationml/2006/main">
  <p:tag name="TIMING" val="|22.8|17.8|19.3"/>
</p:tagLst>
</file>

<file path=ppt/tags/tag11.xml><?xml version="1.0" encoding="utf-8"?>
<p:tagLst xmlns:a="http://schemas.openxmlformats.org/drawingml/2006/main" xmlns:r="http://schemas.openxmlformats.org/officeDocument/2006/relationships" xmlns:p="http://schemas.openxmlformats.org/presentationml/2006/main">
  <p:tag name="TIMING" val="|3|11.7|17.8|10.5"/>
</p:tagLst>
</file>

<file path=ppt/tags/tag12.xml><?xml version="1.0" encoding="utf-8"?>
<p:tagLst xmlns:a="http://schemas.openxmlformats.org/drawingml/2006/main" xmlns:r="http://schemas.openxmlformats.org/officeDocument/2006/relationships" xmlns:p="http://schemas.openxmlformats.org/presentationml/2006/main">
  <p:tag name="TIMING" val="|4.5|23.3|29.1"/>
</p:tagLst>
</file>

<file path=ppt/tags/tag13.xml><?xml version="1.0" encoding="utf-8"?>
<p:tagLst xmlns:a="http://schemas.openxmlformats.org/drawingml/2006/main" xmlns:r="http://schemas.openxmlformats.org/officeDocument/2006/relationships" xmlns:p="http://schemas.openxmlformats.org/presentationml/2006/main">
  <p:tag name="TIMING" val="|2|24.8"/>
</p:tagLst>
</file>

<file path=ppt/tags/tag14.xml><?xml version="1.0" encoding="utf-8"?>
<p:tagLst xmlns:a="http://schemas.openxmlformats.org/drawingml/2006/main" xmlns:r="http://schemas.openxmlformats.org/officeDocument/2006/relationships" xmlns:p="http://schemas.openxmlformats.org/presentationml/2006/main">
  <p:tag name="TIMING" val="|20.1|19.7|18.6|11.3|6.6"/>
</p:tagLst>
</file>

<file path=ppt/tags/tag15.xml><?xml version="1.0" encoding="utf-8"?>
<p:tagLst xmlns:a="http://schemas.openxmlformats.org/drawingml/2006/main" xmlns:r="http://schemas.openxmlformats.org/officeDocument/2006/relationships" xmlns:p="http://schemas.openxmlformats.org/presentationml/2006/main">
  <p:tag name="TIMING" val="|17.6|3.5|10|10.4|6.8"/>
</p:tagLst>
</file>

<file path=ppt/tags/tag16.xml><?xml version="1.0" encoding="utf-8"?>
<p:tagLst xmlns:a="http://schemas.openxmlformats.org/drawingml/2006/main" xmlns:r="http://schemas.openxmlformats.org/officeDocument/2006/relationships" xmlns:p="http://schemas.openxmlformats.org/presentationml/2006/main">
  <p:tag name="TIMING" val="|18.8"/>
</p:tagLst>
</file>

<file path=ppt/tags/tag17.xml><?xml version="1.0" encoding="utf-8"?>
<p:tagLst xmlns:a="http://schemas.openxmlformats.org/drawingml/2006/main" xmlns:r="http://schemas.openxmlformats.org/officeDocument/2006/relationships" xmlns:p="http://schemas.openxmlformats.org/presentationml/2006/main">
  <p:tag name="TIMING" val="|25.4|7"/>
</p:tagLst>
</file>

<file path=ppt/tags/tag18.xml><?xml version="1.0" encoding="utf-8"?>
<p:tagLst xmlns:a="http://schemas.openxmlformats.org/drawingml/2006/main" xmlns:r="http://schemas.openxmlformats.org/officeDocument/2006/relationships" xmlns:p="http://schemas.openxmlformats.org/presentationml/2006/main">
  <p:tag name="TIMING" val="|20.1"/>
</p:tagLst>
</file>

<file path=ppt/tags/tag2.xml><?xml version="1.0" encoding="utf-8"?>
<p:tagLst xmlns:a="http://schemas.openxmlformats.org/drawingml/2006/main" xmlns:r="http://schemas.openxmlformats.org/officeDocument/2006/relationships" xmlns:p="http://schemas.openxmlformats.org/presentationml/2006/main">
  <p:tag name="TIMING" val="|14.6|29.8|1.1|1.4|4.8|3.8"/>
</p:tagLst>
</file>

<file path=ppt/tags/tag3.xml><?xml version="1.0" encoding="utf-8"?>
<p:tagLst xmlns:a="http://schemas.openxmlformats.org/drawingml/2006/main" xmlns:r="http://schemas.openxmlformats.org/officeDocument/2006/relationships" xmlns:p="http://schemas.openxmlformats.org/presentationml/2006/main">
  <p:tag name="TIMING" val="|58|10.3|7.9|13.8"/>
</p:tagLst>
</file>

<file path=ppt/tags/tag4.xml><?xml version="1.0" encoding="utf-8"?>
<p:tagLst xmlns:a="http://schemas.openxmlformats.org/drawingml/2006/main" xmlns:r="http://schemas.openxmlformats.org/officeDocument/2006/relationships" xmlns:p="http://schemas.openxmlformats.org/presentationml/2006/main">
  <p:tag name="TIMING" val="|9.4|33.5|61.9"/>
</p:tagLst>
</file>

<file path=ppt/tags/tag5.xml><?xml version="1.0" encoding="utf-8"?>
<p:tagLst xmlns:a="http://schemas.openxmlformats.org/drawingml/2006/main" xmlns:r="http://schemas.openxmlformats.org/officeDocument/2006/relationships" xmlns:p="http://schemas.openxmlformats.org/presentationml/2006/main">
  <p:tag name="TIMING" val="|12.5"/>
</p:tagLst>
</file>

<file path=ppt/tags/tag6.xml><?xml version="1.0" encoding="utf-8"?>
<p:tagLst xmlns:a="http://schemas.openxmlformats.org/drawingml/2006/main" xmlns:r="http://schemas.openxmlformats.org/officeDocument/2006/relationships" xmlns:p="http://schemas.openxmlformats.org/presentationml/2006/main">
  <p:tag name="TIMING" val="|35.3|6.1"/>
</p:tagLst>
</file>

<file path=ppt/tags/tag7.xml><?xml version="1.0" encoding="utf-8"?>
<p:tagLst xmlns:a="http://schemas.openxmlformats.org/drawingml/2006/main" xmlns:r="http://schemas.openxmlformats.org/officeDocument/2006/relationships" xmlns:p="http://schemas.openxmlformats.org/presentationml/2006/main">
  <p:tag name="TIMING" val="|13|27.9|10.1"/>
</p:tagLst>
</file>

<file path=ppt/tags/tag8.xml><?xml version="1.0" encoding="utf-8"?>
<p:tagLst xmlns:a="http://schemas.openxmlformats.org/drawingml/2006/main" xmlns:r="http://schemas.openxmlformats.org/officeDocument/2006/relationships" xmlns:p="http://schemas.openxmlformats.org/presentationml/2006/main">
  <p:tag name="TIMING" val="|23|15.4"/>
</p:tagLst>
</file>

<file path=ppt/tags/tag9.xml><?xml version="1.0" encoding="utf-8"?>
<p:tagLst xmlns:a="http://schemas.openxmlformats.org/drawingml/2006/main" xmlns:r="http://schemas.openxmlformats.org/officeDocument/2006/relationships" xmlns:p="http://schemas.openxmlformats.org/presentationml/2006/main">
  <p:tag name="TIMING" val="|19.8|16.2"/>
</p:tagLst>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65225</TotalTime>
  <Words>7006</Words>
  <Application>Microsoft Office PowerPoint</Application>
  <PresentationFormat>On-screen Show (4:3)</PresentationFormat>
  <Paragraphs>608</Paragraphs>
  <Slides>53</Slides>
  <Notes>53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Agency FB</vt:lpstr>
      <vt:lpstr>Arial</vt:lpstr>
      <vt:lpstr>Arial Black</vt:lpstr>
      <vt:lpstr>Avenir Next Regular</vt:lpstr>
      <vt:lpstr>AvenirNext LT Pro Bold</vt:lpstr>
      <vt:lpstr>Calibri</vt:lpstr>
      <vt:lpstr>Mercury Display</vt:lpstr>
      <vt:lpstr>Mercury Display Semibold</vt:lpstr>
      <vt:lpstr>Times New Roman</vt:lpstr>
      <vt:lpstr>Wingdings</vt:lpstr>
      <vt:lpstr>UK Primary White Standard</vt:lpstr>
      <vt:lpstr>Watershed Academy Watershed Coordinator Training Series</vt:lpstr>
      <vt:lpstr>Social Research Methods</vt:lpstr>
      <vt:lpstr>Social Survey Research Types</vt:lpstr>
      <vt:lpstr>Social Research Steps</vt:lpstr>
      <vt:lpstr>Ethics of Human Subject Research</vt:lpstr>
      <vt:lpstr>Social Research Biases</vt:lpstr>
      <vt:lpstr>Sample Size for Statistical Significance</vt:lpstr>
      <vt:lpstr>Sample Size for Statistical Significance</vt:lpstr>
      <vt:lpstr>Mail Surveys</vt:lpstr>
      <vt:lpstr>Intercept Surveys</vt:lpstr>
      <vt:lpstr>Online Surveys</vt:lpstr>
      <vt:lpstr>Survey Tips: How Long?</vt:lpstr>
      <vt:lpstr>Examples</vt:lpstr>
      <vt:lpstr>Chesapeake Bay Citizen  Stewardship Indicators</vt:lpstr>
      <vt:lpstr>Chesapeake Bay Citizen  Stewardship Indicators</vt:lpstr>
      <vt:lpstr>Chesapeake Bay Citizen  Stewardship Indicators</vt:lpstr>
      <vt:lpstr>Chesapeake Bay Citizen  Stewardship Indicators</vt:lpstr>
      <vt:lpstr>Chesapeake Bay Citizen Stewardship Indicators</vt:lpstr>
      <vt:lpstr>Chesapeake Bay Citizen Stewardship Indicators</vt:lpstr>
      <vt:lpstr>Chesapeake Bay Citizen Stewardship Indicators</vt:lpstr>
      <vt:lpstr>Chesapeake Bay Citizen Stewardship Indicators</vt:lpstr>
      <vt:lpstr>Chesapeake Bay Citizen Stewardship Indicators</vt:lpstr>
      <vt:lpstr>Chesapeake Bay Citizen Stewardship Indicators</vt:lpstr>
      <vt:lpstr>Chesapeake Bay Citizen Stewardship Indicators</vt:lpstr>
      <vt:lpstr>Chesapeake Bay Citizen Stewardship Indicators</vt:lpstr>
      <vt:lpstr>Chesapeake Bay Citizen Stewardship Indicators</vt:lpstr>
      <vt:lpstr>Whitesburg Project Area</vt:lpstr>
      <vt:lpstr>Whitesburg, KY – Headwaters and KWRRI</vt:lpstr>
      <vt:lpstr>Whitesburg, KY – Headwaters and KWRRI</vt:lpstr>
      <vt:lpstr>Whitesburg, KY – Headwaters and KWRRI</vt:lpstr>
      <vt:lpstr>Whitesburg, KY – Headwaters and KWRRI</vt:lpstr>
      <vt:lpstr>Interviews</vt:lpstr>
      <vt:lpstr>Interview Goals</vt:lpstr>
      <vt:lpstr>Interview Types</vt:lpstr>
      <vt:lpstr>Interview Pros and Cons</vt:lpstr>
      <vt:lpstr>Community Engagement in Urban Minneapolis Water Restoration</vt:lpstr>
      <vt:lpstr>Community Engagement in Urban Minneapolis Water Restoration</vt:lpstr>
      <vt:lpstr>Community Engagement in Urban Minneapolis Water Restoration</vt:lpstr>
      <vt:lpstr>Community Engagement in Urban Water Restoration</vt:lpstr>
      <vt:lpstr>Results:</vt:lpstr>
      <vt:lpstr>Focus Groups</vt:lpstr>
      <vt:lpstr>Focus Group Checklist</vt:lpstr>
      <vt:lpstr>Focus Groups: Floyd’s Fork  Nutrient Study</vt:lpstr>
      <vt:lpstr>Focus Groups: Floyd’s Fork Nutrient Study</vt:lpstr>
      <vt:lpstr>Community Forums or Listening Sessions</vt:lpstr>
      <vt:lpstr>Direct Observation</vt:lpstr>
      <vt:lpstr>Social Mapping </vt:lpstr>
      <vt:lpstr>Social Mapping </vt:lpstr>
      <vt:lpstr>Social Mapping </vt:lpstr>
      <vt:lpstr>Social Mapping </vt:lpstr>
      <vt:lpstr>Social Mapping </vt:lpstr>
      <vt:lpstr>Social Indicators Data Management and Analysis Tool (SIDMA)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Steven Evans</cp:lastModifiedBy>
  <cp:revision>827</cp:revision>
  <cp:lastPrinted>2020-05-06T15:03:41Z</cp:lastPrinted>
  <dcterms:created xsi:type="dcterms:W3CDTF">2018-02-01T15:12:04Z</dcterms:created>
  <dcterms:modified xsi:type="dcterms:W3CDTF">2020-10-20T21:19:26Z</dcterms:modified>
</cp:coreProperties>
</file>