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436" r:id="rId2"/>
    <p:sldId id="447" r:id="rId3"/>
    <p:sldId id="523" r:id="rId4"/>
    <p:sldId id="533" r:id="rId5"/>
    <p:sldId id="524" r:id="rId6"/>
    <p:sldId id="532" r:id="rId7"/>
    <p:sldId id="531" r:id="rId8"/>
    <p:sldId id="534" r:id="rId9"/>
    <p:sldId id="535" r:id="rId10"/>
    <p:sldId id="540" r:id="rId11"/>
    <p:sldId id="536" r:id="rId12"/>
    <p:sldId id="537" r:id="rId13"/>
    <p:sldId id="538" r:id="rId14"/>
    <p:sldId id="539" r:id="rId15"/>
    <p:sldId id="913" r:id="rId16"/>
    <p:sldId id="509" r:id="rId17"/>
    <p:sldId id="914" r:id="rId18"/>
    <p:sldId id="258" r:id="rId19"/>
    <p:sldId id="452" r:id="rId20"/>
    <p:sldId id="915" r:id="rId21"/>
    <p:sldId id="506" r:id="rId22"/>
    <p:sldId id="916" r:id="rId23"/>
    <p:sldId id="920" r:id="rId24"/>
    <p:sldId id="541" r:id="rId25"/>
    <p:sldId id="924" r:id="rId26"/>
    <p:sldId id="923" r:id="rId27"/>
    <p:sldId id="530" r:id="rId28"/>
    <p:sldId id="529" r:id="rId29"/>
    <p:sldId id="542" r:id="rId30"/>
    <p:sldId id="510" r:id="rId31"/>
    <p:sldId id="921" r:id="rId32"/>
    <p:sldId id="543" r:id="rId33"/>
    <p:sldId id="918" r:id="rId34"/>
    <p:sldId id="520" r:id="rId35"/>
    <p:sldId id="919" r:id="rId36"/>
    <p:sldId id="917" r:id="rId37"/>
    <p:sldId id="511" r:id="rId38"/>
    <p:sldId id="512" r:id="rId39"/>
    <p:sldId id="513" r:id="rId40"/>
    <p:sldId id="514" r:id="rId41"/>
    <p:sldId id="516" r:id="rId42"/>
    <p:sldId id="518" r:id="rId43"/>
    <p:sldId id="519" r:id="rId44"/>
    <p:sldId id="92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8061" autoAdjust="0"/>
  </p:normalViewPr>
  <p:slideViewPr>
    <p:cSldViewPr snapToGrid="0">
      <p:cViewPr varScale="1">
        <p:scale>
          <a:sx n="49" d="100"/>
          <a:sy n="49" d="100"/>
        </p:scale>
        <p:origin x="133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1T15:44:21.738"/>
    </inkml:context>
    <inkml:brush xml:id="br0">
      <inkml:brushProperty name="width" value="0.07938" units="cm"/>
      <inkml:brushProperty name="height" value="0.07938" units="cm"/>
      <inkml:brushProperty name="color" value="#FF0000"/>
    </inkml:brush>
  </inkml:definitions>
  <inkml:trace contextRef="#ctx0" brushRef="#br0">456 35 3968,'-4'3'3571,"4"-6"2244,1-6-5948,-1 8 469,0 1 0,12-8 1872,-5 5-1924,-1 1 0,1-1 1,-1 1-1,1 0 0,0 1 0,0-1 1,-1 2-1,1-1 0,0 1 0,6 0-284,-12 0 139,5 18 330,-7-15-386,1 1-1,-1-1 0,0 1 1,0-1-1,-1 0 0,1 0 1,-1 1-1,1-1 0,-1 0 0,0 0 1,0-1-1,-1 1 0,0 1-82,-11 16 232,0-2-40,12-16-172,0 0-1,1-1 0,-1 1 1,1 0-1,-1 0 1,1 0-1,0 0 1,0 0-1,0 0 0,0 0 1,0 0-1,0 0 1,0 1-1,1-1 1,-1 0-1,1 1 0,0 0-19,0-2-6,0 0 0,0 1 0,0-1 0,0 0 0,1 0 0,-1 0 0,0 0 0,1 0 0,-1 0 0,1 0 0,-1 0 0,1 0 0,0 0 0,-1 0 0,1 0 0,0 0 0,0 0 0,0 0 0,-1-1 0,2 1 6,1 3 51,0-1-45,-1 1-1,1 0 1,-1 1 0,0-1-1,0 0 1,0 1-1,-1-1 1,1 1 0,-1-1-1,0 1 1,0 4-6,-1-7 18,8 32 305,-5-25-306,-1 0 1,0 0-1,-1 0 1,1 0 0,-2 4-18,3 102 90,-2-92-334,0-20 234,-1 1 0,1-1-1,-1 1 1,0-1-1,0 1 1,0 0 0,-1-1-1,1 1 1,-1-1 0,0 1-1,0-1 1,0 1-1,0-1 1,-2 3 10,-3 1 6,5-4 20,-1-1 0,0 0 0,1 0-1,-1 1 1,1-1 0,-1 1 0,1 0-26,1-1 2,0-1 1,-1 1 0,1 0-1,-1 0 1,1 0 0,-1 0-1,0 0 1,1-1 0,-1 1-1,0 0 1,0-1 0,-1 1-1,1-1 1,0 1 0,0-1-1,-1 1 1,1-1 0,-1 0-1,1 0 1,-1 0 0,1 0-1,-2 1-2,-2 0 39,1 1 0,-1 0-1,1-1 1,0 2 0,0-1-1,-1 1-38,-4 3 254,-26 24-132,29-24-120,0 0 0,0 0 0,1 1 0,0 0 0,1-1 0,-1 2 0,2-1 0,-2 3-2,-2 4-53,3-3 114,0 0 0,0 0 0,1 1 0,1-1 0,-1 4-61,-7 35 159,-8 7-303,15-33 75,-3 0 31,0-5 281,-9 19-243,11-31 8,-23 50-1,12-29-9,-3 12 2,0 6-26,-11 16 26,16-37-87,8-14 63,-1 0 1,0 0-1,-1-1 0,0 0 0,-1 0 0,-1 1 24,-21 24 118,3 4 111,24-38-203,0 1-1,1 0 1,0 0 0,-1 1 0,1-1-1,0 0 1,0 1 0,1-1-1,-1 1 1,1 0 0,0-1 0,0 1-1,0 0 1,0 0 0,1 0 0,-1-1-1,1 4-25,-1 7 35,0 1 0,-2-1 0,-1 7-35,-2 8 66,-1 27 14,2 0 0,2 54-80,12-35 219,-8-70-197,0 0 0,0 0 1,0 0-1,1-1 0,-1 1 1,1-1-1,0 1 1,1-1-1,-1 0 0,1 0 1,0 0-1,0 0 0,0 0 1,1 1-23,0 0 13,0 0 1,0 0-1,0 0 1,-1 1-1,0-1 1,0 1-1,0 0 1,1 5-14,-1 11 182,0-1 1,0 22-183,-1-3 248,2 25-344,-4 18 96,-1-33-10,1-45 10,1 0 1,0 0 0,-1 0 0,2 0 0,-1 0 0,1 0-1,-1 0 1,1-1 0,1 1-1,23 42-179,-18-35-4,0 1-1,4 11 184,9 37 40,-16-43-30,1 0 0,1 0-1,5 9-9,15 23 59,-24-43-51,1 0 1,-1 1 0,0-1-1,0 0 1,-1 4-9,-1-6-10,0 0 1,0 1-1,-1-1 1,0 1 0,0-1-1,-1 5 10,0 10-130,4-15-66,-3-5 191,1 1-1,-1-1 0,1 0 1,-1 0-1,1 0 0,-1 0 1,1 0-1,-1 0 0,1 0 1,-1 0-1,1-1 0,-1 1 1,1 0-1,-1 0 0,1 0 1,-1 0-1,1-1 1,-1 1-1,0 0 0,1-1 1,-1 1-1,1 0 6,15-9 141,-13 8-153,-1 0-1,0 0 1,0 0-1,0 0 0,0-1 1,0 1-1,0-1 1,0 1-1,0-1 1,1-1 12,2-3-5,0 1-1,0 1 1,1-1 0,-1 1-1,1-1 1,0 2 0,0-1-1,1 1 1,-1 0 0,1 0-1,-1 1 1,1-1 0,0 1-1,2 1 6,-5 0 17,0 0-1,0 1 1,0 0-1,0 0 1,0 0 0,0 0-1,3 2-16,-5-2 8,-1 0 0,1 1 0,-1 0 0,1-1 0,-1 1 0,1 0 0,-1 0 0,0 0 0,1 0 0,-1 0-1,0 0 1,0 0 0,0 0 0,0 0 0,0 1 0,0-1 0,0 0 0,0 1 0,0 0-8,2 4-11,0 0 1,1 0-1,0 0 0,-1-1 1,2 1-1,-1-1 0,0 0 1,1-1-1,0 1 0,0-1 1,1 0-1,-1 0 0,1 0 1,0-1-1,0 0 0,0 0 1,0-1-1,0 1 0,5 0 11,-2 0 23,0 1 0,0 1 0,4 2-23,17 8-10,-24-11 8,0 0-1,0 0 1,0 0 0,0 0 0,-1 1-1,1 0 1,-1 1 0,2 3 2,18 16 13,-18-18-13,0 1 1,-1 0-1,0 1 1,0-1-1,-1 1 1,0 0-1,-1 1 0,0-1 1,0 1-1,-1 0 1,0 0-1,1 5-6,-1 1 0,2 12 6,-3-13-7,0 0 1,2 0-1,0 1 7,2 15 45,-5-27-41,-1 0 0,1 0-1,0 0 1,0-1 0,0 1 0,0 0 0,0 0-1,1-1 1,0 1 0,0-1 0,0 0 0,2 3-4,11 16 26,-15-22-27,0 1-1,1 0 0,-1-1 0,0 1 0,1-1 1,-1 1-1,0-1 0,1 1 0,-1-1 1,1 0-1,-1 1 0,1-1 0,-1 1 1,1-1-1,-1 0 0,1 0 0,-1 1 1,1-1-1,0 0 0,-1 0 0,1 1 0,-1-1 1,1 0-1,0 0 0,-1 0 2,6 1-100,1 5 207,-1-2-73,0 1-1,0-1 1,1-1 0,-1 1 0,1-1 0,2 0-34,5 3-9,-1-1 0,0 2 0,0 0-1,2 2 10,17 8-17,-18-9 26,0 1 0,-1 0 0,0 0 0,0 2-1,0 0-8,-5-4 8,0 1-1,-1 0 1,0 1-1,0-1 0,-1 2 1,0-1-1,4 9-7,-4-4 9,1 4 54,2 0 0,0-1 1,0 0-1,2-1 1,6 8-64,-15-22-1,-1 0 1,0 0 0,0 0 0,0 0 0,0 0-1,0 1 1,0-1 0,0 0 0,-1 0 0,1 1 0,-1-1-1,0 1 1,0 0 0,0 37-7,-1-21 1,0-9 4,0 0 1,0 0 0,-1 0-1,-3 8 2,0 5 0,1 2-86,-2 9 82,0-15 22,1 1 0,1 0 0,1 0 0,0 0 0,1 17-18,-7 86-69,11-57 26,-2-65 49,0 0-1,1-1 0,-1 1 1,0-1-1,1 1 0,-1 0 1,0-1-1,1 1 0,-1-1 0,0 1 1,1 0-1,-1-1 0,1 1 1,-1-1-1,1 0 0,0 1 1,-1-1-1,1 1 0,-1-1 1,1 0-1,0 1 0,-1-1 1,1 0-1,0 0 0,-1 0 1,1 0-1,0 1 0,-1-1 1,1 0-1,0 0-5,23 1-149,-23-1 133,21-3 22,-19 2 13,0 0 0,-1 0 1,1 1-1,0-1 0,0 1 1,0 0-1,-1 0 1,1 0-1,0 0 0,0 1 1,2 0-20,4 0-111,-9-1 108,1 0 0,-1 0 0,1 0 0,0 1 0,-1-1 0,1 0 0,-1 0 0,1 0-1,-1 0 1,1 1 0,-1-1 0,1 0 0,-1 0 0,1 1 0,-1-1 0,1 0 0,-1 1 0,0-1 0,1 0 0,-1 1 0,1-1 0,-1 1-1,0-1 1,1 1 0,-1-1 0,0 1 0,0-1 0,1 1 0,-1-1 0,0 1 3,5 13 207,-3-13-218,-2 1 1,1 0-1,0 1 0,0-1 1,-1 0-1,1 0 1,-1 0-1,0 0 1,1 0-1,-1 2 11,0 28-9,2 0 0,1-1 1,4 19 8,-1-23-63,3 16 62,2 34 1,-5-40-34,-3-26 76,-1 1-1,-1-1 0,0 6-41,0-12 13,0-1-1,0 1 1,1 0-1,0-1 0,0 1 1,0-1-1,0 1 1,3 3-13,2 4-94,6 18 119,-1 1 0,1 8-25,-4-11 17,2 0 0,0-1 0,4 4-17,-2-4 16,-1 0 0,-1 1 0,1 8-16,0 1-21,-2-15 62,-8-18-41,0-1-1,0 1 1,0 1-1,-1-1 1,0 0-1,0 0 1,0 1-1,0-1 1,0 2 0,6 29 64,-4-19-33,-1-1-1,1 8-30,-3-11 24,2 0 0,0 0 0,0 0 0,1 0 0,1 0-24,22 68 96,-25-78-100,-1 0-1,1 1 1,-1-1-1,0 0 1,0 0-1,0 0 1,0 0-1,0 0 1,0 1-1,0-1 1,-1 0-1,1 0 1,-1 0-1,1 0 1,-1 0-1,0 0 1,0 0-1,0 0 1,0 1 4,-1-1 1,0 1 0,0 0 1,0-1-1,-1 0 0,1 1 1,-1-1-1,1 0 0,-1 0 0,0-1 1,1 1-1,-2 0-1,-35 16 20,23-11-166,0 0 169,-4 2 64,0 1 0,-5 4-87,-47 21-80,55-26 301,14-8-248,0 0-1,1 0 1,-1 1 0,1-1-1,0 1 1,-1-1 0,1 1-1,0 0 1,0 0 0,0 0-1,-1 2 28,-15 24-21,18-27 34,-1 1 0,0-1 0,1 0 0,0 1 0,-1-1 0,1 1 0,0-1 0,-1 1 0,1-1 0,0 1 0,0-1 0,0 2-13,0-1-17,4 79-15,3-9-203,-7-56 269,0-10-20,0 1 1,0 0-1,0 0 1,-1 0-1,0 0 0,0 0 1,-1 0-1,0 0-14,-19 56-26,16-50-29,3-5 71,-1-1 0,0 1 1,0-1-1,-1 0 0,0 0 0,-1 0 0,-2 3-16,1-5 12,0 0-1,0 0 1,0 0 0,0-1-1,-1 0 1,0-1-1,-5 3-11,10-5-6,-28 13-85,-1-1 1,0-2-1,-9 2 91,27-8 10,0 1 1,0 0-1,0 1 1,1 0-1,0 1 0,1 0 1,-8 8-11,5-5-68,6-4 88,1 0-1,1 0 0,0 0 0,-5 7-19,3-2-13,1-1 13,1 0 0,0 0 0,1 1 0,0-1 0,1 1 0,0 0 0,1 1 0,0-1 0,1 1 0,2-9 0,-3 12 0,0-1 0,0 1 0,-4 5 0,-14 27 80,13-26-181,5-15 103,0 1 0,0-1-1,-4 6-1,-14 25-96,15-25 138,5-10-47,0-1 1,0 1-1,0-1 0,0 0 1,0 1-1,0-1 0,-1 0 0,1 0 1,-1 0-1,-1 1 5,2-2 0,0 1 0,0-1 1,0 0-1,1 0 0,-1 1 0,0-1 1,1 0-1,-1 1 0,1-1 0,-1 1 1,1-1-1,-1 0 0,1 1 0,0 0-2,-1 0 1,1 0-1,0-1 0,-1 1 0,0-1 0,1 1 0,-1-1 0,0 1 0,0-1 1,0 1-1,0-1 0,0 1 0,0-1 0,0 0 0,0 0 0,-2 1 2,3-1-69,-5 10-3,4-10 67,1 0 1,-1 0 0,1 0-1,-1 0 1,1 0 0,-1 0 0,1 0-1,-1 0 1,1 0 0,0 1 0,0-1-1,-1 0 1,1 0 0,0 0-1,0 0 1,0 0 0,1 1 0,-1-1-1,0 0 1,0 0 0,0 0 0,1 0-1,-1 1 5,13 32 23,0 7 38,-13-37-59,1 0 1,-1-1-1,1 1 0,-1 0 1,-1 0-1,1 0 0,0-1 0,-1 1 1,0 0-1,0 1-2,0-3-4,0 1 0,0-1 0,-1 0 0,1 0 1,-1 1-1,1-1 0,-1 0 0,0 0 0,1 0 0,-1-1 0,0 1 0,0 0 0,0-1 1,-1 1-1,1-1 0,0 0 0,-1 0 0,1 0 0,-1 0 4,-8 4-4,0-2 0,-1 0 1,-7 2 3,7-3 16,-18 7 9,0 1 1,1 2 0,-12 7-26,31-15-67,4-2 28,-1 1 0,0 0 0,1 0 0,0 1 0,0 0 0,0 0 0,0 1 0,0-1 0,1 1 1,0 0-1,0 1 0,0-1 0,0 3 39,0-2-36,4-6 53,0 1 0,0 0 0,0 0 0,1 0 0,-1 0 0,0 0 0,1 0 0,-1 1 0,1-1 0,-1 0 0,1 0 0,-1 0 0,1 1 0,0-1 0,0 0 0,0 0 0,-1 0 0,1 1 0,0-1 0,1 1-17,-1 1-11,0-1 1,0 1 0,0 0-1,1-1 1,0 1 0,-1-1-1,1 1 1,0-1-1,0 0 1,0 1 0,0-1-1,1 0 1,-1 0 0,1 0-1,-1 0 1,1 0 0,0 0-1,0 0 1,0 0 0,0-1-1,0 1 1,0-1 0,0 1-1,0-1 1,1 0 10,8 4-8,1 0 0,-1-1 0,1 0 0,0-1 0,1-1 8,26 9 261,-22-4-258,0 0-1,0 1 0,-1 1 0,-1 0 1,1 1-1,-2 1 0,7 6-2,-12-9 5,-1 0-1,1 1 0,-1 0 1,-1 1-1,0 0 0,0 0 1,-1 0-1,0 1 1,-1 0-1,0 0 0,1 8-4,22 45 0,-23-53 0,0 0 0,1 0 0,0-1 0,0 0 0,1 0 0,0-1 0,1 1 0,4 2 0,0 0-6,1-1 0,0-1 0,1 0 0,0-1 0,11 5 6,19 12-34,-28-15 38,14 9-117,8 8 113,-29-20 21,0 0-1,0 0 1,-1 1 0,0 1 0,6 8-21,-1-2-10,0-1 0,0-1 1,1 0-1,1-1 0,1 0 0,15 9 10,-8-11-69,-23-11 117,1 1-45,-1-1 0,0 0 0,0 1 0,1-1 0,-1 0 0,0 1 0,0-1 0,1 0 0,-1 1 0,0-1 1,1 0-1,-1 0 0,0 1 0,1-1 0,-1 0 0,0 0 0,1 0 0,-1 0 0,1 1 0,-1-1 0,1 0 0,-1 0 0,0 0 0,1 0 0,-1 0 0,1 0 0,-1 0 0,0 0 1,1 0-1,-1 0-3,18 0-90,-16 0 147,89 0 401,81 10-612,-153-9 135,0 1 0,0 1-1,2 1 20,-6-1 63,-7-2-44,1 1-1,-1 0 1,0 1 0,0 0-19,29 24 341,-30-23-347,0 0 0,-1 0 0,0 0 0,0 1 0,2 2 6,-4-4-16,0 0-1,0 1 1,0-2 0,0 1-1,1 0 1,0-1 16,-1 1 8,1 0-1,-1 0 1,1 0-1,-1 0 1,0 1-1,0-1 1,0 1 0,2 4-8,28 38-178,-18-24 412,-7-9-324,-3-3 70,1-1-1,0 0 1,0-1-1,1 0 0,0 0 1,6 4 20,-9-10 2,0 0-1,0 0 1,-1-1 0,1 1 0,0-1-1,0 0 1,0-1 0,0 1-1,1-1 1,-1 0 0,0-1 0,4 0-2,10 0-48,-15 1 51,1-1 0,-1 0 0,1 0-1,-1 0 1,0 0 0,1-1 0,-1 0 0,0 0-1,0 0 1,0 0 0,2-2-3,12-7-20,-7 7 102,-10 4-86,0 0 0,0 0 0,0-1 0,0 1-1,0 0 1,0-1 0,0 1 0,-1-1-1,1 1 1,0-1 0,0 0 0,0 1-1,-1-1 1,1 0 0,0 1 0,0-1-1,-1 0 1,1 0 0,-1 0 0,1 0 0,-1 0-1,1 0 5,-1 0 2,1 0 0,-1 1 0,1-1-1,-1 0 1,1 1 0,-1-1 0,1 1 0,0-1-1,-1 1 1,1-1 0,0 1 0,-1-1-1,1 1 1,0-1 0,-1 1 0,1 0 0,0 0-1,0-1 1,0 1 0,-1 0 0,1 0-1,0 0 1,0 0 0,0 0 0,-1 0 0,1 0-1,0 0-1,1 0-19,1 0 0,-1 1 0,0-1 0,0 0-1,1 1 1,-1 0 0,0 0 0,0-1-1,0 1 1,0 1 19,-1-2-69,0 1 32,0-1 39,-1 0 0,1 0 0,0 0 0,-1 0 0,1 1 0,-1-1 0,1 0 0,-1 0 1,0 1-1,1-1 0,-1 0 0,1 1 0,-1-1 0,1 1 0,-1-1 0,0 0 0,1 1 1,-1-1-1,0 1 0,0-1 0,1 1 0,-1-1 0,0 1 0,0-1 0,1 1-2,0 3 60,15 14-125,11 19 65,8 9 49,-25-36-168,-2 1 1,1 0-1,-2 1 1,3 4 118,-7-11 0,0 1 0,-1 0 0,1 0 0,-1 0 0,-1 0-1,1 0 1,-1 1 0,0-1 0,0 0 0,-1 4 0,2 32 175,-1-23-164,-1 0 0,0-1 0,-3 11-11,-9 53-235,3 1 1,3 34 234,10-74-11,-4-40-78,0 0-1,0 1 1,0-1 0,1 0-1,-1 0 1,1 1 0,0-1-1,1 2 90,-2-4-304,0-1-37,8 1-144,-8-1 422,1 0-1,0 0 0,-1 0 1,1 0-1,0 0 0,-1 0 1,1 0-1,0 0 1,-1 0-1,1 0 0,0 0 1,-1-1-1,1 1 0,0 0 1,-1 0-1,1-1 1,-1 1-1,1 0 0,0-1 1,-1 1-1,1-1 1,-1 1-1,1 0 0,-1-1 1,1 1-1,-1-1 0,1 0 64,0-1-276,0 0-1,1 0 0,-1 0 1,0 0-1,0 0 0,0 0 1,-1-1-1,1 1 0,0 0 1,-1-1-1,0 1 0,1 0 277,1-33-3723,-2 27 2484,-1-46-2270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1T15:44:49.15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4-01T15:44:50.729"/>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21C909-1821-408C-8D8D-AEC3A257F56F}" type="datetimeFigureOut">
              <a:rPr lang="en-US" smtClean="0"/>
              <a:t>6/11/2020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9FA1B6-4C11-4D51-9F76-4062F0CF5FEA}" type="slidenum">
              <a:rPr lang="en-US" smtClean="0"/>
              <a:t>‹#›</a:t>
            </a:fld>
            <a:endParaRPr lang="en-US"/>
          </a:p>
        </p:txBody>
      </p:sp>
    </p:spTree>
    <p:extLst>
      <p:ext uri="{BB962C8B-B14F-4D97-AF65-F5344CB8AC3E}">
        <p14:creationId xmlns:p14="http://schemas.microsoft.com/office/powerpoint/2010/main" val="100916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ntent.ces.ncsu.edu/septic-systems-and-their-maintenanc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epa.gov/cwsr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ec.ky.gov/Environmental-Protection/Water/Reports/Reports/1994-Regionalization.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fcm.ca/sites/default/files/documents/resources/guide/infraguide-wastewater-treatment-plant-optimization-mamp.pdf"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nepis.epa.gov/Exe/ZyNET.exe/30004D17.txt?ZyActionD=ZyDocument&amp;Client=EPA&amp;Index=1991%20Thru%201994&amp;Docs=&amp;Query=%28Figure%204-8%29%20OR%20FNAME%3D%2230004D17.txt%22%20AND%20FNAME%3D%2230004D17.txt%22&amp;Time=&amp;EndTime=&amp;SearchMethod=1&amp;TocRestrict=n&amp;Toc=&amp;TocEntry=&amp;QField=&amp;QFieldYear=&amp;QFieldMonth=&amp;QFieldDay=&amp;UseQField=&amp;IntQFieldOp=0&amp;ExtQFieldOp=0&amp;XmlQuery=&amp;File=D%3A%5CZYFILES%5CINDEX%20DATA%5C91THRU94%5CTXT%5C00000002%5C30004D17.txt&amp;User=ANONYMOUS&amp;Password=anonymous&amp;SortMethod=h%7C-&amp;MaximumDocuments=1&amp;FuzzyDegree=0&amp;ImageQuality=r85g16/r85g16/x150y150g16/i500&amp;Display=hpfr&amp;DefSeekPage=x&amp;SearchBack=ZyActionL&amp;Back=ZyActionS&amp;BackDesc=Results%20page&amp;MaximumPages=1&amp;ZyEntry=4"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fcm.ca/sites/default/files/documents/resources/guide/infraguide-wastewater-treatment-plant-optimization-mamp.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1573F1-F95D-403A-A47C-A1143ABC9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treatment methods available today?</a:t>
            </a:r>
          </a:p>
          <a:p>
            <a:endParaRPr lang="en-US" dirty="0"/>
          </a:p>
          <a:p>
            <a:r>
              <a:rPr lang="en-US" dirty="0"/>
              <a:t>Let’s start with septic systems.</a:t>
            </a:r>
          </a:p>
        </p:txBody>
      </p:sp>
      <p:sp>
        <p:nvSpPr>
          <p:cNvPr id="4" name="Slide Number Placeholder 3"/>
          <p:cNvSpPr>
            <a:spLocks noGrp="1"/>
          </p:cNvSpPr>
          <p:nvPr>
            <p:ph type="sldNum" sz="quarter" idx="5"/>
          </p:nvPr>
        </p:nvSpPr>
        <p:spPr/>
        <p:txBody>
          <a:bodyPr/>
          <a:lstStyle/>
          <a:p>
            <a:fld id="{B19FA1B6-4C11-4D51-9F76-4062F0CF5FEA}" type="slidenum">
              <a:rPr lang="en-US" smtClean="0"/>
              <a:t>10</a:t>
            </a:fld>
            <a:endParaRPr lang="en-US"/>
          </a:p>
        </p:txBody>
      </p:sp>
    </p:spTree>
    <p:extLst>
      <p:ext uri="{BB962C8B-B14F-4D97-AF65-F5344CB8AC3E}">
        <p14:creationId xmlns:p14="http://schemas.microsoft.com/office/powerpoint/2010/main" val="2617775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A septic system consists of three main parts: the septic tank, the </a:t>
            </a:r>
            <a:r>
              <a:rPr lang="en-US" sz="1200" b="0" i="1" kern="1200" dirty="0" err="1">
                <a:solidFill>
                  <a:schemeClr val="tx1"/>
                </a:solidFill>
                <a:effectLst/>
                <a:latin typeface="+mn-lt"/>
                <a:ea typeface="+mn-ea"/>
                <a:cs typeface="+mn-cs"/>
              </a:rPr>
              <a:t>drainfield</a:t>
            </a:r>
            <a:r>
              <a:rPr lang="en-US" sz="1200" b="0" i="1" kern="1200" dirty="0">
                <a:solidFill>
                  <a:schemeClr val="tx1"/>
                </a:solidFill>
                <a:effectLst/>
                <a:latin typeface="+mn-lt"/>
                <a:ea typeface="+mn-ea"/>
                <a:cs typeface="+mn-cs"/>
              </a:rPr>
              <a:t>, and the soil beneath the </a:t>
            </a:r>
            <a:r>
              <a:rPr lang="en-US" sz="1200" b="0" i="1" kern="1200" dirty="0" err="1">
                <a:solidFill>
                  <a:schemeClr val="tx1"/>
                </a:solidFill>
                <a:effectLst/>
                <a:latin typeface="+mn-lt"/>
                <a:ea typeface="+mn-ea"/>
                <a:cs typeface="+mn-cs"/>
              </a:rPr>
              <a:t>drainfield</a:t>
            </a:r>
            <a:r>
              <a:rPr lang="en-US" sz="1200" b="0" i="1"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septic tank is a watertight container about 9 feet long and 5 feet tall. It is buried in the ground just outside the home. The tank is usually precast from reinforced concrete, although tanks made from plastic or fiberglass may be seen on occasion.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While a tank is typically designed with a 1,000-gallon liquid capacity, its size is legally determined by the number of bedrooms in the home. The tank temporarily holds household wastes and allows a small amount of pretreatment to take place.</a:t>
            </a:r>
          </a:p>
          <a:p>
            <a:endParaRPr lang="en-US" dirty="0"/>
          </a:p>
          <a:p>
            <a:r>
              <a:rPr lang="en-US" sz="1200" b="0" i="0" kern="1200" dirty="0">
                <a:solidFill>
                  <a:schemeClr val="tx1"/>
                </a:solidFill>
                <a:effectLst/>
                <a:latin typeface="+mn-lt"/>
                <a:ea typeface="+mn-ea"/>
                <a:cs typeface="+mn-cs"/>
              </a:rPr>
              <a:t>All of the wastewaters from the home should flow into the septic tank. As wastewater flows into the tank, the heavier solid materials settle to the bottom (forming a sludge layer), and the lighter greases and fats float to the top (forming a scum layer). The tank’s primary purpose is to retain the solids.  THIS IS PRIMARY TREATMENT. </a:t>
            </a:r>
          </a:p>
          <a:p>
            <a:r>
              <a:rPr lang="en-US" sz="1200" b="0" i="0" kern="1200" dirty="0">
                <a:solidFill>
                  <a:schemeClr val="tx1"/>
                </a:solidFill>
                <a:effectLst/>
                <a:latin typeface="+mn-lt"/>
                <a:ea typeface="+mn-ea"/>
                <a:cs typeface="+mn-cs"/>
              </a:rPr>
              <a:t>After a retention time of about two days, the liquid portion (the sewage effluent) flows out of the tank through the outlet pipe. The retention time is necessary for separation of the solids from the liquid and for anaerobic digestion of the solids to begin in the septic tank.</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purpose of the </a:t>
            </a:r>
            <a:r>
              <a:rPr lang="en-US" sz="1200" b="0" i="0" kern="1200" dirty="0" err="1">
                <a:solidFill>
                  <a:schemeClr val="tx1"/>
                </a:solidFill>
                <a:effectLst/>
                <a:latin typeface="+mn-lt"/>
                <a:ea typeface="+mn-ea"/>
                <a:cs typeface="+mn-cs"/>
              </a:rPr>
              <a:t>drainfield</a:t>
            </a:r>
            <a:r>
              <a:rPr lang="en-US" sz="1200" b="0" i="0" kern="1200" dirty="0">
                <a:solidFill>
                  <a:schemeClr val="tx1"/>
                </a:solidFill>
                <a:effectLst/>
                <a:latin typeface="+mn-lt"/>
                <a:ea typeface="+mn-ea"/>
                <a:cs typeface="+mn-cs"/>
              </a:rPr>
              <a:t> is to deliver the liquid sewage effluent to the soil. The treatment of the liquid wastewater occurs in the soil beneath the </a:t>
            </a:r>
            <a:r>
              <a:rPr lang="en-US" sz="1200" b="0" i="0" kern="1200" dirty="0" err="1">
                <a:solidFill>
                  <a:schemeClr val="tx1"/>
                </a:solidFill>
                <a:effectLst/>
                <a:latin typeface="+mn-lt"/>
                <a:ea typeface="+mn-ea"/>
                <a:cs typeface="+mn-cs"/>
              </a:rPr>
              <a:t>drainfield</a:t>
            </a:r>
            <a:r>
              <a:rPr lang="en-US" sz="1200" b="0" i="0" kern="1200" dirty="0">
                <a:solidFill>
                  <a:schemeClr val="tx1"/>
                </a:solidFill>
                <a:effectLst/>
                <a:latin typeface="+mn-lt"/>
                <a:ea typeface="+mn-ea"/>
                <a:cs typeface="+mn-cs"/>
              </a:rPr>
              <a:t>. Sewage effluent flows out of the tank as a cloudy liquid that still contains many disease-causing germs and environmental pollutants. Effluent flows into the perforated pipe in the trenches, passes through the holes in the pipe, and then trickles down through the gravel to the soil.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sewage effluent enters and flows through the ground, soil particles filter out many of the bacteria that can cause diseases. THIS IS SECONDARY TREATMENT.  The soil adsorbs some of the smaller germs, such as viruses, until they are destroyed. The soil can also retain certain chemicals, including phosphorus and some forms of nitrogen.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special zone, called a </a:t>
            </a:r>
            <a:r>
              <a:rPr lang="en-US" sz="1200" b="0" i="0" kern="1200" dirty="0" err="1">
                <a:solidFill>
                  <a:schemeClr val="tx1"/>
                </a:solidFill>
                <a:effectLst/>
                <a:latin typeface="+mn-lt"/>
                <a:ea typeface="+mn-ea"/>
                <a:cs typeface="+mn-cs"/>
              </a:rPr>
              <a:t>biomat</a:t>
            </a:r>
            <a:r>
              <a:rPr lang="en-US" sz="1200" b="0" i="0" kern="1200" dirty="0">
                <a:solidFill>
                  <a:schemeClr val="tx1"/>
                </a:solidFill>
                <a:effectLst/>
                <a:latin typeface="+mn-lt"/>
                <a:ea typeface="+mn-ea"/>
                <a:cs typeface="+mn-cs"/>
              </a:rPr>
              <a:t>, forms in the upper 1 to 6 inches of the soil at the soil/trench interface just below the trench bottom. This </a:t>
            </a:r>
            <a:r>
              <a:rPr lang="en-US" sz="1200" b="0" i="0" kern="1200" dirty="0" err="1">
                <a:solidFill>
                  <a:schemeClr val="tx1"/>
                </a:solidFill>
                <a:effectLst/>
                <a:latin typeface="+mn-lt"/>
                <a:ea typeface="+mn-ea"/>
                <a:cs typeface="+mn-cs"/>
              </a:rPr>
              <a:t>biomat</a:t>
            </a:r>
            <a:r>
              <a:rPr lang="en-US" sz="1200" b="0" i="0" kern="1200" dirty="0">
                <a:solidFill>
                  <a:schemeClr val="tx1"/>
                </a:solidFill>
                <a:effectLst/>
                <a:latin typeface="+mn-lt"/>
                <a:ea typeface="+mn-ea"/>
                <a:cs typeface="+mn-cs"/>
              </a:rPr>
              <a:t> zone is useful. It helps remove many of the germs and chemical pollutants. If the solids accumulating in the septic tank are never pumped out, however, they can flow into the trenches and accumulate into an intensive </a:t>
            </a:r>
            <a:r>
              <a:rPr lang="en-US" sz="1200" b="0" i="0" kern="1200" dirty="0" err="1">
                <a:solidFill>
                  <a:schemeClr val="tx1"/>
                </a:solidFill>
                <a:effectLst/>
                <a:latin typeface="+mn-lt"/>
                <a:ea typeface="+mn-ea"/>
                <a:cs typeface="+mn-cs"/>
              </a:rPr>
              <a:t>biomat</a:t>
            </a:r>
            <a:r>
              <a:rPr lang="en-US" sz="1200" b="0" i="0" kern="1200" dirty="0">
                <a:solidFill>
                  <a:schemeClr val="tx1"/>
                </a:solidFill>
                <a:effectLst/>
                <a:latin typeface="+mn-lt"/>
                <a:ea typeface="+mn-ea"/>
                <a:cs typeface="+mn-cs"/>
              </a:rPr>
              <a:t> that becomes too thick. When that happens, the </a:t>
            </a:r>
            <a:r>
              <a:rPr lang="en-US" sz="1200" b="0" i="0" kern="1200" dirty="0" err="1">
                <a:solidFill>
                  <a:schemeClr val="tx1"/>
                </a:solidFill>
                <a:effectLst/>
                <a:latin typeface="+mn-lt"/>
                <a:ea typeface="+mn-ea"/>
                <a:cs typeface="+mn-cs"/>
              </a:rPr>
              <a:t>biomat</a:t>
            </a:r>
            <a:r>
              <a:rPr lang="en-US" sz="1200" b="0" i="0" kern="1200" dirty="0">
                <a:solidFill>
                  <a:schemeClr val="tx1"/>
                </a:solidFill>
                <a:effectLst/>
                <a:latin typeface="+mn-lt"/>
                <a:ea typeface="+mn-ea"/>
                <a:cs typeface="+mn-cs"/>
              </a:rPr>
              <a:t> completely clogs the soil and does not allow the sewage effluent to flow out of the trench. An improperly maintained system will fail and cause untreated sewage to completely fill the trenches and come out on top of the ground or back up into the home in its plumbing system.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a:t>
            </a:r>
            <a:r>
              <a:rPr lang="en-US" dirty="0">
                <a:hlinkClick r:id="rId3"/>
              </a:rPr>
              <a:t>https://content.ces.ncsu.edu/septic-systems-and-their-maintenance</a:t>
            </a:r>
            <a:endParaRPr lang="en-US"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NOTE: The graphics utilized in this and the subsequent slides are from the </a:t>
            </a:r>
            <a:r>
              <a:rPr lang="en-US" sz="1200" b="0" i="0" kern="1200">
                <a:solidFill>
                  <a:schemeClr val="tx1"/>
                </a:solidFill>
                <a:effectLst/>
                <a:latin typeface="+mn-lt"/>
                <a:ea typeface="+mn-ea"/>
                <a:cs typeface="+mn-cs"/>
              </a:rPr>
              <a:t>EPA Septic SMART </a:t>
            </a:r>
            <a:r>
              <a:rPr lang="en-US" sz="1200" b="0" i="0" kern="1200" dirty="0">
                <a:solidFill>
                  <a:schemeClr val="tx1"/>
                </a:solidFill>
                <a:effectLst/>
                <a:latin typeface="+mn-lt"/>
                <a:ea typeface="+mn-ea"/>
                <a:cs typeface="+mn-cs"/>
              </a:rPr>
              <a:t>program.  Their website has lots of materials for education and outreach.</a:t>
            </a:r>
          </a:p>
        </p:txBody>
      </p:sp>
      <p:sp>
        <p:nvSpPr>
          <p:cNvPr id="4" name="Slide Number Placeholder 3"/>
          <p:cNvSpPr>
            <a:spLocks noGrp="1"/>
          </p:cNvSpPr>
          <p:nvPr>
            <p:ph type="sldNum" sz="quarter" idx="5"/>
          </p:nvPr>
        </p:nvSpPr>
        <p:spPr/>
        <p:txBody>
          <a:bodyPr/>
          <a:lstStyle/>
          <a:p>
            <a:fld id="{B19FA1B6-4C11-4D51-9F76-4062F0CF5FEA}" type="slidenum">
              <a:rPr lang="en-US" smtClean="0"/>
              <a:t>11</a:t>
            </a:fld>
            <a:endParaRPr lang="en-US"/>
          </a:p>
        </p:txBody>
      </p:sp>
    </p:spTree>
    <p:extLst>
      <p:ext uri="{BB962C8B-B14F-4D97-AF65-F5344CB8AC3E}">
        <p14:creationId xmlns:p14="http://schemas.microsoft.com/office/powerpoint/2010/main" val="2814314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alternatives to the typical gravel septic </a:t>
            </a:r>
            <a:r>
              <a:rPr lang="en-US" dirty="0" err="1"/>
              <a:t>drainfield</a:t>
            </a:r>
            <a:r>
              <a:rPr lang="en-US" dirty="0"/>
              <a:t>.</a:t>
            </a:r>
          </a:p>
          <a:p>
            <a:endParaRPr lang="en-US" dirty="0"/>
          </a:p>
          <a:p>
            <a:r>
              <a:rPr lang="en-US" b="1" dirty="0"/>
              <a:t>Chamber System</a:t>
            </a:r>
          </a:p>
          <a:p>
            <a:r>
              <a:rPr lang="en-US" dirty="0"/>
              <a:t>Gravel-less </a:t>
            </a:r>
            <a:r>
              <a:rPr lang="en-US" dirty="0" err="1"/>
              <a:t>drainfields</a:t>
            </a:r>
            <a:r>
              <a:rPr lang="en-US" dirty="0"/>
              <a:t> can take many forms. An example of a gravel-less system is the chamber system. The primary advantage of the chamber system is increased ease of delivery and construction. This type of system consists of a series of connected chambers. The area around and above the chambers is filled with soil. Pipes carry wastewater from the septic tank to the chambers. In the chambers, the wastewater comes into contact with the soil. Microbes on or near the soil treat the effluent.</a:t>
            </a:r>
          </a:p>
          <a:p>
            <a:endParaRPr lang="en-US" dirty="0"/>
          </a:p>
          <a:p>
            <a:r>
              <a:rPr lang="en-US" b="1" dirty="0"/>
              <a:t>Drip Distribution System</a:t>
            </a:r>
          </a:p>
          <a:p>
            <a:r>
              <a:rPr lang="en-US" dirty="0"/>
              <a:t>The drip distribution system is a type of effluent dispersal that can be used in many types of </a:t>
            </a:r>
            <a:r>
              <a:rPr lang="en-US" dirty="0" err="1"/>
              <a:t>drainfields</a:t>
            </a:r>
            <a:r>
              <a:rPr lang="en-US" dirty="0"/>
              <a:t>. The main advantage of the drip distribution system is that no large mound of soil is needed as the drip laterals are inserted into the top 6 to 12 inches of soil. The disadvantage of the drip distribution system is that it requires a large dose tank after the septic tank to accommodate the timed dose delivery of wastewater to the drip absorption area. Additional components, such as electrical power, are necessary for this system, requiring an added expense and increased maintenance.  This system requires a much smaller area for installation.</a:t>
            </a:r>
          </a:p>
          <a:p>
            <a:endParaRPr lang="en-US" dirty="0"/>
          </a:p>
          <a:p>
            <a:endParaRPr lang="en-US" dirty="0"/>
          </a:p>
          <a:p>
            <a:r>
              <a:rPr lang="en-US" dirty="0"/>
              <a:t>From EPA</a:t>
            </a:r>
          </a:p>
          <a:p>
            <a:endParaRPr lang="en-US" dirty="0"/>
          </a:p>
        </p:txBody>
      </p:sp>
      <p:sp>
        <p:nvSpPr>
          <p:cNvPr id="4" name="Slide Number Placeholder 3"/>
          <p:cNvSpPr>
            <a:spLocks noGrp="1"/>
          </p:cNvSpPr>
          <p:nvPr>
            <p:ph type="sldNum" sz="quarter" idx="5"/>
          </p:nvPr>
        </p:nvSpPr>
        <p:spPr/>
        <p:txBody>
          <a:bodyPr/>
          <a:lstStyle/>
          <a:p>
            <a:fld id="{B19FA1B6-4C11-4D51-9F76-4062F0CF5FEA}" type="slidenum">
              <a:rPr lang="en-US" smtClean="0"/>
              <a:t>12</a:t>
            </a:fld>
            <a:endParaRPr lang="en-US"/>
          </a:p>
        </p:txBody>
      </p:sp>
    </p:spTree>
    <p:extLst>
      <p:ext uri="{BB962C8B-B14F-4D97-AF65-F5344CB8AC3E}">
        <p14:creationId xmlns:p14="http://schemas.microsoft.com/office/powerpoint/2010/main" val="4203369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Mound System</a:t>
            </a:r>
          </a:p>
          <a:p>
            <a:r>
              <a:rPr lang="en-US" dirty="0"/>
              <a:t>Mound systems are an option in areas of shallow soil depth, high groundwater, or shallow bedrock. The constructed sand mound contains a </a:t>
            </a:r>
            <a:r>
              <a:rPr lang="en-US" dirty="0" err="1"/>
              <a:t>drainfield</a:t>
            </a:r>
            <a:r>
              <a:rPr lang="en-US" dirty="0"/>
              <a:t> trench. Effluent from the septic tank flows to a pump chamber where it is pumped to the mound in prescribed doses. Treatment of the effluent occurs as it discharges to the trench and filters through the sand, and then disperses into the native soil. While mound systems can be a good solution for certain soil conditions, they require a substantial amount of space and periodic maintenance. </a:t>
            </a:r>
          </a:p>
          <a:p>
            <a:endParaRPr lang="en-US" b="1" dirty="0"/>
          </a:p>
          <a:p>
            <a:r>
              <a:rPr lang="en-US" b="1" dirty="0"/>
              <a:t>Constructed Wetland System</a:t>
            </a:r>
          </a:p>
          <a:p>
            <a:r>
              <a:rPr lang="en-US" dirty="0"/>
              <a:t>A constructed wetland mimics the treatment processes that occur in natural wetlands. Wastewater flows from the septic tank and enters the wetland cell. The wastewater then passes through the media and is treated by microbes, plants, and other media that remove pathogens and nutrients. The wetland cell typically consists of an impermeable liner, and gravel and sand fill, along with the appropriate wetland plants, which must be able to survive in a perpetually saturated environment.  A wetland system can work via either gravity flow or pressure distribution. As wastewater flows through the wetland, it may exit the wetland and flow into a </a:t>
            </a:r>
            <a:r>
              <a:rPr lang="en-US" dirty="0" err="1"/>
              <a:t>drainfield</a:t>
            </a:r>
            <a:r>
              <a:rPr lang="en-US" dirty="0"/>
              <a:t> for further wastewater treatment into the soil.  These systems require a smaller footprint and some maintenance of the plants and media.  They are often recommended by the Health Dept around lakes.</a:t>
            </a:r>
          </a:p>
          <a:p>
            <a:endParaRPr lang="en-US" dirty="0"/>
          </a:p>
        </p:txBody>
      </p:sp>
      <p:sp>
        <p:nvSpPr>
          <p:cNvPr id="4" name="Slide Number Placeholder 3"/>
          <p:cNvSpPr>
            <a:spLocks noGrp="1"/>
          </p:cNvSpPr>
          <p:nvPr>
            <p:ph type="sldNum" sz="quarter" idx="5"/>
          </p:nvPr>
        </p:nvSpPr>
        <p:spPr/>
        <p:txBody>
          <a:bodyPr/>
          <a:lstStyle/>
          <a:p>
            <a:fld id="{B19FA1B6-4C11-4D51-9F76-4062F0CF5FEA}" type="slidenum">
              <a:rPr lang="en-US" smtClean="0"/>
              <a:t>13</a:t>
            </a:fld>
            <a:endParaRPr lang="en-US"/>
          </a:p>
        </p:txBody>
      </p:sp>
    </p:spTree>
    <p:extLst>
      <p:ext uri="{BB962C8B-B14F-4D97-AF65-F5344CB8AC3E}">
        <p14:creationId xmlns:p14="http://schemas.microsoft.com/office/powerpoint/2010/main" val="1152224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Cluster System</a:t>
            </a:r>
          </a:p>
          <a:p>
            <a:r>
              <a:rPr lang="en-US" dirty="0"/>
              <a:t>A decentralized wastewater treatment system under some form of common ownership that collects wastewater from two or more dwellings or buildings and conveys it to a treatment and dispersal system located on a suitable site near the dwellings or buildings. It is common to find cluster systems in places like rural subdivisions.</a:t>
            </a:r>
          </a:p>
          <a:p>
            <a:endParaRPr lang="en-US" dirty="0"/>
          </a:p>
          <a:p>
            <a:r>
              <a:rPr lang="en-US" b="1" dirty="0"/>
              <a:t>Aerobic Treatment Units </a:t>
            </a:r>
            <a:r>
              <a:rPr lang="en-US" dirty="0"/>
              <a:t>(ATUs) use many of the same processes as a municipal sewage plant, but on a smaller scale. An aerobic system injects oxygen into the treatment tank. The additional oxygen increases natural bacterial activity within the system that then provides additional treatment for nutrients in the effluent. Some aerobic systems may also have a pretreatment tank and a final treatment tank including disinfection to further reduce pathogen levels.</a:t>
            </a:r>
          </a:p>
          <a:p>
            <a:r>
              <a:rPr lang="en-US" dirty="0"/>
              <a:t>The benefits of this system are that it can be used in homes with smaller lots, inadequate soil conditions, in areas where the water table is too high, or for homes close to a surface water body sensitive to contamination by nutrients contained in wastewater effluent. Regular life-time maintenance should be expected for ATUs.</a:t>
            </a:r>
          </a:p>
          <a:p>
            <a:endParaRPr lang="en-US" dirty="0"/>
          </a:p>
        </p:txBody>
      </p:sp>
      <p:sp>
        <p:nvSpPr>
          <p:cNvPr id="4" name="Slide Number Placeholder 3"/>
          <p:cNvSpPr>
            <a:spLocks noGrp="1"/>
          </p:cNvSpPr>
          <p:nvPr>
            <p:ph type="sldNum" sz="quarter" idx="5"/>
          </p:nvPr>
        </p:nvSpPr>
        <p:spPr/>
        <p:txBody>
          <a:bodyPr/>
          <a:lstStyle/>
          <a:p>
            <a:fld id="{B19FA1B6-4C11-4D51-9F76-4062F0CF5FEA}" type="slidenum">
              <a:rPr lang="en-US" smtClean="0"/>
              <a:t>14</a:t>
            </a:fld>
            <a:endParaRPr lang="en-US"/>
          </a:p>
        </p:txBody>
      </p:sp>
    </p:spTree>
    <p:extLst>
      <p:ext uri="{BB962C8B-B14F-4D97-AF65-F5344CB8AC3E}">
        <p14:creationId xmlns:p14="http://schemas.microsoft.com/office/powerpoint/2010/main" val="4166347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9FA1B6-4C11-4D51-9F76-4062F0CF5FEA}" type="slidenum">
              <a:rPr lang="en-US" smtClean="0"/>
              <a:t>15</a:t>
            </a:fld>
            <a:endParaRPr lang="en-US"/>
          </a:p>
        </p:txBody>
      </p:sp>
    </p:spTree>
    <p:extLst>
      <p:ext uri="{BB962C8B-B14F-4D97-AF65-F5344CB8AC3E}">
        <p14:creationId xmlns:p14="http://schemas.microsoft.com/office/powerpoint/2010/main" val="4047830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Up to 60% of the solids in the tank decompose, but the remainder accumulate in the tank.  Over time, the solids build up and consume space for the liquid layer. This decreases wastewater retention time and increases the likelihood of solids reaching and clogging the drainage field.  This can lead to system failure as the sewage backs up into the house due to clogged lateral lines.</a:t>
            </a:r>
          </a:p>
          <a:p>
            <a:endParaRPr lang="en-US" dirty="0"/>
          </a:p>
          <a:p>
            <a:r>
              <a:rPr lang="en-US" dirty="0"/>
              <a:t>It is recommended that the tank be </a:t>
            </a:r>
            <a:r>
              <a:rPr lang="en-US" b="1" u="sng" dirty="0"/>
              <a:t>pumped every 3-5 years</a:t>
            </a:r>
            <a:r>
              <a:rPr lang="en-US" dirty="0"/>
              <a:t>, depending on the number of people living in the household and the size of the tank.</a:t>
            </a:r>
          </a:p>
          <a:p>
            <a:endParaRPr lang="en-US" dirty="0"/>
          </a:p>
          <a:p>
            <a:r>
              <a:rPr lang="en-US" dirty="0"/>
              <a:t>2) Efficient water uses prevents overloading the system with too much wastewater.  Appliances such as high-efficiency toilets, showerheads and washing machines help reduce water use.  It is also helpful to spread washing machine use throughout the week, rather than doing all laundry in one day.</a:t>
            </a:r>
          </a:p>
          <a:p>
            <a:endParaRPr lang="en-US" dirty="0"/>
          </a:p>
          <a:p>
            <a:r>
              <a:rPr lang="en-US" dirty="0"/>
              <a:t>3) What goes down the drain affects your septic system—including what is flushed down the toilet, ground in the garbage disposal, or poured down the sink.  Only human waste and toilet paper should be flushed.  And, toxins should not be poured down the drain, since they can kill the living organisms that help treat household wastewater.</a:t>
            </a:r>
          </a:p>
          <a:p>
            <a:endParaRPr lang="en-US" dirty="0"/>
          </a:p>
          <a:p>
            <a:r>
              <a:rPr lang="en-US" dirty="0"/>
              <a:t>4) The </a:t>
            </a:r>
            <a:r>
              <a:rPr lang="en-US" dirty="0" err="1"/>
              <a:t>drainfield</a:t>
            </a:r>
            <a:r>
              <a:rPr lang="en-US" dirty="0"/>
              <a:t> is a critical component of the system that removes contaminants from the liquid that leaves the tank.  To protect it, </a:t>
            </a:r>
            <a:r>
              <a:rPr lang="en-US" b="1" dirty="0"/>
              <a:t>do not drive over it or park on it, do not plant trees over it to prevent root invasion, and keep water drainage away from the field as much as possible.</a:t>
            </a:r>
          </a:p>
        </p:txBody>
      </p:sp>
      <p:sp>
        <p:nvSpPr>
          <p:cNvPr id="4" name="Slide Number Placeholder 3"/>
          <p:cNvSpPr>
            <a:spLocks noGrp="1"/>
          </p:cNvSpPr>
          <p:nvPr>
            <p:ph type="sldNum" sz="quarter" idx="5"/>
          </p:nvPr>
        </p:nvSpPr>
        <p:spPr/>
        <p:txBody>
          <a:bodyPr/>
          <a:lstStyle/>
          <a:p>
            <a:fld id="{B19FA1B6-4C11-4D51-9F76-4062F0CF5FEA}" type="slidenum">
              <a:rPr lang="en-US" smtClean="0"/>
              <a:t>16</a:t>
            </a:fld>
            <a:endParaRPr lang="en-US"/>
          </a:p>
        </p:txBody>
      </p:sp>
    </p:spTree>
    <p:extLst>
      <p:ext uri="{BB962C8B-B14F-4D97-AF65-F5344CB8AC3E}">
        <p14:creationId xmlns:p14="http://schemas.microsoft.com/office/powerpoint/2010/main" val="985954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eight different signs of septic system failure.  Failure will often show up by surfacing or backing up, but sometimes this is not the case.</a:t>
            </a:r>
          </a:p>
        </p:txBody>
      </p:sp>
      <p:sp>
        <p:nvSpPr>
          <p:cNvPr id="4" name="Slide Number Placeholder 3"/>
          <p:cNvSpPr>
            <a:spLocks noGrp="1"/>
          </p:cNvSpPr>
          <p:nvPr>
            <p:ph type="sldNum" sz="quarter" idx="5"/>
          </p:nvPr>
        </p:nvSpPr>
        <p:spPr/>
        <p:txBody>
          <a:bodyPr/>
          <a:lstStyle/>
          <a:p>
            <a:fld id="{B19FA1B6-4C11-4D51-9F76-4062F0CF5FEA}" type="slidenum">
              <a:rPr lang="en-US" smtClean="0"/>
              <a:t>17</a:t>
            </a:fld>
            <a:endParaRPr lang="en-US"/>
          </a:p>
        </p:txBody>
      </p:sp>
    </p:spTree>
    <p:extLst>
      <p:ext uri="{BB962C8B-B14F-4D97-AF65-F5344CB8AC3E}">
        <p14:creationId xmlns:p14="http://schemas.microsoft.com/office/powerpoint/2010/main" val="1691372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wastewater in the leach fields flows downward through the soil where bacteria treatment occurs.  However, if there is a perched water table or fragipan soil, then the wastewater may flow along this layer toward lakes and streams.</a:t>
            </a:r>
          </a:p>
        </p:txBody>
      </p:sp>
      <p:sp>
        <p:nvSpPr>
          <p:cNvPr id="4" name="Slide Number Placeholder 3"/>
          <p:cNvSpPr>
            <a:spLocks noGrp="1"/>
          </p:cNvSpPr>
          <p:nvPr>
            <p:ph type="sldNum" sz="quarter" idx="5"/>
          </p:nvPr>
        </p:nvSpPr>
        <p:spPr/>
        <p:txBody>
          <a:bodyPr/>
          <a:lstStyle/>
          <a:p>
            <a:fld id="{B19FA1B6-4C11-4D51-9F76-4062F0CF5FEA}" type="slidenum">
              <a:rPr lang="en-US" smtClean="0"/>
              <a:t>18</a:t>
            </a:fld>
            <a:endParaRPr lang="en-US"/>
          </a:p>
        </p:txBody>
      </p:sp>
    </p:spTree>
    <p:extLst>
      <p:ext uri="{BB962C8B-B14F-4D97-AF65-F5344CB8AC3E}">
        <p14:creationId xmlns:p14="http://schemas.microsoft.com/office/powerpoint/2010/main" val="2772697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 lot of technical terms on this graphic, but the point that we want to emphasize is that in karst or </a:t>
            </a:r>
            <a:r>
              <a:rPr lang="en-US" dirty="0" err="1"/>
              <a:t>epikarst</a:t>
            </a:r>
            <a:r>
              <a:rPr lang="en-US" dirty="0"/>
              <a:t> environments, even when not near a sinkhole, septic failures may not surface.  They groundwater flow can quickly transport contaminants to springs and streams.  In these cases, the secondary treatment may be limited or largely bypassed.</a:t>
            </a:r>
          </a:p>
          <a:p>
            <a:endParaRPr lang="en-US" dirty="0"/>
          </a:p>
        </p:txBody>
      </p:sp>
      <p:sp>
        <p:nvSpPr>
          <p:cNvPr id="4" name="Slide Number Placeholder 3"/>
          <p:cNvSpPr>
            <a:spLocks noGrp="1"/>
          </p:cNvSpPr>
          <p:nvPr>
            <p:ph type="sldNum" sz="quarter" idx="5"/>
          </p:nvPr>
        </p:nvSpPr>
        <p:spPr/>
        <p:txBody>
          <a:bodyPr/>
          <a:lstStyle/>
          <a:p>
            <a:fld id="{B19FA1B6-4C11-4D51-9F76-4062F0CF5FEA}" type="slidenum">
              <a:rPr lang="en-US" smtClean="0"/>
              <a:t>19</a:t>
            </a:fld>
            <a:endParaRPr lang="en-US"/>
          </a:p>
        </p:txBody>
      </p:sp>
    </p:spTree>
    <p:extLst>
      <p:ext uri="{BB962C8B-B14F-4D97-AF65-F5344CB8AC3E}">
        <p14:creationId xmlns:p14="http://schemas.microsoft.com/office/powerpoint/2010/main" val="119383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we wanted to start with a sort of history of wastewater BMPs.  To quote the famous Taro </a:t>
            </a:r>
            <a:r>
              <a:rPr lang="en-US" dirty="0" err="1"/>
              <a:t>Gomi</a:t>
            </a:r>
            <a:r>
              <a:rPr lang="en-US" dirty="0"/>
              <a:t>, “Everyone poops.”  Therefore we believe it will be educational to see how people have dealt with their waste over time.</a:t>
            </a:r>
          </a:p>
          <a:p>
            <a:endParaRPr lang="en-US" dirty="0"/>
          </a:p>
          <a:p>
            <a:r>
              <a:rPr lang="en-US" dirty="0"/>
              <a:t>Then we want to briefly look at the science behind this treatment. And then what sort of technology is available today.</a:t>
            </a:r>
          </a:p>
        </p:txBody>
      </p:sp>
      <p:sp>
        <p:nvSpPr>
          <p:cNvPr id="4" name="Slide Number Placeholder 3"/>
          <p:cNvSpPr>
            <a:spLocks noGrp="1"/>
          </p:cNvSpPr>
          <p:nvPr>
            <p:ph type="sldNum" sz="quarter" idx="5"/>
          </p:nvPr>
        </p:nvSpPr>
        <p:spPr/>
        <p:txBody>
          <a:bodyPr/>
          <a:lstStyle/>
          <a:p>
            <a:fld id="{B19FA1B6-4C11-4D51-9F76-4062F0CF5FEA}" type="slidenum">
              <a:rPr lang="en-US" smtClean="0"/>
              <a:t>2</a:t>
            </a:fld>
            <a:endParaRPr lang="en-US"/>
          </a:p>
        </p:txBody>
      </p:sp>
    </p:spTree>
    <p:extLst>
      <p:ext uri="{BB962C8B-B14F-4D97-AF65-F5344CB8AC3E}">
        <p14:creationId xmlns:p14="http://schemas.microsoft.com/office/powerpoint/2010/main" val="3634624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should also be noted that even when working properly, elevated nitrogen levels will be transported to waterbodies if:</a:t>
            </a:r>
          </a:p>
          <a:p>
            <a:pPr marL="228600" indent="-228600">
              <a:buFont typeface="+mj-lt"/>
              <a:buAutoNum type="arabicPeriod"/>
            </a:pPr>
            <a:r>
              <a:rPr lang="en-US" dirty="0"/>
              <a:t>They are located too close to waterbodies.  Setback distances of up to 1,000 feet were recommended in the Chesapeake Bay area.</a:t>
            </a:r>
          </a:p>
          <a:p>
            <a:pPr marL="228600" indent="-228600">
              <a:buFont typeface="+mj-lt"/>
              <a:buAutoNum type="arabicPeriod"/>
            </a:pPr>
            <a:r>
              <a:rPr lang="en-US" dirty="0"/>
              <a:t>They do not have an upgraded ATU unit with an anoxic environment to provide improved secondary and tertiary treatment.  These units can cost an additional $10-15 thousand dollars.</a:t>
            </a:r>
          </a:p>
        </p:txBody>
      </p:sp>
      <p:sp>
        <p:nvSpPr>
          <p:cNvPr id="4" name="Slide Number Placeholder 3"/>
          <p:cNvSpPr>
            <a:spLocks noGrp="1"/>
          </p:cNvSpPr>
          <p:nvPr>
            <p:ph type="sldNum" sz="quarter" idx="5"/>
          </p:nvPr>
        </p:nvSpPr>
        <p:spPr/>
        <p:txBody>
          <a:bodyPr/>
          <a:lstStyle/>
          <a:p>
            <a:fld id="{B19FA1B6-4C11-4D51-9F76-4062F0CF5FEA}" type="slidenum">
              <a:rPr lang="en-US" smtClean="0"/>
              <a:t>20</a:t>
            </a:fld>
            <a:endParaRPr lang="en-US"/>
          </a:p>
        </p:txBody>
      </p:sp>
    </p:spTree>
    <p:extLst>
      <p:ext uri="{BB962C8B-B14F-4D97-AF65-F5344CB8AC3E}">
        <p14:creationId xmlns:p14="http://schemas.microsoft.com/office/powerpoint/2010/main" val="1719236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 program to repair or replace failing systems to frequently necessary.  This program typically is done in cooperation with health departments with a prioritization process.  Private businesses provide the pump-outs and repairs.</a:t>
            </a:r>
          </a:p>
          <a:p>
            <a:endParaRPr lang="en-US" dirty="0"/>
          </a:p>
          <a:p>
            <a:r>
              <a:rPr lang="en-US" dirty="0"/>
              <a:t>Note that a third party is often a better choice to manage this program as some people are afraid of notifying the health department for fear of enforcement actions against them.</a:t>
            </a:r>
          </a:p>
        </p:txBody>
      </p:sp>
      <p:sp>
        <p:nvSpPr>
          <p:cNvPr id="4" name="Slide Number Placeholder 3"/>
          <p:cNvSpPr>
            <a:spLocks noGrp="1"/>
          </p:cNvSpPr>
          <p:nvPr>
            <p:ph type="sldNum" sz="quarter" idx="5"/>
          </p:nvPr>
        </p:nvSpPr>
        <p:spPr/>
        <p:txBody>
          <a:bodyPr/>
          <a:lstStyle/>
          <a:p>
            <a:fld id="{49CDB44E-0136-41DE-A096-883413404D35}" type="slidenum">
              <a:rPr lang="en-US" smtClean="0"/>
              <a:t>21</a:t>
            </a:fld>
            <a:endParaRPr lang="en-US"/>
          </a:p>
        </p:txBody>
      </p:sp>
    </p:spTree>
    <p:extLst>
      <p:ext uri="{BB962C8B-B14F-4D97-AF65-F5344CB8AC3E}">
        <p14:creationId xmlns:p14="http://schemas.microsoft.com/office/powerpoint/2010/main" val="4286875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Sometimes, there are conversations about installing package plants to address waste in an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Small wastewater treatment plants (WWTPs) or “package plants” are used to treat wastewater in small communities or on individual properties.  The most common types of package plants are extended aeration plants, sequencing batch reactors, oxidation ditches, contact stabilization plants, rotating biological contactors, and physical/chemical processes. (Metcalf and Eddy, 1991)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Package plants are often out of compliance because as these private systems age the owners don’t want to maintenance or pay for a new system.  Often there are no maintenance fees or ability to support it long-term.  Therefore they are abandoned and become an environmental hazard not easily remedied.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of the poor compliance, in 2016 a house joint resolution was issued to investigate these facilities.  Laws currently exist that state that when a sewer extends within a mile of these facilities they are “available” to that system and must be connected.  However, there are problems with the financing and other logistics of this occurring.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of the stigma associated with past management of these systems, they should not be viewed as a viable solution without establishing some sort of sanitation district to maintain and support.</a:t>
            </a:r>
          </a:p>
        </p:txBody>
      </p:sp>
      <p:sp>
        <p:nvSpPr>
          <p:cNvPr id="4" name="Slide Number Placeholder 3"/>
          <p:cNvSpPr>
            <a:spLocks noGrp="1"/>
          </p:cNvSpPr>
          <p:nvPr>
            <p:ph type="sldNum" sz="quarter" idx="5"/>
          </p:nvPr>
        </p:nvSpPr>
        <p:spPr/>
        <p:txBody>
          <a:bodyPr/>
          <a:lstStyle/>
          <a:p>
            <a:fld id="{B19FA1B6-4C11-4D51-9F76-4062F0CF5FEA}" type="slidenum">
              <a:rPr lang="en-US" smtClean="0"/>
              <a:t>23</a:t>
            </a:fld>
            <a:endParaRPr lang="en-US"/>
          </a:p>
        </p:txBody>
      </p:sp>
    </p:spTree>
    <p:extLst>
      <p:ext uri="{BB962C8B-B14F-4D97-AF65-F5344CB8AC3E}">
        <p14:creationId xmlns:p14="http://schemas.microsoft.com/office/powerpoint/2010/main" val="1213880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9FA1B6-4C11-4D51-9F76-4062F0CF5FEA}" type="slidenum">
              <a:rPr lang="en-US" smtClean="0"/>
              <a:t>25</a:t>
            </a:fld>
            <a:endParaRPr lang="en-US"/>
          </a:p>
        </p:txBody>
      </p:sp>
    </p:spTree>
    <p:extLst>
      <p:ext uri="{BB962C8B-B14F-4D97-AF65-F5344CB8AC3E}">
        <p14:creationId xmlns:p14="http://schemas.microsoft.com/office/powerpoint/2010/main" val="989922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want to consider how the sewage gets to the treatment plant.  </a:t>
            </a:r>
          </a:p>
          <a:p>
            <a:endParaRPr lang="en-US" dirty="0"/>
          </a:p>
          <a:p>
            <a:r>
              <a:rPr lang="en-US" dirty="0"/>
              <a:t>The sewage collections system is a series of pipes that connects the home or business to the wastewater treatment plant.  It is important to recognize that part of this system – the private lateral line – is to be owned and maintained by the homeowner.  It typically runs to the property line.  These private laterals “tap-on” the building to the public system, which is maintained by the wastewater utility.  This is important to note because in some areas the majority of the inflow and infiltration into the sanitary sewer system comes from the private lateral lines, but the wastewater utilities apply solutions on the public side.</a:t>
            </a:r>
          </a:p>
          <a:p>
            <a:endParaRPr lang="en-US" dirty="0"/>
          </a:p>
          <a:p>
            <a:r>
              <a:rPr lang="en-US" dirty="0"/>
              <a:t>We also want to note that sanitary sewer pipes are engineered to be the proper size.  Too small and the pipe will overflow.  Oversized or not enough slope and the solids will not transport.  Therefore, expansion of sanitary sewer into an area is not always as simple as tapping onto a nearby pipe.  There must be capacity to handle the additional discharge.  Expansions may require widening mains in addition to expanding new pipe into an area.</a:t>
            </a:r>
          </a:p>
        </p:txBody>
      </p:sp>
      <p:sp>
        <p:nvSpPr>
          <p:cNvPr id="4" name="Slide Number Placeholder 3"/>
          <p:cNvSpPr>
            <a:spLocks noGrp="1"/>
          </p:cNvSpPr>
          <p:nvPr>
            <p:ph type="sldNum" sz="quarter" idx="5"/>
          </p:nvPr>
        </p:nvSpPr>
        <p:spPr/>
        <p:txBody>
          <a:bodyPr/>
          <a:lstStyle/>
          <a:p>
            <a:fld id="{B19FA1B6-4C11-4D51-9F76-4062F0CF5FEA}" type="slidenum">
              <a:rPr lang="en-US" smtClean="0"/>
              <a:t>27</a:t>
            </a:fld>
            <a:endParaRPr lang="en-US"/>
          </a:p>
        </p:txBody>
      </p:sp>
    </p:spTree>
    <p:extLst>
      <p:ext uri="{BB962C8B-B14F-4D97-AF65-F5344CB8AC3E}">
        <p14:creationId xmlns:p14="http://schemas.microsoft.com/office/powerpoint/2010/main" val="1886859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Pump or lift station needed to go over higher elevation or lift uphill.  Pump or lift stations always have multiple pumps and a generator (if they go down it is bypassed directly into the stream.  This is of course expensive and requires maintenance, particularly when “flushable wipes” which do not break down are used </a:t>
            </a:r>
            <a:r>
              <a:rPr lang="en-US" sz="1200" dirty="0" err="1">
                <a:latin typeface="Calibri" panose="020F0502020204030204" pitchFamily="34" charset="0"/>
                <a:cs typeface="Calibri" panose="020F0502020204030204" pitchFamily="34" charset="0"/>
              </a:rPr>
              <a:t>upsewer</a:t>
            </a:r>
            <a:r>
              <a:rPr lang="en-US" sz="1200" dirty="0">
                <a:latin typeface="Calibri" panose="020F0502020204030204" pitchFamily="34" charset="0"/>
                <a:cs typeface="Calibri" panose="020F0502020204030204" pitchFamily="34" charset="0"/>
              </a:rPr>
              <a:t>.  Pump stations have a series of floating switches that trigger how much to pump.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Forced </a:t>
            </a:r>
            <a:r>
              <a:rPr lang="en-US" sz="1200" dirty="0"/>
              <a:t>mains pump under pressure to treatment plant.  Pump stations may simply lift the sewage to a higher elevations so that gravity can be used again or they may created the pressure for the forced mains.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Grinder pumps (lower right corner) work on a similar principle as lift stations but are installed at the residence level.</a:t>
            </a:r>
          </a:p>
          <a:p>
            <a:endParaRPr lang="en-US" dirty="0"/>
          </a:p>
        </p:txBody>
      </p:sp>
      <p:sp>
        <p:nvSpPr>
          <p:cNvPr id="4" name="Slide Number Placeholder 3"/>
          <p:cNvSpPr>
            <a:spLocks noGrp="1"/>
          </p:cNvSpPr>
          <p:nvPr>
            <p:ph type="sldNum" sz="quarter" idx="5"/>
          </p:nvPr>
        </p:nvSpPr>
        <p:spPr/>
        <p:txBody>
          <a:bodyPr/>
          <a:lstStyle/>
          <a:p>
            <a:fld id="{B19FA1B6-4C11-4D51-9F76-4062F0CF5FEA}" type="slidenum">
              <a:rPr lang="en-US" smtClean="0"/>
              <a:t>28</a:t>
            </a:fld>
            <a:endParaRPr lang="en-US"/>
          </a:p>
        </p:txBody>
      </p:sp>
    </p:spTree>
    <p:extLst>
      <p:ext uri="{BB962C8B-B14F-4D97-AF65-F5344CB8AC3E}">
        <p14:creationId xmlns:p14="http://schemas.microsoft.com/office/powerpoint/2010/main" val="24370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Wastewater treatment refers to the process of treating sewage to remove solids and use biological and chemical processes to purify water before returning it to a natural waterbody. This includes the removal of bacteria, pathogens, biochemical oxygen demand, and total suspended solids. Nutrients can also be removed with advanced treatment.  </a:t>
            </a:r>
          </a:p>
          <a:p>
            <a:endParaRPr lang="en-US" dirty="0"/>
          </a:p>
          <a:p>
            <a:r>
              <a:rPr lang="en-US" dirty="0"/>
              <a:t>Primary treatment removes solids and oils via physical methods.  Secondary treatment utilizes biological to reduce organics and remove solids. </a:t>
            </a:r>
          </a:p>
          <a:p>
            <a:endParaRPr lang="en-US" dirty="0"/>
          </a:p>
          <a:p>
            <a:r>
              <a:rPr lang="en-US" dirty="0"/>
              <a:t>In the above graphic:</a:t>
            </a:r>
          </a:p>
          <a:p>
            <a:r>
              <a:rPr lang="en-US" dirty="0"/>
              <a:t>1</a:t>
            </a:r>
            <a:r>
              <a:rPr lang="en-US" baseline="30000" dirty="0"/>
              <a:t>st</a:t>
            </a:r>
            <a:r>
              <a:rPr lang="en-US" dirty="0"/>
              <a:t> – as the wastewater enters the plant, screens are used to remove large floating objects that might clog the pipes or damage equipment (sticks, flushable wipes, cloth, feminine products, condoms, litter). Then sometimes comminutors are used to reduce the particle size.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a:t>
            </a:r>
            <a:r>
              <a:rPr lang="en-US" baseline="30000" dirty="0"/>
              <a:t>nd </a:t>
            </a:r>
            <a:r>
              <a:rPr lang="en-US" dirty="0"/>
              <a:t>– The sewage then enters a grit chamber, where cinders, sand and small stones settle to the bottom.  This is particularly important when sanitary and storm sewers are combined. Grit removal is not included in most small plants. All of these materials from 1 and 2 are landfilled.  </a:t>
            </a:r>
          </a:p>
          <a:p>
            <a:endParaRPr lang="en-US" dirty="0"/>
          </a:p>
          <a:p>
            <a:r>
              <a:rPr lang="en-US" dirty="0"/>
              <a:t>3</a:t>
            </a:r>
            <a:r>
              <a:rPr lang="en-US" baseline="30000" dirty="0"/>
              <a:t>rd</a:t>
            </a:r>
            <a:r>
              <a:rPr lang="en-US" dirty="0"/>
              <a:t> – Additional suspended solids are removed from sewage in a sedimentation tank (or primary clarifier above) where the water is retained for 2-3 hours.  Materials that float (scum) are removed by skimming. As the flow speed is reduced, the suspended solids are able to sink to the bottom where they form raw primary biosolids, or “sludge.” About 25 to 50% of the biochemical oxygen demand (BOD5), 50 to 70% of the total suspended solids (TSS), and 65% of the oil and grease are removed during primary treatment.  Sludge is usually pumped out of the tanks and may be further treated for fertilizer, disposed of in a landfill, or incinerated.</a:t>
            </a:r>
          </a:p>
          <a:p>
            <a:endParaRPr lang="en-US" dirty="0"/>
          </a:p>
          <a:p>
            <a:r>
              <a:rPr lang="en-US" dirty="0"/>
              <a:t>4</a:t>
            </a:r>
            <a:r>
              <a:rPr lang="en-US" baseline="30000" dirty="0"/>
              <a:t>th</a:t>
            </a:r>
            <a:r>
              <a:rPr lang="en-US" dirty="0"/>
              <a:t> – Then, secondary treatment is used to remove nutrients and other contaminants.  Much of the organic matter is removed by making use of the bacteria already present in the sewage.  Because some chemicals can kill off these micro-organisms, wastewater utilities have pre-treatment programs to deal with industrial discharges that might effect this treatment.  The most common method is activated sludge but trickling filters and rotating biological contactors are also used in some locations.  In activated sludge, the primary effluent is pumped into an aeration tank where it is mixed with air and sludge that contains plenty of bacteria.  These blowers must run constantly and are one of the main expenses of WWTPs.  The effluent is allowed to remain in the tank for 3-8 hours, during which the bacteria break down the organic matter in to harmless by-products.  These steps can remove 85% of BOD and TSS.</a:t>
            </a:r>
          </a:p>
          <a:p>
            <a:endParaRPr lang="en-US" dirty="0"/>
          </a:p>
          <a:p>
            <a:r>
              <a:rPr lang="en-US" dirty="0"/>
              <a:t>5</a:t>
            </a:r>
            <a:r>
              <a:rPr lang="en-US" baseline="30000" dirty="0"/>
              <a:t>th</a:t>
            </a:r>
            <a:r>
              <a:rPr lang="en-US" dirty="0"/>
              <a:t> – Effluent from the aeration tank then flows into another sedimentation tank (or secondary clarifier) for removal of excess bacteria.  And, the activated sludge from the aeration tank, which now contains additional bacteria, can be used again.</a:t>
            </a:r>
          </a:p>
          <a:p>
            <a:endParaRPr lang="en-US" dirty="0"/>
          </a:p>
          <a:p>
            <a:r>
              <a:rPr lang="en-US" dirty="0"/>
              <a:t>6</a:t>
            </a:r>
            <a:r>
              <a:rPr lang="en-US" baseline="30000" dirty="0"/>
              <a:t>th</a:t>
            </a:r>
            <a:r>
              <a:rPr lang="en-US" dirty="0"/>
              <a:t> – To complete the secondary treatment process, the effluent is usually disinfected with chlorine before being discharged into a receiving waterbody.  The chlorine helps kill pathogenic bacteria and reduce odors.  In order to prevent harmful effects to fish or other aquatic life, operators may remove excess chlorine through dichlorination or use disinfection alternatives of ozone or ultraviolet light are used to kill additional bacteria.  UV light is increasingly used today.</a:t>
            </a:r>
          </a:p>
          <a:p>
            <a:endParaRPr lang="en-US" dirty="0"/>
          </a:p>
          <a:p>
            <a:r>
              <a:rPr lang="en-US" dirty="0"/>
              <a:t>If done properly, this process should kill 99% of the harmful bacteria in sewage.</a:t>
            </a:r>
          </a:p>
          <a:p>
            <a:endParaRPr lang="en-US" dirty="0"/>
          </a:p>
          <a:p>
            <a:r>
              <a:rPr lang="en-US" dirty="0"/>
              <a:t>It should be noted that this process does little to remove nitrogen or phosphorus or other contaminants like heavy metals from the wastewater.  That requires tertiary treatment which is expensive.  Tertiary treatment can include nitrification/denitrification, chemical precipitation, chemical coagulation and filtration, carbon absorption, reverse osmosis or other methods.  Many WWTPs are waiting to install tertiary treatment for nutrients until nutrient limits are set because of the higher level of costs associated with lower target concentrations.</a:t>
            </a:r>
          </a:p>
          <a:p>
            <a:endParaRPr lang="en-US" dirty="0"/>
          </a:p>
          <a:p>
            <a:r>
              <a:rPr lang="en-US" dirty="0"/>
              <a:t>References: How Wastewater Treatment Works…The Basics, USEPA, May 1998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Wastewater treatment and use in agriculture - FAO irrigation and drainage paper 47, </a:t>
            </a:r>
            <a:r>
              <a:rPr lang="en-US" dirty="0"/>
              <a:t>http://www.fao.org/3/t0551e/t0551e05.htm</a:t>
            </a:r>
          </a:p>
        </p:txBody>
      </p:sp>
      <p:sp>
        <p:nvSpPr>
          <p:cNvPr id="4" name="Slide Number Placeholder 3"/>
          <p:cNvSpPr>
            <a:spLocks noGrp="1"/>
          </p:cNvSpPr>
          <p:nvPr>
            <p:ph type="sldNum" sz="quarter" idx="5"/>
          </p:nvPr>
        </p:nvSpPr>
        <p:spPr/>
        <p:txBody>
          <a:bodyPr/>
          <a:lstStyle/>
          <a:p>
            <a:fld id="{B19FA1B6-4C11-4D51-9F76-4062F0CF5FEA}" type="slidenum">
              <a:rPr lang="en-US" smtClean="0"/>
              <a:t>29</a:t>
            </a:fld>
            <a:endParaRPr lang="en-US"/>
          </a:p>
        </p:txBody>
      </p:sp>
    </p:spTree>
    <p:extLst>
      <p:ext uri="{BB962C8B-B14F-4D97-AF65-F5344CB8AC3E}">
        <p14:creationId xmlns:p14="http://schemas.microsoft.com/office/powerpoint/2010/main" val="1217131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9FA1B6-4C11-4D51-9F76-4062F0CF5FEA}" type="slidenum">
              <a:rPr lang="en-US" smtClean="0"/>
              <a:t>30</a:t>
            </a:fld>
            <a:endParaRPr lang="en-US"/>
          </a:p>
        </p:txBody>
      </p:sp>
    </p:spTree>
    <p:extLst>
      <p:ext uri="{BB962C8B-B14F-4D97-AF65-F5344CB8AC3E}">
        <p14:creationId xmlns:p14="http://schemas.microsoft.com/office/powerpoint/2010/main" val="1077732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Forming a sanitation district is often the first step towards addressing sewage in a region.  This is a major undertaking requiring the input of many partners.  The establishment of the sanitation district allows for initial projects, such as building a wastewater treatment plant or running a line to a large number of new users, to be accomplished.</a:t>
            </a:r>
          </a:p>
        </p:txBody>
      </p:sp>
      <p:sp>
        <p:nvSpPr>
          <p:cNvPr id="4" name="Slide Number Placeholder 3"/>
          <p:cNvSpPr>
            <a:spLocks noGrp="1"/>
          </p:cNvSpPr>
          <p:nvPr>
            <p:ph type="sldNum" sz="quarter" idx="5"/>
          </p:nvPr>
        </p:nvSpPr>
        <p:spPr/>
        <p:txBody>
          <a:bodyPr/>
          <a:lstStyle/>
          <a:p>
            <a:fld id="{B19FA1B6-4C11-4D51-9F76-4062F0CF5FEA}" type="slidenum">
              <a:rPr lang="en-US" smtClean="0"/>
              <a:t>31</a:t>
            </a:fld>
            <a:endParaRPr lang="en-US"/>
          </a:p>
        </p:txBody>
      </p:sp>
    </p:spTree>
    <p:extLst>
      <p:ext uri="{BB962C8B-B14F-4D97-AF65-F5344CB8AC3E}">
        <p14:creationId xmlns:p14="http://schemas.microsoft.com/office/powerpoint/2010/main" val="1959587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Dye Testing:</a:t>
            </a:r>
          </a:p>
          <a:p>
            <a:r>
              <a:rPr lang="en-US" sz="1200" b="0" i="0" u="none" strike="noStrike" kern="1200" baseline="0" dirty="0">
                <a:solidFill>
                  <a:schemeClr val="tx1"/>
                </a:solidFill>
                <a:latin typeface="+mn-lt"/>
                <a:ea typeface="+mn-ea"/>
                <a:cs typeface="+mn-cs"/>
              </a:rPr>
              <a:t>Dye testing is an excellent indicator of illicit connections and is conducted by introducing non-toxic dye into toilets, sinks, plumbing fixtures, or manholes. The discovery of dye in the storm drain, rather than the sanitary sewer, conclusively determines that the illicit connection exists.</a:t>
            </a:r>
            <a:endParaRPr lang="en-US" dirty="0"/>
          </a:p>
          <a:p>
            <a:endParaRPr lang="en-US" dirty="0"/>
          </a:p>
          <a:p>
            <a:r>
              <a:rPr lang="en-US" dirty="0"/>
              <a:t>Dye water flooding involves pumping a large amount of water into a ditch or plugged storm sewer to imitate a rain storm in the area of a defective sanitary sewer line. A non-toxic, bright green dye is added to the water to make it highly visible. As the dyed water infiltrates the sanitary sewer system, cracks and defects can be located. Both the visual confirmation and fluorescence method can be used to evaluate the</a:t>
            </a:r>
          </a:p>
          <a:p>
            <a:r>
              <a:rPr lang="en-US" dirty="0"/>
              <a:t>sources. Dye testing may also be conducted in conjunction with CCTV inspections to observe where the dyed water is entering the storm sewer pipes.</a:t>
            </a:r>
          </a:p>
          <a:p>
            <a:endParaRPr lang="en-US" dirty="0"/>
          </a:p>
          <a:p>
            <a:r>
              <a:rPr lang="en-US" dirty="0"/>
              <a:t>Smoke Testing:</a:t>
            </a:r>
          </a:p>
          <a:p>
            <a:r>
              <a:rPr lang="en-US" sz="1200" b="0" i="0" u="none" strike="noStrike" kern="1200" baseline="0" dirty="0">
                <a:solidFill>
                  <a:schemeClr val="tx1"/>
                </a:solidFill>
                <a:latin typeface="+mn-lt"/>
                <a:ea typeface="+mn-ea"/>
                <a:cs typeface="+mn-cs"/>
              </a:rPr>
              <a:t>Some testing is a relatively quick an inexpensive tool for locating illicit discharges. Smoke testing can find improper connections, or damage to the storm drain system. This technique works best when the discharge is confined to the upper reaches of the storm drain network, where pipe diameters are too small for video testing and gaining access to multiple properties renders dye testing infeasible.</a:t>
            </a:r>
          </a:p>
          <a:p>
            <a:r>
              <a:rPr lang="en-US" sz="1200" b="0" i="0" u="none" strike="noStrike" kern="1200" baseline="0" dirty="0">
                <a:solidFill>
                  <a:schemeClr val="tx1"/>
                </a:solidFill>
                <a:latin typeface="+mn-lt"/>
                <a:ea typeface="+mn-ea"/>
                <a:cs typeface="+mn-cs"/>
              </a:rPr>
              <a:t>Smoke testing is performed by isolating a section of sewer with sand bags, placing a blower over a manhole, and forcing non-toxic vapor into the sewer. The pressure of the blower will force the smoke through a defect to the surface of the ground where field crews can mark and survey the location of the defect.</a:t>
            </a:r>
          </a:p>
          <a:p>
            <a:endParaRPr lang="en-US" dirty="0"/>
          </a:p>
          <a:p>
            <a:r>
              <a:rPr lang="en-US" dirty="0"/>
              <a:t>CCTV:</a:t>
            </a:r>
          </a:p>
          <a:p>
            <a:r>
              <a:rPr lang="en-US" sz="1200" b="0" i="0" u="none" strike="noStrike" kern="1200" baseline="0" dirty="0">
                <a:solidFill>
                  <a:schemeClr val="tx1"/>
                </a:solidFill>
                <a:latin typeface="+mn-lt"/>
                <a:ea typeface="+mn-ea"/>
                <a:cs typeface="+mn-cs"/>
              </a:rPr>
              <a:t>Video inspections by closed circuit television (CCTV) are typically used as a source tracing methodology when looking for an illicit connection (typically a sanitary sewer) between two manhole structures or along an isolated segment of the storm drainage system. Video inspections are performed using a sewer inspection camera to record activity and condition of the storm drainage system segment. Video inspections provide documentation of actively flowing illicit connections, grease buildup, and other deposits or conditions caused by illicit discharges. They are particularly helpful when an illicit connection from the sanitary sewer system is suspected in a smaller reach of the storm drainage system or when used to inspect potential cross connections from a single business. Video inspections can be used in smaller sections of a piped storm drainage system to identify the source of an illicit discharge or illicit connection after indicator sampling has triggered a follow-up investigation. CCTV will not detect discharges when the illicit connection is not flowing at the time of the video survey.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High pressure water stream sewer cleaning</a:t>
            </a:r>
          </a:p>
          <a:p>
            <a:r>
              <a:rPr lang="en-US" dirty="0"/>
              <a:t>Cleaning sewers is performed with a high pressure water stream through a hose using various nozzles appropriate for the type of sewer pipe cleaning (roots, grease, etc.). The debris washed from the pipe is collected at another manhole through a suction hose, or other means. The equipment used is called a </a:t>
            </a:r>
            <a:r>
              <a:rPr lang="en-US" dirty="0" err="1"/>
              <a:t>Vactor</a:t>
            </a:r>
            <a:r>
              <a:rPr lang="en-US" dirty="0"/>
              <a:t> (vac) truck and you may have seen them before or within your community.</a:t>
            </a:r>
          </a:p>
          <a:p>
            <a:endParaRPr lang="en-US" dirty="0"/>
          </a:p>
          <a:p>
            <a:r>
              <a:rPr lang="en-US" dirty="0"/>
              <a:t>During the cleaning process, sewer lines can develop air pressure or a partial vacuum from the cleaning process. Usually any excess air pressure or vacuum will dissipate through the plumbing vents. But occasionally in some cases air pressure could escape through the toilet, floor, sink, tub or shower drains, causing water to splash out or, a vacuum could draw the water out of the fixture traps causing and unpleasant odor. This is called a “blow-back.” (Lexington.gov)</a:t>
            </a:r>
          </a:p>
          <a:p>
            <a:endParaRPr lang="en-US" dirty="0"/>
          </a:p>
          <a:p>
            <a:r>
              <a:rPr lang="en-US" dirty="0"/>
              <a:t>Cured-in-place-pipe lining:</a:t>
            </a:r>
          </a:p>
          <a:p>
            <a:r>
              <a:rPr lang="en-US" dirty="0"/>
              <a:t> A cured-in-place pipe (CIPP) is a trenchless rehabilitation method used to repair existing pipelines. It is a jointless, seamless pipe lining within an existing pipe. It is one of the most widely used rehabilitation methods.  The process of CIPP involves inserting and running a felt lining into a preexisting pipe that is the subject of repair. Resin within the liner is then exposed to a curing element to make it attach to the inner walls of the pipe. Once fully cured, the lining now acts as a new pipeline. (Wikipedia)</a:t>
            </a:r>
          </a:p>
          <a:p>
            <a:endParaRPr lang="en-US" dirty="0"/>
          </a:p>
        </p:txBody>
      </p:sp>
      <p:sp>
        <p:nvSpPr>
          <p:cNvPr id="4" name="Slide Number Placeholder 3"/>
          <p:cNvSpPr>
            <a:spLocks noGrp="1"/>
          </p:cNvSpPr>
          <p:nvPr>
            <p:ph type="sldNum" sz="quarter" idx="5"/>
          </p:nvPr>
        </p:nvSpPr>
        <p:spPr/>
        <p:txBody>
          <a:bodyPr/>
          <a:lstStyle/>
          <a:p>
            <a:fld id="{B19FA1B6-4C11-4D51-9F76-4062F0CF5FEA}" type="slidenum">
              <a:rPr lang="en-US" smtClean="0"/>
              <a:t>32</a:t>
            </a:fld>
            <a:endParaRPr lang="en-US"/>
          </a:p>
        </p:txBody>
      </p:sp>
    </p:spTree>
    <p:extLst>
      <p:ext uri="{BB962C8B-B14F-4D97-AF65-F5344CB8AC3E}">
        <p14:creationId xmlns:p14="http://schemas.microsoft.com/office/powerpoint/2010/main" val="3677717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Wastewater BMPs have been included in every watershed plan that I am aware of in the state.  The BMPs can help address a number of pollutants.  The exact rate of removal of these pollutants will vary depending on the type of waste upstream (i.e. industrial vs residential) as well as the degree of treatment being provided by the current system.  Literature values can be used to predict rates of pollution for each of these contaminants.  This helps to determine how many houses would need to be addressed.</a:t>
            </a:r>
          </a:p>
          <a:p>
            <a:endParaRPr lang="en-US" dirty="0"/>
          </a:p>
          <a:p>
            <a:r>
              <a:rPr lang="en-US" dirty="0"/>
              <a:t>The US EPA has some excellent guidance manuals, including the Onsite Wastewater Treatment and Disposal Systems Manual (2002), which provides influent rates that can be used to predict what the untreated sewage from a household contributes on a daily basis.   https://www.epa.gov/septic/technical-information-about-septic-systems</a:t>
            </a:r>
          </a:p>
        </p:txBody>
      </p:sp>
      <p:sp>
        <p:nvSpPr>
          <p:cNvPr id="4" name="Slide Number Placeholder 3"/>
          <p:cNvSpPr>
            <a:spLocks noGrp="1"/>
          </p:cNvSpPr>
          <p:nvPr>
            <p:ph type="sldNum" sz="quarter" idx="5"/>
          </p:nvPr>
        </p:nvSpPr>
        <p:spPr/>
        <p:txBody>
          <a:bodyPr/>
          <a:lstStyle/>
          <a:p>
            <a:fld id="{B19FA1B6-4C11-4D51-9F76-4062F0CF5FEA}" type="slidenum">
              <a:rPr lang="en-US" smtClean="0"/>
              <a:t>3</a:t>
            </a:fld>
            <a:endParaRPr lang="en-US"/>
          </a:p>
        </p:txBody>
      </p:sp>
    </p:spTree>
    <p:extLst>
      <p:ext uri="{BB962C8B-B14F-4D97-AF65-F5344CB8AC3E}">
        <p14:creationId xmlns:p14="http://schemas.microsoft.com/office/powerpoint/2010/main" val="1469207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The National Pretreatment Program implements Clean Water Act requirements to control pollutants that are introduced into POTWs. As part of this program, EPA requires state and local pretreatment programs to control pollutants which pass through or interfere with POTW treatment processes or may contaminate POTW sewage sludge. Meeting these requirements may require elimination of interference caused by the discharge to POTWs of Fats, Oils, and Grease (FOG) from food service establishments (FSE).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annual production of collected grease trap waste and uncollected grease entering sewage treatment plants can be significant and ranges from 800 to 17,000 pounds/year per restaurant.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Sewer Service is required to inspect these facilities and has authority to enforce limits.  Education programs as well as inspection and maintenance of pipe to remove clogs are required to maintain line capacity.</a:t>
            </a:r>
            <a:endParaRPr lang="en-US" dirty="0"/>
          </a:p>
        </p:txBody>
      </p:sp>
      <p:sp>
        <p:nvSpPr>
          <p:cNvPr id="4" name="Slide Number Placeholder 3"/>
          <p:cNvSpPr>
            <a:spLocks noGrp="1"/>
          </p:cNvSpPr>
          <p:nvPr>
            <p:ph type="sldNum" sz="quarter" idx="5"/>
          </p:nvPr>
        </p:nvSpPr>
        <p:spPr/>
        <p:txBody>
          <a:bodyPr/>
          <a:lstStyle/>
          <a:p>
            <a:fld id="{B19FA1B6-4C11-4D51-9F76-4062F0CF5FEA}" type="slidenum">
              <a:rPr lang="en-US" smtClean="0"/>
              <a:t>33</a:t>
            </a:fld>
            <a:endParaRPr lang="en-US"/>
          </a:p>
        </p:txBody>
      </p:sp>
    </p:spTree>
    <p:extLst>
      <p:ext uri="{BB962C8B-B14F-4D97-AF65-F5344CB8AC3E}">
        <p14:creationId xmlns:p14="http://schemas.microsoft.com/office/powerpoint/2010/main" val="2464889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Inflow </a:t>
            </a:r>
            <a:r>
              <a:rPr lang="en-US" sz="1200" b="0" i="0" kern="1200" dirty="0">
                <a:solidFill>
                  <a:schemeClr val="tx1"/>
                </a:solidFill>
                <a:effectLst/>
                <a:latin typeface="+mn-lt"/>
                <a:ea typeface="+mn-ea"/>
                <a:cs typeface="+mn-cs"/>
              </a:rPr>
              <a:t>is stormwater that enters into sanitary sewer systems at points of direct connection to the systems.  These are improper or illegal connections to the sanitary sewer system and should either be allowed to soak into the ground or directed to the stormwater collection system.  These direct sources are usually easier to correct than infiltration sources.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Examples:  Faulty manhole cover, storm sewer connection, roof drain connection, sump pump to sanitary sewer</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Infiltration</a:t>
            </a:r>
            <a:r>
              <a:rPr lang="en-US" sz="1200" b="0" i="0" kern="1200" dirty="0">
                <a:solidFill>
                  <a:schemeClr val="tx1"/>
                </a:solidFill>
                <a:effectLst/>
                <a:latin typeface="+mn-lt"/>
                <a:ea typeface="+mn-ea"/>
                <a:cs typeface="+mn-cs"/>
              </a:rPr>
              <a:t> is groundwater that enters the sanitary sewer through cracks or leaks in the collection pipes.  This can occur when the pipes are located beneath the water table or the soil surrounding the pipes becomes saturated.  This can also occur when pipes are installed across streams, enabling streamflow to directly enter the sewage pipes.  These sources are more difficult to fix since they are located underground.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wet weather, inflow and infiltration (I&amp;I) can contribute significant volumes of water to sanitary sewer systems and overwhelm the system.  If volumes become to high, they can cause sewage backups in homes, sanitary sewer overflows, or bypass of overloaded treatment plants, resulting in direct sewage discharges to receiving waterbodies.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wet weather, the rain and groundwater flows into the sanitary but as the groundwater table lowers during dry weather, these same leaks can lead flow out of the sewer (</a:t>
            </a:r>
            <a:r>
              <a:rPr lang="en-US" sz="1200" b="0" i="0" kern="1200" dirty="0" err="1">
                <a:solidFill>
                  <a:schemeClr val="tx1"/>
                </a:solidFill>
                <a:effectLst/>
                <a:latin typeface="+mn-lt"/>
                <a:ea typeface="+mn-ea"/>
                <a:cs typeface="+mn-cs"/>
              </a:rPr>
              <a:t>exflow</a:t>
            </a:r>
            <a:r>
              <a:rPr lang="en-US" sz="1200" b="0" i="0" kern="1200" dirty="0">
                <a:solidFill>
                  <a:schemeClr val="tx1"/>
                </a:solidFill>
                <a:effectLst/>
                <a:latin typeface="+mn-lt"/>
                <a:ea typeface="+mn-ea"/>
                <a:cs typeface="+mn-cs"/>
              </a:rPr>
              <a:t> and exfiltration, or E&amp;E) and into the groundwater or streams.  </a:t>
            </a:r>
            <a:endParaRPr lang="en-US" sz="1200" b="1" i="0" kern="1200" dirty="0">
              <a:solidFill>
                <a:schemeClr val="tx1"/>
              </a:solidFill>
              <a:effectLst/>
              <a:latin typeface="+mn-lt"/>
              <a:ea typeface="+mn-ea"/>
              <a:cs typeface="+mn-cs"/>
            </a:endParaRPr>
          </a:p>
          <a:p>
            <a:pPr marL="171450" indent="-171450">
              <a:buFontTx/>
              <a:buChar char="-"/>
            </a:pPr>
            <a:endParaRPr lang="en-US" sz="1200" b="0" i="0" kern="1200" dirty="0">
              <a:solidFill>
                <a:schemeClr val="tx1"/>
              </a:solidFill>
              <a:effectLst/>
              <a:latin typeface="+mn-lt"/>
              <a:ea typeface="+mn-ea"/>
              <a:cs typeface="+mn-cs"/>
            </a:endParaRPr>
          </a:p>
          <a:p>
            <a:pPr marL="0" indent="0">
              <a:buFontTx/>
              <a:buNone/>
            </a:pPr>
            <a:endParaRPr lang="en-US" dirty="0"/>
          </a:p>
        </p:txBody>
      </p:sp>
      <p:sp>
        <p:nvSpPr>
          <p:cNvPr id="4" name="Slide Number Placeholder 3"/>
          <p:cNvSpPr>
            <a:spLocks noGrp="1"/>
          </p:cNvSpPr>
          <p:nvPr>
            <p:ph type="sldNum" sz="quarter" idx="5"/>
          </p:nvPr>
        </p:nvSpPr>
        <p:spPr/>
        <p:txBody>
          <a:bodyPr/>
          <a:lstStyle/>
          <a:p>
            <a:fld id="{B19FA1B6-4C11-4D51-9F76-4062F0CF5FEA}" type="slidenum">
              <a:rPr lang="en-US" smtClean="0"/>
              <a:t>34</a:t>
            </a:fld>
            <a:endParaRPr lang="en-US"/>
          </a:p>
        </p:txBody>
      </p:sp>
    </p:spTree>
    <p:extLst>
      <p:ext uri="{BB962C8B-B14F-4D97-AF65-F5344CB8AC3E}">
        <p14:creationId xmlns:p14="http://schemas.microsoft.com/office/powerpoint/2010/main" val="1522885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ct val="0"/>
              </a:spcBef>
              <a:buFont typeface="Symbol" panose="05050102010706020507" pitchFamily="18" charset="2"/>
              <a:buNone/>
            </a:pPr>
            <a:r>
              <a:rPr lang="en-US" alt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One of the leading contributors to I&amp;I / E&amp;E are private lateral lines.</a:t>
            </a:r>
          </a:p>
          <a:p>
            <a:pPr>
              <a:lnSpc>
                <a:spcPct val="107000"/>
              </a:lnSpc>
              <a:spcBef>
                <a:spcPct val="0"/>
              </a:spcBef>
              <a:buFont typeface="Symbol" panose="05050102010706020507" pitchFamily="18" charset="2"/>
              <a:buNone/>
            </a:pPr>
            <a:endParaRPr lang="en-US" alt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buFont typeface="Symbol" panose="05050102010706020507" pitchFamily="18" charset="2"/>
              <a:buNone/>
            </a:pPr>
            <a:r>
              <a:rPr lang="en-US" alt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EPA estimates high lateral leakage rates with older pipes, less durable pipe materials, and poor pipe installation (bedding, cover).  </a:t>
            </a:r>
            <a:r>
              <a:rPr lang="en-US" sz="1200" dirty="0">
                <a:latin typeface="Avenir Next Regular"/>
              </a:rPr>
              <a:t>Prior to 1970s, no PVC so unless replaced lines are likely </a:t>
            </a:r>
            <a:r>
              <a:rPr lang="en-US" sz="1200" dirty="0" err="1">
                <a:latin typeface="Avenir Next Regular"/>
              </a:rPr>
              <a:t>orangeburg</a:t>
            </a:r>
            <a:r>
              <a:rPr lang="en-US" sz="1200" dirty="0">
                <a:latin typeface="Avenir Next Regular"/>
              </a:rPr>
              <a:t>, cast iron, or clay tile.  Homeowners may replace these if they have backups into their system, but if going into groundwater they may be unaware.  So age of neighborhood may be an indicator of potential for private lateral failure.</a:t>
            </a:r>
          </a:p>
          <a:p>
            <a:pPr>
              <a:lnSpc>
                <a:spcPct val="107000"/>
              </a:lnSpc>
              <a:spcBef>
                <a:spcPct val="0"/>
              </a:spcBef>
              <a:buFont typeface="Symbol" panose="05050102010706020507" pitchFamily="18" charset="2"/>
              <a:buNone/>
            </a:pPr>
            <a:endParaRPr lang="en-US" alt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buFont typeface="Symbol" panose="05050102010706020507" pitchFamily="18" charset="2"/>
              <a:buNone/>
            </a:pPr>
            <a:r>
              <a:rPr lang="en-US" altLang="en-US" dirty="0">
                <a:latin typeface="Calibri" panose="020F0502020204030204" pitchFamily="34" charset="0"/>
                <a:ea typeface="Calibri" panose="020F0502020204030204" pitchFamily="34" charset="0"/>
                <a:cs typeface="Times New Roman" panose="02020603050405020304" pitchFamily="18" charset="0"/>
              </a:rPr>
              <a:t>Most responsibility for repairing laterals rests with property owner. Replacing leaking laterals can range from $5,000 to 10,000.  However, there may be little incentive for homeowners to address if no perceived problems.  Because of this some cities may use cost share program to assist in </a:t>
            </a:r>
            <a:r>
              <a:rPr lang="en-US" altLang="en-US" sz="1200" dirty="0">
                <a:ea typeface="Calibri" panose="020F0502020204030204" pitchFamily="34" charset="0"/>
                <a:cs typeface="Times New Roman" panose="02020603050405020304" pitchFamily="18" charset="0"/>
              </a:rPr>
              <a:t>repair or replacement of leaking laterals when the leak is verified (i.e., via dye,  smoke testing, closed-circuit TV).  Widespread replacements are an option where whole neighborhood sewer lines are being rehabilitated or replaced.  </a:t>
            </a:r>
          </a:p>
          <a:p>
            <a:endParaRPr lang="en-US" sz="1200" dirty="0">
              <a:cs typeface="Times New Roman" panose="02020603050405020304" pitchFamily="18" charset="0"/>
            </a:endParaRPr>
          </a:p>
          <a:p>
            <a:r>
              <a:rPr lang="en-US" sz="1200" dirty="0">
                <a:cs typeface="Times New Roman" panose="02020603050405020304" pitchFamily="18" charset="0"/>
              </a:rPr>
              <a:t>Some systems have sought to address the private laterals while others have sought to work on the public side and build large storage tanks for sewage and enlarge the sewer lines to increase capacity.</a:t>
            </a:r>
            <a:endParaRPr lang="en-US" dirty="0"/>
          </a:p>
        </p:txBody>
      </p:sp>
      <p:sp>
        <p:nvSpPr>
          <p:cNvPr id="4" name="Slide Number Placeholder 3"/>
          <p:cNvSpPr>
            <a:spLocks noGrp="1"/>
          </p:cNvSpPr>
          <p:nvPr>
            <p:ph type="sldNum" sz="quarter" idx="5"/>
          </p:nvPr>
        </p:nvSpPr>
        <p:spPr/>
        <p:txBody>
          <a:bodyPr/>
          <a:lstStyle/>
          <a:p>
            <a:fld id="{B19FA1B6-4C11-4D51-9F76-4062F0CF5FEA}" type="slidenum">
              <a:rPr lang="en-US" smtClean="0"/>
              <a:t>35</a:t>
            </a:fld>
            <a:endParaRPr lang="en-US"/>
          </a:p>
        </p:txBody>
      </p:sp>
    </p:spTree>
    <p:extLst>
      <p:ext uri="{BB962C8B-B14F-4D97-AF65-F5344CB8AC3E}">
        <p14:creationId xmlns:p14="http://schemas.microsoft.com/office/powerpoint/2010/main" val="3324245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SSOs that reach waters of the U.S. are point source discharges. Like other point source discharges from municipal sanitary sewer systems, SSOs are prohibited unless authorized by a NPDES permit. Moreover, SSOs, including those that do not reach waters of the U.S., may be indicative of improper operation and maintenance of the sewer systems, and may violate NPDES permit conditions. (USEPA)</a:t>
            </a:r>
            <a:endParaRPr lang="en-US" dirty="0"/>
          </a:p>
        </p:txBody>
      </p:sp>
      <p:sp>
        <p:nvSpPr>
          <p:cNvPr id="4" name="Slide Number Placeholder 3"/>
          <p:cNvSpPr>
            <a:spLocks noGrp="1"/>
          </p:cNvSpPr>
          <p:nvPr>
            <p:ph type="sldNum" sz="quarter" idx="5"/>
          </p:nvPr>
        </p:nvSpPr>
        <p:spPr/>
        <p:txBody>
          <a:bodyPr/>
          <a:lstStyle/>
          <a:p>
            <a:fld id="{B19FA1B6-4C11-4D51-9F76-4062F0CF5FEA}" type="slidenum">
              <a:rPr lang="en-US" smtClean="0"/>
              <a:t>36</a:t>
            </a:fld>
            <a:endParaRPr lang="en-US"/>
          </a:p>
        </p:txBody>
      </p:sp>
    </p:spTree>
    <p:extLst>
      <p:ext uri="{BB962C8B-B14F-4D97-AF65-F5344CB8AC3E}">
        <p14:creationId xmlns:p14="http://schemas.microsoft.com/office/powerpoint/2010/main" val="11192116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Sewer rehabilitation to reduce or eliminate SSOs can be expensive, but the cost must be weighed against the value of the collection system asset and the added costs if this asset is allowed to further deteriorate. Ongoing maintenance and rehabilitation adds value to the original investment by maintaining the system's capacity and extending its life.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costs of rehabilitation and other measures to correct SSOs can vary widely by community size and sewer system type. Those being equal, however, costs will be highest and ratepayers will pay more in communities that have not put together regular preventive maintenance or asset protection programs in place.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Assistance is available through the </a:t>
            </a:r>
            <a:r>
              <a:rPr lang="en-US" sz="1200" b="0" i="0" kern="1200" dirty="0">
                <a:solidFill>
                  <a:schemeClr val="tx1"/>
                </a:solidFill>
                <a:effectLst/>
                <a:latin typeface="+mn-lt"/>
                <a:ea typeface="+mn-ea"/>
                <a:cs typeface="+mn-cs"/>
                <a:hlinkClick r:id="rId3"/>
              </a:rPr>
              <a:t>Clean Water Act State Revolving Fund (CWSRF)</a:t>
            </a:r>
            <a:r>
              <a:rPr lang="en-US" sz="1200" b="0" i="0" kern="1200" dirty="0">
                <a:solidFill>
                  <a:schemeClr val="tx1"/>
                </a:solidFill>
                <a:effectLst/>
                <a:latin typeface="+mn-lt"/>
                <a:ea typeface="+mn-ea"/>
                <a:cs typeface="+mn-cs"/>
              </a:rPr>
              <a:t> for capital projects to control SSOs. State Revolving Funds in each state co can help arrange low-interest loans.</a:t>
            </a:r>
          </a:p>
          <a:p>
            <a:endParaRPr lang="en-US" dirty="0"/>
          </a:p>
          <a:p>
            <a:r>
              <a:rPr lang="en-US" dirty="0"/>
              <a:t>Source: USEPA</a:t>
            </a:r>
          </a:p>
        </p:txBody>
      </p:sp>
      <p:sp>
        <p:nvSpPr>
          <p:cNvPr id="4" name="Slide Number Placeholder 3"/>
          <p:cNvSpPr>
            <a:spLocks noGrp="1"/>
          </p:cNvSpPr>
          <p:nvPr>
            <p:ph type="sldNum" sz="quarter" idx="5"/>
          </p:nvPr>
        </p:nvSpPr>
        <p:spPr/>
        <p:txBody>
          <a:bodyPr/>
          <a:lstStyle/>
          <a:p>
            <a:fld id="{B19FA1B6-4C11-4D51-9F76-4062F0CF5FEA}" type="slidenum">
              <a:rPr lang="en-US" smtClean="0"/>
              <a:t>37</a:t>
            </a:fld>
            <a:endParaRPr lang="en-US"/>
          </a:p>
        </p:txBody>
      </p:sp>
    </p:spTree>
    <p:extLst>
      <p:ext uri="{BB962C8B-B14F-4D97-AF65-F5344CB8AC3E}">
        <p14:creationId xmlns:p14="http://schemas.microsoft.com/office/powerpoint/2010/main" val="905077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9FA1B6-4C11-4D51-9F76-4062F0CF5FEA}" type="slidenum">
              <a:rPr lang="en-US" smtClean="0"/>
              <a:t>38</a:t>
            </a:fld>
            <a:endParaRPr lang="en-US"/>
          </a:p>
        </p:txBody>
      </p:sp>
    </p:spTree>
    <p:extLst>
      <p:ext uri="{BB962C8B-B14F-4D97-AF65-F5344CB8AC3E}">
        <p14:creationId xmlns:p14="http://schemas.microsoft.com/office/powerpoint/2010/main" val="10661049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systems struggle to support the infrastructure costs needed to maintain them.  The low number of customers does not provide sufficient revenue to fund projects, and these systems must rely on grants or low-interest loans to operate successfully. Small systems also struggle to maintain trained operators that can keep up with ongoing system oversight.</a:t>
            </a:r>
          </a:p>
          <a:p>
            <a:endParaRPr lang="en-US" dirty="0"/>
          </a:p>
          <a:p>
            <a:r>
              <a:rPr lang="en-US" dirty="0"/>
              <a:t>In Kentucky, a push toward regionalization accompanied a desire to reduce the number of poorly functioning “package plants,” or small, pre-fabricated wastewater treatment systems typically used in remote and/or unincorporated areas.  These systems are frequently operated by people without the necessary training to ensure proper function, and the life-span of the systems is usually only about 20 years.  They may also encourage growth in areas where they are located, which can quickly overwhelm the system’s treatment capacity.</a:t>
            </a:r>
          </a:p>
          <a:p>
            <a:endParaRPr lang="en-US" dirty="0"/>
          </a:p>
          <a:p>
            <a:r>
              <a:rPr lang="en-US" dirty="0"/>
              <a:t>Regionalization can provide several advantages over smaller, separate facilities:</a:t>
            </a:r>
          </a:p>
          <a:p>
            <a:pPr marL="171450" indent="-171450">
              <a:buFontTx/>
              <a:buChar char="-"/>
            </a:pPr>
            <a:r>
              <a:rPr lang="en-US" dirty="0"/>
              <a:t>Economies of scale in construction and purchasing costs</a:t>
            </a:r>
          </a:p>
          <a:p>
            <a:pPr marL="171450" indent="-171450">
              <a:buFontTx/>
              <a:buChar char="-"/>
            </a:pPr>
            <a:r>
              <a:rPr lang="en-US" dirty="0"/>
              <a:t>Ability to attract and afford more experienced plant operators</a:t>
            </a:r>
          </a:p>
          <a:p>
            <a:pPr marL="171450" indent="-171450">
              <a:buFontTx/>
              <a:buChar char="-"/>
            </a:pPr>
            <a:r>
              <a:rPr lang="en-US" dirty="0"/>
              <a:t>Better treatment performance</a:t>
            </a:r>
          </a:p>
          <a:p>
            <a:pPr marL="171450" indent="-171450">
              <a:buFontTx/>
              <a:buChar char="-"/>
            </a:pPr>
            <a:r>
              <a:rPr lang="en-US" dirty="0"/>
              <a:t>Reduced environmental and administrative burdens due to fewer treatment sites and discharge points</a:t>
            </a:r>
          </a:p>
          <a:p>
            <a:pPr marL="171450" indent="-171450">
              <a:buFontTx/>
              <a:buChar char="-"/>
            </a:pPr>
            <a:endParaRPr lang="en-US" dirty="0"/>
          </a:p>
          <a:p>
            <a:pPr marL="0" indent="0">
              <a:buFontTx/>
              <a:buNone/>
            </a:pPr>
            <a:r>
              <a:rPr lang="en-US" dirty="0"/>
              <a:t>Potential disadvantages of regionalization include:</a:t>
            </a:r>
          </a:p>
          <a:p>
            <a:pPr marL="171450" indent="-171450">
              <a:buFontTx/>
              <a:buChar char="-"/>
            </a:pPr>
            <a:r>
              <a:rPr lang="en-US" dirty="0"/>
              <a:t>Longer design and construction periods</a:t>
            </a:r>
          </a:p>
          <a:p>
            <a:pPr marL="171450" indent="-171450">
              <a:buFontTx/>
              <a:buChar char="-"/>
            </a:pPr>
            <a:r>
              <a:rPr lang="en-US" dirty="0"/>
              <a:t>Induced development </a:t>
            </a:r>
          </a:p>
          <a:p>
            <a:pPr marL="171450" indent="-171450">
              <a:buFontTx/>
              <a:buChar char="-"/>
            </a:pPr>
            <a:r>
              <a:rPr lang="en-US" dirty="0"/>
              <a:t>Need for new organizational structures and agreements</a:t>
            </a:r>
          </a:p>
          <a:p>
            <a:pPr marL="171450" indent="-171450">
              <a:buFontTx/>
              <a:buChar char="-"/>
            </a:pPr>
            <a:r>
              <a:rPr lang="en-US" dirty="0"/>
              <a:t>Difficulties with political cooperation across municipal jurisdictions </a:t>
            </a:r>
          </a:p>
          <a:p>
            <a:pPr marL="0" indent="0">
              <a:buFontTx/>
              <a:buNone/>
            </a:pPr>
            <a:endParaRPr lang="en-US" dirty="0"/>
          </a:p>
          <a:p>
            <a:pPr marL="171450" indent="-171450">
              <a:buFontTx/>
              <a:buChar char="-"/>
            </a:pPr>
            <a:endParaRPr lang="en-US" dirty="0"/>
          </a:p>
          <a:p>
            <a:pPr marL="0" indent="0">
              <a:buFontTx/>
              <a:buNone/>
            </a:pPr>
            <a:r>
              <a:rPr lang="en-US" dirty="0"/>
              <a:t>Resource: Regionalization of Wastewater Treatment Facilities in Kentucky: Progress, Problems and Recommendations, June 1994</a:t>
            </a:r>
          </a:p>
          <a:p>
            <a:pPr marL="0" indent="0">
              <a:buFontTx/>
              <a:buNone/>
            </a:pPr>
            <a:r>
              <a:rPr lang="en-US" dirty="0">
                <a:hlinkClick r:id="rId3"/>
              </a:rPr>
              <a:t>https://eec.ky.gov/Environmental-Protection/Water/Reports/Reports/1994-Regionalization.pdf</a:t>
            </a:r>
            <a:endParaRPr lang="en-US" dirty="0"/>
          </a:p>
        </p:txBody>
      </p:sp>
      <p:sp>
        <p:nvSpPr>
          <p:cNvPr id="4" name="Slide Number Placeholder 3"/>
          <p:cNvSpPr>
            <a:spLocks noGrp="1"/>
          </p:cNvSpPr>
          <p:nvPr>
            <p:ph type="sldNum" sz="quarter" idx="5"/>
          </p:nvPr>
        </p:nvSpPr>
        <p:spPr/>
        <p:txBody>
          <a:bodyPr/>
          <a:lstStyle/>
          <a:p>
            <a:fld id="{B19FA1B6-4C11-4D51-9F76-4062F0CF5FEA}" type="slidenum">
              <a:rPr lang="en-US" smtClean="0"/>
              <a:t>40</a:t>
            </a:fld>
            <a:endParaRPr lang="en-US"/>
          </a:p>
        </p:txBody>
      </p:sp>
    </p:spTree>
    <p:extLst>
      <p:ext uri="{BB962C8B-B14F-4D97-AF65-F5344CB8AC3E}">
        <p14:creationId xmlns:p14="http://schemas.microsoft.com/office/powerpoint/2010/main" val="1585537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9FA1B6-4C11-4D51-9F76-4062F0CF5FEA}" type="slidenum">
              <a:rPr lang="en-US" smtClean="0"/>
              <a:t>41</a:t>
            </a:fld>
            <a:endParaRPr lang="en-US"/>
          </a:p>
        </p:txBody>
      </p:sp>
    </p:spTree>
    <p:extLst>
      <p:ext uri="{BB962C8B-B14F-4D97-AF65-F5344CB8AC3E}">
        <p14:creationId xmlns:p14="http://schemas.microsoft.com/office/powerpoint/2010/main" val="12798391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WWTPs have typically been designed with conservative design guidelines and are often operated based on historic practices.</a:t>
            </a:r>
          </a:p>
          <a:p>
            <a:endParaRPr lang="en-US" dirty="0"/>
          </a:p>
          <a:p>
            <a:r>
              <a:rPr lang="en-US" dirty="0"/>
              <a:t>Often, these facilities have significant additional capacity to treat wastewater that can be realized through an optimization approach.</a:t>
            </a:r>
          </a:p>
          <a:p>
            <a:endParaRPr lang="en-US" dirty="0"/>
          </a:p>
          <a:p>
            <a:r>
              <a:rPr lang="en-US" dirty="0"/>
              <a:t>The USEPA’s </a:t>
            </a:r>
            <a:r>
              <a:rPr lang="en-US" i="1" dirty="0"/>
              <a:t>Composite Correction Program</a:t>
            </a:r>
            <a:r>
              <a:rPr lang="en-US" i="0" dirty="0"/>
              <a:t> provides guidance for performance evaluation and technical assistance to maximize treatment efficiency and effectiveness.</a:t>
            </a:r>
          </a:p>
          <a:p>
            <a:endParaRPr lang="en-US" i="0" dirty="0"/>
          </a:p>
          <a:p>
            <a:r>
              <a:rPr lang="en-US" i="0" dirty="0"/>
              <a:t>Through an iterative process, wastewater treatment facilities can achieve added treatment capacity, higher quality effluent (better treatment), and reduced operating and maintenance costs.</a:t>
            </a:r>
          </a:p>
          <a:p>
            <a:endParaRPr lang="en-US" dirty="0"/>
          </a:p>
          <a:p>
            <a:endParaRPr lang="en-US" dirty="0"/>
          </a:p>
          <a:p>
            <a:r>
              <a:rPr lang="en-US" dirty="0"/>
              <a:t>References: Wastewater Treatment Plant Optimization, National Guide to Sustainable Infrastructure, Federation of Canadian Municipalities and National Research Council, November 2003</a:t>
            </a:r>
          </a:p>
          <a:p>
            <a:r>
              <a:rPr lang="en-US" dirty="0">
                <a:hlinkClick r:id="rId3"/>
              </a:rPr>
              <a:t>https://fcm.ca/sites/default/files/documents/resources/guide/infraguide-wastewater-treatment-plant-optimization-mamp.pdf</a:t>
            </a:r>
            <a:endParaRPr lang="en-US" dirty="0"/>
          </a:p>
          <a:p>
            <a:br>
              <a:rPr lang="en-US" dirty="0">
                <a:effectLst/>
              </a:rPr>
            </a:br>
            <a:r>
              <a:rPr lang="en-US" dirty="0">
                <a:effectLst/>
              </a:rPr>
              <a:t>USEPA Handbook: Optimizing Water Treatment Plant Performance Using the Composite Correction Program, 1998 Edition</a:t>
            </a:r>
          </a:p>
          <a:p>
            <a:r>
              <a:rPr lang="en-US" dirty="0">
                <a:hlinkClick r:id="rId4"/>
              </a:rPr>
              <a:t>https://nepis.epa.gov/Exe/ZyNET.exe/30004D17.txt?ZyActionD=ZyDocument&amp;Client=EPA&amp;Index=1991%20Thru%201994&amp;Docs=&amp;Query=%28Figure%204-8%29%20OR%20FNAME%3D%2230004D17.txt%22%20AND%20FNAME%3D%2230004D17.txt%22&amp;Time=&amp;EndTime=&amp;SearchMethod=1&amp;TocRestrict=n&amp;Toc=&amp;TocEntry=&amp;QField=&amp;QFieldYear=&amp;QFieldMonth=&amp;QFieldDay=&amp;UseQField=&amp;IntQFieldOp=0&amp;ExtQFieldOp=0&amp;XmlQuery=&amp;File=D%3A%5CZYFILES%5CINDEX%20DATA%5C91THRU94%5CTXT%5C00000002%5C30004D17.txt&amp;User=ANONYMOUS&amp;Password=anonymous&amp;SortMethod=h%7C-&amp;MaximumDocuments=1&amp;FuzzyDegree=0&amp;ImageQuality=r85g16/r85g16/x150y150g16/i500&amp;Display=hpfr&amp;DefSeekPage=x&amp;SearchBack=ZyActionL&amp;Back=ZyActionS&amp;BackDesc=Results%20page&amp;MaximumPages=1&amp;ZyEntry=4#</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19FA1B6-4C11-4D51-9F76-4062F0CF5FEA}" type="slidenum">
              <a:rPr lang="en-US" smtClean="0"/>
              <a:t>42</a:t>
            </a:fld>
            <a:endParaRPr lang="en-US"/>
          </a:p>
        </p:txBody>
      </p:sp>
    </p:spTree>
    <p:extLst>
      <p:ext uri="{BB962C8B-B14F-4D97-AF65-F5344CB8AC3E}">
        <p14:creationId xmlns:p14="http://schemas.microsoft.com/office/powerpoint/2010/main" val="1660439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lists the categories and factors that can limit optimal performance of wastewater treatment plants.</a:t>
            </a:r>
          </a:p>
          <a:p>
            <a:endParaRPr lang="en-US" dirty="0"/>
          </a:p>
          <a:p>
            <a:r>
              <a:rPr lang="en-US" dirty="0"/>
              <a:t>References: Wastewater Treatment Plant Optimization, National Guide to Sustainable Infrastructure, Federation of Canadian Municipalities and National Research Council, November 2003</a:t>
            </a:r>
          </a:p>
          <a:p>
            <a:r>
              <a:rPr lang="en-US" dirty="0">
                <a:hlinkClick r:id="rId3"/>
              </a:rPr>
              <a:t>https://fcm.ca/sites/default/files/documents/resources/guide/infraguide-wastewater-treatment-plant-optimization-mamp.pdf</a:t>
            </a:r>
            <a:endParaRPr lang="en-US" dirty="0"/>
          </a:p>
          <a:p>
            <a:endParaRPr lang="en-US" dirty="0"/>
          </a:p>
        </p:txBody>
      </p:sp>
      <p:sp>
        <p:nvSpPr>
          <p:cNvPr id="4" name="Slide Number Placeholder 3"/>
          <p:cNvSpPr>
            <a:spLocks noGrp="1"/>
          </p:cNvSpPr>
          <p:nvPr>
            <p:ph type="sldNum" sz="quarter" idx="5"/>
          </p:nvPr>
        </p:nvSpPr>
        <p:spPr/>
        <p:txBody>
          <a:bodyPr/>
          <a:lstStyle/>
          <a:p>
            <a:fld id="{B19FA1B6-4C11-4D51-9F76-4062F0CF5FEA}" type="slidenum">
              <a:rPr lang="en-US" smtClean="0"/>
              <a:t>43</a:t>
            </a:fld>
            <a:endParaRPr lang="en-US"/>
          </a:p>
        </p:txBody>
      </p:sp>
    </p:spTree>
    <p:extLst>
      <p:ext uri="{BB962C8B-B14F-4D97-AF65-F5344CB8AC3E}">
        <p14:creationId xmlns:p14="http://schemas.microsoft.com/office/powerpoint/2010/main" val="908115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Wastewater management has had a surprising amount of impact on the history of civilization.  Indeed, the spread of diseases due to unsanitary conditions has been responsible for much premature death throughout history and was a major impediment to city life.  All is well if people are spread out over the earth in rural life, but when people congregate together in large communities, there begin to be problems.</a:t>
            </a:r>
          </a:p>
          <a:p>
            <a:endParaRPr lang="en-US" dirty="0"/>
          </a:p>
          <a:p>
            <a:r>
              <a:rPr lang="en-US" dirty="0"/>
              <a:t>It is probably safe to say that for much of civilization, cities would have smelled like the inside of a porta-potty.  However, contrary to common perception, many ancient peoples had some relatively modern ways of dealing with waste as traced by a very helpful review by </a:t>
            </a:r>
            <a:r>
              <a:rPr lang="en-US" dirty="0" err="1"/>
              <a:t>Lofrano</a:t>
            </a:r>
            <a:r>
              <a:rPr lang="en-US" dirty="0"/>
              <a:t> and Brown. Even as early as 3500 BC, the Babylonian civilization utilized latrines and cesspits with a drainage system to carry away wastes in Ur and Babylon however many still threw their waste in the streets which were then tiled over such that stairs had to be built down to the houses.</a:t>
            </a:r>
          </a:p>
          <a:p>
            <a:endParaRPr lang="en-US" dirty="0"/>
          </a:p>
          <a:p>
            <a:r>
              <a:rPr lang="en-US" dirty="0"/>
              <a:t>The Indus Valley civilizations had remarkable advanced systems to remove solids and then discharge the liquids into the streets.  The wealthy among the Egyptians had limestone toilets which sometimes had drains outside to the sand while the less wealthy used stools over bowls</a:t>
            </a:r>
          </a:p>
          <a:p>
            <a:endParaRPr lang="en-US" dirty="0"/>
          </a:p>
          <a:p>
            <a:r>
              <a:rPr lang="en-US" dirty="0"/>
              <a:t>The Greeks had some modern type sanitation systems.  In the Palace of Minos, there has actually a closed sanitary system with toilets.  It is still functional now after 4000 years.  For the most part they used public latrines connected by pipes to stormwater which was carried out of the city and into agricultural fields for irrigation and fertilization.</a:t>
            </a:r>
          </a:p>
          <a:p>
            <a:endParaRPr lang="en-US" dirty="0"/>
          </a:p>
          <a:p>
            <a:r>
              <a:rPr lang="en-US" dirty="0"/>
              <a:t>The city of Rome had a large sewage collection system, and indeed the Romans were experts in constructing them.  They would actually recycle wastewater from their spas and use it for flushing.  Obviously, their aqueducts are of world renown but so should be their sewers</a:t>
            </a:r>
          </a:p>
          <a:p>
            <a:endParaRPr lang="en-US" dirty="0"/>
          </a:p>
          <a:p>
            <a:r>
              <a:rPr lang="en-US" dirty="0"/>
              <a:t>However, with the fall of the Roman empire, much of the Western world forgot about this technology and resorted back to the chamber pot, </a:t>
            </a:r>
            <a:r>
              <a:rPr lang="en-US" dirty="0" err="1"/>
              <a:t>cess</a:t>
            </a:r>
            <a:r>
              <a:rPr lang="en-US" dirty="0"/>
              <a:t> pits and </a:t>
            </a:r>
            <a:r>
              <a:rPr lang="en-US" dirty="0" err="1"/>
              <a:t>cess</a:t>
            </a:r>
            <a:r>
              <a:rPr lang="en-US" dirty="0"/>
              <a:t> pools (often placed near drinking water wells.  Because of a misunderstanding of sanitation, they thought water was bad for the soul and body.  They covered the dirt with makeup, perfumes, and wigs.</a:t>
            </a:r>
          </a:p>
        </p:txBody>
      </p:sp>
      <p:sp>
        <p:nvSpPr>
          <p:cNvPr id="4" name="Slide Number Placeholder 3"/>
          <p:cNvSpPr>
            <a:spLocks noGrp="1"/>
          </p:cNvSpPr>
          <p:nvPr>
            <p:ph type="sldNum" sz="quarter" idx="5"/>
          </p:nvPr>
        </p:nvSpPr>
        <p:spPr/>
        <p:txBody>
          <a:bodyPr/>
          <a:lstStyle/>
          <a:p>
            <a:fld id="{B19FA1B6-4C11-4D51-9F76-4062F0CF5FEA}" type="slidenum">
              <a:rPr lang="en-US" smtClean="0"/>
              <a:t>4</a:t>
            </a:fld>
            <a:endParaRPr lang="en-US"/>
          </a:p>
        </p:txBody>
      </p:sp>
    </p:spTree>
    <p:extLst>
      <p:ext uri="{BB962C8B-B14F-4D97-AF65-F5344CB8AC3E}">
        <p14:creationId xmlns:p14="http://schemas.microsoft.com/office/powerpoint/2010/main" val="401377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top left is a current picture of the Cloaca Maxima or “greatest sewer” still present in Rome, Italy.</a:t>
            </a:r>
          </a:p>
          <a:p>
            <a:endParaRPr lang="en-US" dirty="0"/>
          </a:p>
          <a:p>
            <a:r>
              <a:rPr lang="en-US" dirty="0"/>
              <a:t>On the right you can see the red line marking the path of the Cloaca Maxima through Rome running from the forum out past the Circus Maximus</a:t>
            </a:r>
          </a:p>
          <a:p>
            <a:endParaRPr lang="en-US" dirty="0"/>
          </a:p>
          <a:p>
            <a:r>
              <a:rPr lang="en-US" dirty="0"/>
              <a:t>In the center is a picture of a public latrine in Ostia, Italy.</a:t>
            </a:r>
          </a:p>
        </p:txBody>
      </p:sp>
      <p:sp>
        <p:nvSpPr>
          <p:cNvPr id="4" name="Slide Number Placeholder 3"/>
          <p:cNvSpPr>
            <a:spLocks noGrp="1"/>
          </p:cNvSpPr>
          <p:nvPr>
            <p:ph type="sldNum" sz="quarter" idx="5"/>
          </p:nvPr>
        </p:nvSpPr>
        <p:spPr/>
        <p:txBody>
          <a:bodyPr/>
          <a:lstStyle/>
          <a:p>
            <a:fld id="{B19FA1B6-4C11-4D51-9F76-4062F0CF5FEA}" type="slidenum">
              <a:rPr lang="en-US" smtClean="0"/>
              <a:t>5</a:t>
            </a:fld>
            <a:endParaRPr lang="en-US"/>
          </a:p>
        </p:txBody>
      </p:sp>
    </p:spTree>
    <p:extLst>
      <p:ext uri="{BB962C8B-B14F-4D97-AF65-F5344CB8AC3E}">
        <p14:creationId xmlns:p14="http://schemas.microsoft.com/office/powerpoint/2010/main" val="3502128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Contrast this to the situation during the “Middle Ages.”  Here’ people would use chamber pots and then toss them out of the windows while yelling “</a:t>
            </a:r>
            <a:r>
              <a:rPr lang="en-US" dirty="0" err="1"/>
              <a:t>Gardi</a:t>
            </a:r>
            <a:r>
              <a:rPr lang="en-US" dirty="0"/>
              <a:t> loo” from the French “watch out for the water.”  </a:t>
            </a:r>
          </a:p>
          <a:p>
            <a:endParaRPr lang="en-US" dirty="0"/>
          </a:p>
          <a:p>
            <a:r>
              <a:rPr lang="en-US" dirty="0"/>
              <a:t>The smell of the Palace of Versailles in France was legendary with over 5000 visitors per day and public restrooms in the bottom of the stairwells in the hopes that they would provide ventilation (it did not work) and which frequently spilled over.  This caused some to go in the galleries and of course the use of perfume was heavy throughout.</a:t>
            </a:r>
          </a:p>
        </p:txBody>
      </p:sp>
      <p:sp>
        <p:nvSpPr>
          <p:cNvPr id="4" name="Slide Number Placeholder 3"/>
          <p:cNvSpPr>
            <a:spLocks noGrp="1"/>
          </p:cNvSpPr>
          <p:nvPr>
            <p:ph type="sldNum" sz="quarter" idx="5"/>
          </p:nvPr>
        </p:nvSpPr>
        <p:spPr/>
        <p:txBody>
          <a:bodyPr/>
          <a:lstStyle/>
          <a:p>
            <a:fld id="{B19FA1B6-4C11-4D51-9F76-4062F0CF5FEA}" type="slidenum">
              <a:rPr lang="en-US" smtClean="0"/>
              <a:t>6</a:t>
            </a:fld>
            <a:endParaRPr lang="en-US"/>
          </a:p>
        </p:txBody>
      </p:sp>
    </p:spTree>
    <p:extLst>
      <p:ext uri="{BB962C8B-B14F-4D97-AF65-F5344CB8AC3E}">
        <p14:creationId xmlns:p14="http://schemas.microsoft.com/office/powerpoint/2010/main" val="1226392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base technologies through history is the cesspit and the cesspool.  </a:t>
            </a:r>
          </a:p>
          <a:p>
            <a:endParaRPr lang="en-US" dirty="0"/>
          </a:p>
          <a:p>
            <a:r>
              <a:rPr lang="en-US" dirty="0"/>
              <a:t>The cesspit is an underground holding tank that is sealed at the bottom as a temporary holder of sewage.  This must be cleaned out frequently.</a:t>
            </a:r>
          </a:p>
          <a:p>
            <a:endParaRPr lang="en-US" dirty="0"/>
          </a:p>
          <a:p>
            <a:r>
              <a:rPr lang="en-US" dirty="0"/>
              <a:t>The cesspool is similar but has an open bottom and perforated sides where the waste can leach out.</a:t>
            </a:r>
          </a:p>
          <a:p>
            <a:endParaRPr lang="en-US" dirty="0"/>
          </a:p>
          <a:p>
            <a:r>
              <a:rPr lang="en-US" dirty="0"/>
              <a:t>Often these are joined with a “privy” or a privacy building.  It may have a hole in the floor or a toilet seat.</a:t>
            </a:r>
          </a:p>
          <a:p>
            <a:endParaRPr lang="en-US" dirty="0"/>
          </a:p>
          <a:p>
            <a:r>
              <a:rPr lang="en-US" dirty="0"/>
              <a:t>In Kentucky, we would call this an outhouse.  These are still widely in use in some areas or the world.</a:t>
            </a:r>
          </a:p>
        </p:txBody>
      </p:sp>
      <p:sp>
        <p:nvSpPr>
          <p:cNvPr id="4" name="Slide Number Placeholder 3"/>
          <p:cNvSpPr>
            <a:spLocks noGrp="1"/>
          </p:cNvSpPr>
          <p:nvPr>
            <p:ph type="sldNum" sz="quarter" idx="5"/>
          </p:nvPr>
        </p:nvSpPr>
        <p:spPr/>
        <p:txBody>
          <a:bodyPr/>
          <a:lstStyle/>
          <a:p>
            <a:fld id="{B19FA1B6-4C11-4D51-9F76-4062F0CF5FEA}" type="slidenum">
              <a:rPr lang="en-US" smtClean="0"/>
              <a:t>7</a:t>
            </a:fld>
            <a:endParaRPr lang="en-US"/>
          </a:p>
        </p:txBody>
      </p:sp>
    </p:spTree>
    <p:extLst>
      <p:ext uri="{BB962C8B-B14F-4D97-AF65-F5344CB8AC3E}">
        <p14:creationId xmlns:p14="http://schemas.microsoft.com/office/powerpoint/2010/main" val="1891266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did we get to where we are today?</a:t>
            </a:r>
          </a:p>
          <a:p>
            <a:endParaRPr lang="en-US" dirty="0"/>
          </a:p>
          <a:p>
            <a:r>
              <a:rPr lang="en-US" dirty="0"/>
              <a:t>Well, cholera had a lot to do with it.  </a:t>
            </a:r>
          </a:p>
          <a:p>
            <a:endParaRPr lang="en-US" dirty="0"/>
          </a:p>
          <a:p>
            <a:r>
              <a:rPr lang="en-US" dirty="0"/>
              <a:t>In 1854, Dr. John Snow was able to trace the cholera outbreak to a mother washing a child’s diaper near a well.  This showed the strong link between sanitation and disease.  Building on that discovery, in 1858, the river Thames receded due to a drought which exposed huge amounts of untreated sewage along its banks.  The smell was so bad they had to cancel parliament.  You can see a cartoon from a magazine from the time which depicts the River Thames introducing his offspring of diphtheria, scrofula, (which were mistakenly thought to be </a:t>
            </a:r>
            <a:r>
              <a:rPr lang="en-US" dirty="0" err="1"/>
              <a:t>waterbourne</a:t>
            </a:r>
            <a:r>
              <a:rPr lang="en-US" dirty="0"/>
              <a:t> diseases at the time) and cholera to the City of London.</a:t>
            </a:r>
          </a:p>
          <a:p>
            <a:endParaRPr lang="en-US" dirty="0"/>
          </a:p>
          <a:p>
            <a:r>
              <a:rPr lang="en-US" dirty="0"/>
              <a:t>As so frequently happens, the health crisis loosened the purse strings for funding and the engineer, Joseph </a:t>
            </a:r>
            <a:r>
              <a:rPr lang="en-US" dirty="0" err="1"/>
              <a:t>Bazalgette</a:t>
            </a:r>
            <a:r>
              <a:rPr lang="en-US" dirty="0"/>
              <a:t> installed a sewer system to move the sewage outside of London.  It should be noted that none of this sewer system included treatment.  It just moved it out of the city to be the problem of those unfortunately downstream.</a:t>
            </a:r>
          </a:p>
        </p:txBody>
      </p:sp>
      <p:sp>
        <p:nvSpPr>
          <p:cNvPr id="4" name="Slide Number Placeholder 3"/>
          <p:cNvSpPr>
            <a:spLocks noGrp="1"/>
          </p:cNvSpPr>
          <p:nvPr>
            <p:ph type="sldNum" sz="quarter" idx="5"/>
          </p:nvPr>
        </p:nvSpPr>
        <p:spPr/>
        <p:txBody>
          <a:bodyPr/>
          <a:lstStyle/>
          <a:p>
            <a:fld id="{B19FA1B6-4C11-4D51-9F76-4062F0CF5FEA}" type="slidenum">
              <a:rPr lang="en-US" smtClean="0"/>
              <a:t>8</a:t>
            </a:fld>
            <a:endParaRPr lang="en-US"/>
          </a:p>
        </p:txBody>
      </p:sp>
    </p:spTree>
    <p:extLst>
      <p:ext uri="{BB962C8B-B14F-4D97-AF65-F5344CB8AC3E}">
        <p14:creationId xmlns:p14="http://schemas.microsoft.com/office/powerpoint/2010/main" val="1806863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take a look of the technology being used to treat wastewater, much of what we see is primary treatment – the removal of the solid waste.  This is still the technology behind the septic tank.  The proto-type of the septic tank was first devised in France just prior the American civil war.  It had two compartments with a gas outlet.  We are celebrating the 125</a:t>
            </a:r>
            <a:r>
              <a:rPr lang="en-US" baseline="30000" dirty="0"/>
              <a:t>th</a:t>
            </a:r>
            <a:r>
              <a:rPr lang="en-US" dirty="0"/>
              <a:t> anniversary of the septic system – a relative short time ago.</a:t>
            </a:r>
          </a:p>
          <a:p>
            <a:endParaRPr lang="en-US" dirty="0"/>
          </a:p>
          <a:p>
            <a:r>
              <a:rPr lang="en-US" dirty="0"/>
              <a:t>Secondary treatment include using microorganisms to breakdown the liquid wastewater to carbon dioxide and water.  Some of the first mechanisms to provide treatment arose near the beginning of World War I.  Activated sludge using aeration is still the most common method of secondary treatment.  It is only in 1972 with the Clean Water Act that secondary treatment was mandated – less than 50 years ago.</a:t>
            </a:r>
          </a:p>
          <a:p>
            <a:endParaRPr lang="en-US" dirty="0"/>
          </a:p>
          <a:p>
            <a:r>
              <a:rPr lang="en-US" dirty="0"/>
              <a:t>In the 1960s and 1970’s </a:t>
            </a:r>
            <a:r>
              <a:rPr lang="en-US" dirty="0" err="1"/>
              <a:t>teritary</a:t>
            </a:r>
            <a:r>
              <a:rPr lang="en-US" dirty="0"/>
              <a:t> systems to remove nutrients and other chemicals were first developed, but these are still not widely used in Kentucky.</a:t>
            </a:r>
          </a:p>
          <a:p>
            <a:endParaRPr lang="en-US" dirty="0"/>
          </a:p>
          <a:p>
            <a:r>
              <a:rPr lang="en-US" dirty="0"/>
              <a:t>Finally, one important component of wastewater treatment is disinfection of the waste to kill pathogens.  Although chlorine was first used in 1893, it was not really used commercially until 1961.  Chlorine is still commonly used, and it is only in the 2000’s that UV light began to be commonly used.</a:t>
            </a:r>
          </a:p>
          <a:p>
            <a:endParaRPr lang="en-US" dirty="0"/>
          </a:p>
          <a:p>
            <a:r>
              <a:rPr lang="en-US" dirty="0"/>
              <a:t>What was stunning to me – and hopefully for you – is how relatively recent these treatments are.  This is in the lifetimes of parents, grandparents, or great grandparents for most of us.</a:t>
            </a:r>
          </a:p>
        </p:txBody>
      </p:sp>
      <p:sp>
        <p:nvSpPr>
          <p:cNvPr id="4" name="Slide Number Placeholder 3"/>
          <p:cNvSpPr>
            <a:spLocks noGrp="1"/>
          </p:cNvSpPr>
          <p:nvPr>
            <p:ph type="sldNum" sz="quarter" idx="5"/>
          </p:nvPr>
        </p:nvSpPr>
        <p:spPr/>
        <p:txBody>
          <a:bodyPr/>
          <a:lstStyle/>
          <a:p>
            <a:fld id="{B19FA1B6-4C11-4D51-9F76-4062F0CF5FEA}" type="slidenum">
              <a:rPr lang="en-US" smtClean="0"/>
              <a:t>9</a:t>
            </a:fld>
            <a:endParaRPr lang="en-US"/>
          </a:p>
        </p:txBody>
      </p:sp>
    </p:spTree>
    <p:extLst>
      <p:ext uri="{BB962C8B-B14F-4D97-AF65-F5344CB8AC3E}">
        <p14:creationId xmlns:p14="http://schemas.microsoft.com/office/powerpoint/2010/main" val="1471129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14400" y="1966822"/>
            <a:ext cx="103632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914400" y="2865438"/>
            <a:ext cx="103632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830404" y="4610670"/>
            <a:ext cx="85344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9661" y="287843"/>
            <a:ext cx="7642455" cy="1036673"/>
          </a:xfrm>
          <a:prstGeom prst="rect">
            <a:avLst/>
          </a:prstGeom>
        </p:spPr>
      </p:pic>
      <p:pic>
        <p:nvPicPr>
          <p:cNvPr id="1030" name="Picture 6" descr="Image result for KDOW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87897" y="287843"/>
            <a:ext cx="1189703"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73848" y="6129863"/>
            <a:ext cx="440553"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914401" y="6193392"/>
            <a:ext cx="10997967" cy="200055"/>
          </a:xfrm>
          <a:prstGeom prst="rect">
            <a:avLst/>
          </a:prstGeom>
          <a:noFill/>
        </p:spPr>
        <p:txBody>
          <a:bodyPr wrap="square" rtlCol="0">
            <a:spAutoFit/>
          </a:bodyPr>
          <a:lstStyle/>
          <a:p>
            <a:r>
              <a:rPr lang="en-US" sz="700" dirty="0">
                <a:latin typeface="Avenir Next Regular"/>
              </a:rPr>
              <a:t>Watershed</a:t>
            </a:r>
            <a:r>
              <a:rPr lang="en-US" sz="700"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700" dirty="0">
              <a:latin typeface="Avenir Next Regular"/>
            </a:endParaRPr>
          </a:p>
        </p:txBody>
      </p:sp>
      <p:sp>
        <p:nvSpPr>
          <p:cNvPr id="4" name="Rectangle 3"/>
          <p:cNvSpPr/>
          <p:nvPr userDrawn="1"/>
        </p:nvSpPr>
        <p:spPr>
          <a:xfrm>
            <a:off x="802547" y="5655116"/>
            <a:ext cx="3534207" cy="200055"/>
          </a:xfrm>
          <a:prstGeom prst="rect">
            <a:avLst/>
          </a:prstGeom>
          <a:noFill/>
        </p:spPr>
        <p:txBody>
          <a:bodyPr wrap="square" rtlCol="0">
            <a:spAutoFit/>
          </a:bodyPr>
          <a:lstStyle/>
          <a:p>
            <a:pPr lvl="0"/>
            <a:r>
              <a:rPr lang="en-US" sz="700" dirty="0">
                <a:latin typeface="Avenir Next Regular"/>
              </a:rPr>
              <a:t>Watershed image via</a:t>
            </a:r>
            <a:r>
              <a:rPr lang="en-US" sz="700" baseline="0" dirty="0">
                <a:latin typeface="Avenir Next Regular"/>
              </a:rPr>
              <a:t> </a:t>
            </a:r>
            <a:r>
              <a:rPr lang="en-US" sz="700" dirty="0">
                <a:latin typeface="Avenir Next Regular"/>
              </a:rPr>
              <a:t>http://ian.umces.edu</a:t>
            </a:r>
          </a:p>
        </p:txBody>
      </p:sp>
    </p:spTree>
    <p:extLst>
      <p:ext uri="{BB962C8B-B14F-4D97-AF65-F5344CB8AC3E}">
        <p14:creationId xmlns:p14="http://schemas.microsoft.com/office/powerpoint/2010/main" val="3923621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914400" y="1612638"/>
            <a:ext cx="10363200"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828800" y="3279666"/>
            <a:ext cx="85344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538165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345458" y="274638"/>
            <a:ext cx="9236941"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7479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306529" y="274638"/>
            <a:ext cx="9275871"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2004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296795" y="274638"/>
            <a:ext cx="9285604"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0295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199475" y="274638"/>
            <a:ext cx="9382925"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4146980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8486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601" y="1572272"/>
            <a:ext cx="4011084"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2734322"/>
            <a:ext cx="4011084" cy="3391840"/>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014017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582075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545818" y="274638"/>
            <a:ext cx="903658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2545819" y="1600200"/>
            <a:ext cx="9036580"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115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568863" y="274638"/>
            <a:ext cx="909417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649502" y="1600201"/>
            <a:ext cx="42622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314912" y="1600201"/>
            <a:ext cx="42674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3455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5295" y="274638"/>
            <a:ext cx="10967103" cy="1143000"/>
          </a:xfrm>
        </p:spPr>
        <p:txBody>
          <a:bodyPr>
            <a:noAutofit/>
          </a:bodyPr>
          <a:lstStyle>
            <a:lvl1pPr algn="l">
              <a:defRPr sz="4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615297" y="1316053"/>
            <a:ext cx="10967103" cy="485401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4" name="Group 3"/>
          <p:cNvGrpSpPr/>
          <p:nvPr userDrawn="1"/>
        </p:nvGrpSpPr>
        <p:grpSpPr>
          <a:xfrm>
            <a:off x="0" y="6364487"/>
            <a:ext cx="12192000" cy="486561"/>
            <a:chOff x="0" y="6364486"/>
            <a:chExt cx="9144000" cy="486561"/>
          </a:xfrm>
        </p:grpSpPr>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22276" y="6364486"/>
                <a:ext cx="442029"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39016" y="6394208"/>
                <a:ext cx="2400978"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sz="1800" dirty="0">
                  <a:solidFill>
                    <a:schemeClr val="bg1"/>
                  </a:solidFill>
                  <a:latin typeface="AvenirNext LT Pro Bold" panose="020B0804020202020204" pitchFamily="34" charset="0"/>
                </a:rPr>
                <a:t>Watershed Academy</a:t>
              </a:r>
            </a:p>
          </p:txBody>
        </p:sp>
      </p:grpSp>
    </p:spTree>
    <p:extLst>
      <p:ext uri="{BB962C8B-B14F-4D97-AF65-F5344CB8AC3E}">
        <p14:creationId xmlns:p14="http://schemas.microsoft.com/office/powerpoint/2010/main" val="71218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614938" y="274638"/>
            <a:ext cx="8967461"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2591897" y="1535113"/>
            <a:ext cx="4257067"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91898" y="2174875"/>
            <a:ext cx="425706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314912" y="1535113"/>
            <a:ext cx="4267488"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314912" y="2174875"/>
            <a:ext cx="42674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476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580379" y="274638"/>
            <a:ext cx="9261715"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808745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5925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545820" y="273050"/>
            <a:ext cx="2881264" cy="13253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5713694" y="273050"/>
            <a:ext cx="6128399" cy="62415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45820" y="1598400"/>
            <a:ext cx="2881264" cy="49161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319574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38043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38043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38043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644013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95343" y="274638"/>
            <a:ext cx="1108705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95341" y="1600200"/>
            <a:ext cx="11087059"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356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68626" y="274638"/>
            <a:ext cx="1129441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368625" y="1600201"/>
            <a:ext cx="548330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47762" y="1600201"/>
            <a:ext cx="553463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72585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30391" y="274638"/>
            <a:ext cx="11352008"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253388" y="1535113"/>
            <a:ext cx="547813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3388" y="2174875"/>
            <a:ext cx="547813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05360" y="1535113"/>
            <a:ext cx="547704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05360" y="2174875"/>
            <a:ext cx="54770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039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11029" y="274638"/>
            <a:ext cx="11531065"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867807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0240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68626" y="274638"/>
            <a:ext cx="11294413" cy="1143000"/>
          </a:xfrm>
        </p:spPr>
        <p:txBody>
          <a:bodyPr>
            <a:noAutofit/>
          </a:bodyPr>
          <a:lstStyle>
            <a:lvl1pPr algn="l">
              <a:defRPr sz="3600"/>
            </a:lvl1pPr>
          </a:lstStyle>
          <a:p>
            <a:r>
              <a:rPr lang="en-US" dirty="0"/>
              <a:t>Click to edit Master title style</a:t>
            </a:r>
          </a:p>
        </p:txBody>
      </p:sp>
      <p:sp>
        <p:nvSpPr>
          <p:cNvPr id="3" name="Content Placeholder 2"/>
          <p:cNvSpPr>
            <a:spLocks noGrp="1"/>
          </p:cNvSpPr>
          <p:nvPr>
            <p:ph sz="half" idx="1"/>
          </p:nvPr>
        </p:nvSpPr>
        <p:spPr>
          <a:xfrm>
            <a:off x="368625" y="1600201"/>
            <a:ext cx="548330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47762" y="1600201"/>
            <a:ext cx="553463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6364487"/>
            <a:ext cx="12192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495341" y="6429469"/>
            <a:ext cx="4093912" cy="377528"/>
          </a:xfrm>
          <a:prstGeom prst="rect">
            <a:avLst/>
          </a:prstGeom>
          <a:noFill/>
        </p:spPr>
        <p:txBody>
          <a:bodyPr wrap="square" rtlCol="0">
            <a:spAutoFit/>
          </a:bodyPr>
          <a:lstStyle/>
          <a:p>
            <a:r>
              <a:rPr lang="en-US" sz="1800" dirty="0">
                <a:solidFill>
                  <a:schemeClr val="bg1"/>
                </a:solidFill>
                <a:latin typeface="AvenirNext LT Pro Bold" panose="020B0804020202020204" pitchFamily="34" charset="0"/>
              </a:rPr>
              <a:t>Watershed Academy</a:t>
            </a:r>
          </a:p>
        </p:txBody>
      </p:sp>
      <p:pic>
        <p:nvPicPr>
          <p:cNvPr id="13" name="Picture 6" descr="Image result for KDOW logo">
            <a:extLst>
              <a:ext uri="{FF2B5EF4-FFF2-40B4-BE49-F238E27FC236}">
                <a16:creationId xmlns:a16="http://schemas.microsoft.com/office/drawing/2014/main" id="{982EB546-B9BE-4616-B814-008FF3F12A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96368" y="6364487"/>
            <a:ext cx="5893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756334C-A6F8-4D28-80EC-A159A99C02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85355" y="6394209"/>
            <a:ext cx="3201304" cy="448051"/>
          </a:xfrm>
          <a:prstGeom prst="rect">
            <a:avLst/>
          </a:prstGeom>
        </p:spPr>
      </p:pic>
    </p:spTree>
    <p:extLst>
      <p:ext uri="{BB962C8B-B14F-4D97-AF65-F5344CB8AC3E}">
        <p14:creationId xmlns:p14="http://schemas.microsoft.com/office/powerpoint/2010/main" val="28041914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75977" y="273050"/>
            <a:ext cx="3651696"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538702" y="273050"/>
            <a:ext cx="7303391"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5977" y="1598400"/>
            <a:ext cx="3651696"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896286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493432"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93432"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493432"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376833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0391" y="274638"/>
            <a:ext cx="11352008" cy="1143000"/>
          </a:xfrm>
        </p:spPr>
        <p:txBody>
          <a:bodyPr>
            <a:noAutofit/>
          </a:bodyPr>
          <a:lstStyle>
            <a:lvl1pPr algn="l">
              <a:defRPr sz="3600"/>
            </a:lvl1pPr>
          </a:lstStyle>
          <a:p>
            <a:r>
              <a:rPr lang="en-US" dirty="0"/>
              <a:t>Click to edit Master title style</a:t>
            </a:r>
          </a:p>
        </p:txBody>
      </p:sp>
      <p:sp>
        <p:nvSpPr>
          <p:cNvPr id="3" name="Text Placeholder 2"/>
          <p:cNvSpPr>
            <a:spLocks noGrp="1"/>
          </p:cNvSpPr>
          <p:nvPr>
            <p:ph type="body" idx="1"/>
          </p:nvPr>
        </p:nvSpPr>
        <p:spPr>
          <a:xfrm>
            <a:off x="253388" y="1535113"/>
            <a:ext cx="547813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3388" y="2174875"/>
            <a:ext cx="547813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05360" y="1535113"/>
            <a:ext cx="547704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05360" y="2174875"/>
            <a:ext cx="54770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16461" y="6366578"/>
            <a:ext cx="12192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495341" y="6429469"/>
            <a:ext cx="4093912" cy="377528"/>
          </a:xfrm>
          <a:prstGeom prst="rect">
            <a:avLst/>
          </a:prstGeom>
          <a:noFill/>
        </p:spPr>
        <p:txBody>
          <a:bodyPr wrap="square" rtlCol="0">
            <a:spAutoFit/>
          </a:bodyPr>
          <a:lstStyle/>
          <a:p>
            <a:r>
              <a:rPr lang="en-US" sz="1800" dirty="0">
                <a:solidFill>
                  <a:schemeClr val="bg1"/>
                </a:solidFill>
                <a:latin typeface="AvenirNext LT Pro Bold" panose="020B0804020202020204" pitchFamily="34" charset="0"/>
              </a:rPr>
              <a:t>Watershed Academy</a:t>
            </a:r>
          </a:p>
        </p:txBody>
      </p:sp>
      <p:pic>
        <p:nvPicPr>
          <p:cNvPr id="13" name="Picture 6" descr="Image result for KDOW logo">
            <a:extLst>
              <a:ext uri="{FF2B5EF4-FFF2-40B4-BE49-F238E27FC236}">
                <a16:creationId xmlns:a16="http://schemas.microsoft.com/office/drawing/2014/main" id="{18FF35CB-737A-4814-9275-A4EEE4A138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96368" y="6364487"/>
            <a:ext cx="5893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8E579B7-5A32-424B-92D3-D97F9A10F4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85355" y="6394209"/>
            <a:ext cx="3201304" cy="448051"/>
          </a:xfrm>
          <a:prstGeom prst="rect">
            <a:avLst/>
          </a:prstGeom>
        </p:spPr>
      </p:pic>
    </p:spTree>
    <p:extLst>
      <p:ext uri="{BB962C8B-B14F-4D97-AF65-F5344CB8AC3E}">
        <p14:creationId xmlns:p14="http://schemas.microsoft.com/office/powerpoint/2010/main" val="379535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1029" y="274638"/>
            <a:ext cx="11531065" cy="1143000"/>
          </a:xfrm>
        </p:spPr>
        <p:txBody>
          <a:bodyPr>
            <a:noAutofit/>
          </a:bodyPr>
          <a:lstStyle>
            <a:lvl1pPr algn="l">
              <a:defRPr sz="3600"/>
            </a:lvl1pPr>
          </a:lstStyle>
          <a:p>
            <a:r>
              <a:rPr lang="en-US" dirty="0"/>
              <a:t>Click to edit Master title style</a:t>
            </a:r>
          </a:p>
        </p:txBody>
      </p:sp>
      <p:sp>
        <p:nvSpPr>
          <p:cNvPr id="5" name="Rectangle 4"/>
          <p:cNvSpPr/>
          <p:nvPr userDrawn="1"/>
        </p:nvSpPr>
        <p:spPr>
          <a:xfrm>
            <a:off x="-16461" y="6366578"/>
            <a:ext cx="12192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Box 7"/>
          <p:cNvSpPr txBox="1"/>
          <p:nvPr userDrawn="1"/>
        </p:nvSpPr>
        <p:spPr>
          <a:xfrm>
            <a:off x="495341" y="6429469"/>
            <a:ext cx="4093912" cy="377528"/>
          </a:xfrm>
          <a:prstGeom prst="rect">
            <a:avLst/>
          </a:prstGeom>
          <a:noFill/>
        </p:spPr>
        <p:txBody>
          <a:bodyPr wrap="square" rtlCol="0">
            <a:spAutoFit/>
          </a:bodyPr>
          <a:lstStyle/>
          <a:p>
            <a:r>
              <a:rPr lang="en-US" sz="1800" dirty="0">
                <a:solidFill>
                  <a:schemeClr val="bg1"/>
                </a:solidFill>
                <a:latin typeface="AvenirNext LT Pro Bold" panose="020B0804020202020204" pitchFamily="34" charset="0"/>
              </a:rPr>
              <a:t>Watershed Academy</a:t>
            </a:r>
          </a:p>
        </p:txBody>
      </p:sp>
      <p:pic>
        <p:nvPicPr>
          <p:cNvPr id="9" name="Picture 6" descr="Image result for KDOW logo">
            <a:extLst>
              <a:ext uri="{FF2B5EF4-FFF2-40B4-BE49-F238E27FC236}">
                <a16:creationId xmlns:a16="http://schemas.microsoft.com/office/drawing/2014/main" id="{894E9807-DFA8-4081-89EB-B2F6CF18169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96368" y="6364487"/>
            <a:ext cx="5893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3CED39E-A463-482B-BF79-0F349450B7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85355" y="6394209"/>
            <a:ext cx="3201304" cy="448051"/>
          </a:xfrm>
          <a:prstGeom prst="rect">
            <a:avLst/>
          </a:prstGeom>
        </p:spPr>
      </p:pic>
    </p:spTree>
    <p:extLst>
      <p:ext uri="{BB962C8B-B14F-4D97-AF65-F5344CB8AC3E}">
        <p14:creationId xmlns:p14="http://schemas.microsoft.com/office/powerpoint/2010/main" val="2008613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4" name="Rectangle 3"/>
          <p:cNvSpPr/>
          <p:nvPr userDrawn="1"/>
        </p:nvSpPr>
        <p:spPr>
          <a:xfrm>
            <a:off x="-16461" y="6366578"/>
            <a:ext cx="12192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Box 6"/>
          <p:cNvSpPr txBox="1"/>
          <p:nvPr userDrawn="1"/>
        </p:nvSpPr>
        <p:spPr>
          <a:xfrm>
            <a:off x="495341" y="6429469"/>
            <a:ext cx="4093912" cy="377528"/>
          </a:xfrm>
          <a:prstGeom prst="rect">
            <a:avLst/>
          </a:prstGeom>
          <a:noFill/>
        </p:spPr>
        <p:txBody>
          <a:bodyPr wrap="square" rtlCol="0">
            <a:spAutoFit/>
          </a:bodyPr>
          <a:lstStyle/>
          <a:p>
            <a:r>
              <a:rPr lang="en-US" sz="1800" dirty="0">
                <a:solidFill>
                  <a:schemeClr val="bg1"/>
                </a:solidFill>
                <a:latin typeface="AvenirNext LT Pro Bold" panose="020B0804020202020204" pitchFamily="34" charset="0"/>
              </a:rPr>
              <a:t>Watershed Academy</a:t>
            </a:r>
          </a:p>
        </p:txBody>
      </p:sp>
      <p:pic>
        <p:nvPicPr>
          <p:cNvPr id="8" name="Picture 6" descr="Image result for KDOW logo">
            <a:extLst>
              <a:ext uri="{FF2B5EF4-FFF2-40B4-BE49-F238E27FC236}">
                <a16:creationId xmlns:a16="http://schemas.microsoft.com/office/drawing/2014/main" id="{76354471-F6F3-4E20-B8FA-DA2A1335B0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96368" y="6364487"/>
            <a:ext cx="5893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BC8C436-CA6D-467C-82E3-442CCB1F46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85355" y="6394209"/>
            <a:ext cx="3201304" cy="448051"/>
          </a:xfrm>
          <a:prstGeom prst="rect">
            <a:avLst/>
          </a:prstGeom>
        </p:spPr>
      </p:pic>
    </p:spTree>
    <p:extLst>
      <p:ext uri="{BB962C8B-B14F-4D97-AF65-F5344CB8AC3E}">
        <p14:creationId xmlns:p14="http://schemas.microsoft.com/office/powerpoint/2010/main" val="3361229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75977" y="273050"/>
            <a:ext cx="3651696"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538702" y="273050"/>
            <a:ext cx="7303391"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5977" y="1598400"/>
            <a:ext cx="3651696"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495341" y="6429469"/>
            <a:ext cx="4093912" cy="377528"/>
          </a:xfrm>
          <a:prstGeom prst="rect">
            <a:avLst/>
          </a:prstGeom>
          <a:noFill/>
        </p:spPr>
        <p:txBody>
          <a:bodyPr wrap="square" rtlCol="0">
            <a:spAutoFit/>
          </a:bodyPr>
          <a:lstStyle/>
          <a:p>
            <a:r>
              <a:rPr lang="en-US" sz="180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034836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6461" y="6366578"/>
            <a:ext cx="12192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2493432"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93432"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493432"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Box 9"/>
          <p:cNvSpPr txBox="1"/>
          <p:nvPr userDrawn="1"/>
        </p:nvSpPr>
        <p:spPr>
          <a:xfrm>
            <a:off x="495341" y="6429469"/>
            <a:ext cx="4093912" cy="377528"/>
          </a:xfrm>
          <a:prstGeom prst="rect">
            <a:avLst/>
          </a:prstGeom>
          <a:noFill/>
        </p:spPr>
        <p:txBody>
          <a:bodyPr wrap="square" rtlCol="0">
            <a:spAutoFit/>
          </a:bodyPr>
          <a:lstStyle/>
          <a:p>
            <a:r>
              <a:rPr lang="en-US" sz="180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360186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914400" y="1612638"/>
            <a:ext cx="10363200" cy="1470025"/>
          </a:xfrm>
        </p:spPr>
        <p:txBody>
          <a:bodyPr>
            <a:normAutofit/>
          </a:bodyPr>
          <a:lstStyle>
            <a:lvl1pPr>
              <a:defRPr sz="4000"/>
            </a:lvl1pPr>
          </a:lstStyle>
          <a:p>
            <a:r>
              <a:rPr lang="en-US"/>
              <a:t>Click to edit Master title style</a:t>
            </a:r>
            <a:endParaRPr lang="en-US" dirty="0"/>
          </a:p>
        </p:txBody>
      </p:sp>
      <p:sp>
        <p:nvSpPr>
          <p:cNvPr id="11" name="Subtitle 2"/>
          <p:cNvSpPr>
            <a:spLocks noGrp="1"/>
          </p:cNvSpPr>
          <p:nvPr>
            <p:ph type="subTitle" idx="1"/>
          </p:nvPr>
        </p:nvSpPr>
        <p:spPr>
          <a:xfrm>
            <a:off x="1828800" y="3279666"/>
            <a:ext cx="85344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3034187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83660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fif"/></Relationships>
</file>

<file path=ppt/slides/_rels/slide12.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jfif"/></Relationships>
</file>

<file path=ppt/slides/_rels/slide13.xml.rels><?xml version="1.0" encoding="UTF-8" standalone="yes"?>
<Relationships xmlns="http://schemas.openxmlformats.org/package/2006/relationships"><Relationship Id="rId3" Type="http://schemas.openxmlformats.org/officeDocument/2006/relationships/image" Target="../media/image29.jf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jfif"/></Relationships>
</file>

<file path=ppt/slides/_rels/slide14.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jfi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3.jf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9.jfi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53.jfif"/><Relationship Id="rId5" Type="http://schemas.openxmlformats.org/officeDocument/2006/relationships/image" Target="../media/image52.png"/><Relationship Id="rId4" Type="http://schemas.openxmlformats.org/officeDocument/2006/relationships/image" Target="../media/image51.emf"/></Relationships>
</file>

<file path=ppt/slides/_rels/slide33.xml.rels><?xml version="1.0" encoding="UTF-8" standalone="yes"?>
<Relationships xmlns="http://schemas.openxmlformats.org/package/2006/relationships"><Relationship Id="rId3" Type="http://schemas.openxmlformats.org/officeDocument/2006/relationships/image" Target="../media/image56.jfif"/><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jfif"/></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60.emf"/></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jfif"/></Relationships>
</file>

<file path=ppt/slides/_rels/slide3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hyperlink" Target="http://www.sewerhistory.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15.jfif"/><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17.jfif"/><Relationship Id="rId10" Type="http://schemas.openxmlformats.org/officeDocument/2006/relationships/customXml" Target="../ink/ink3.xml"/><Relationship Id="rId4" Type="http://schemas.openxmlformats.org/officeDocument/2006/relationships/image" Target="../media/image16.jfif"/><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fif"/></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AvenirNext LT Pro Bold" panose="020B0804020202020204" pitchFamily="34" charset="0"/>
              </a:rPr>
              <a:t>Watershed Academy</a:t>
            </a:r>
            <a:br>
              <a:rPr lang="en-US" sz="4800" dirty="0">
                <a:latin typeface="AvenirNext LT Pro Bold" panose="020B0804020202020204" pitchFamily="34" charset="0"/>
              </a:rPr>
            </a:br>
            <a:r>
              <a:rPr lang="en-US" sz="2000" dirty="0">
                <a:latin typeface="AvenirNext LT Pro Bold" panose="020B0804020202020204" pitchFamily="34" charset="0"/>
              </a:rPr>
              <a:t>Watershed Coordinator Training Series</a:t>
            </a:r>
            <a:endParaRPr lang="en-US" sz="4800" dirty="0">
              <a:latin typeface="AvenirNext LT Pro Bold" panose="020B0804020202020204" pitchFamily="34" charset="0"/>
            </a:endParaRPr>
          </a:p>
        </p:txBody>
      </p:sp>
      <p:sp>
        <p:nvSpPr>
          <p:cNvPr id="3" name="Subtitle 2"/>
          <p:cNvSpPr>
            <a:spLocks noGrp="1"/>
          </p:cNvSpPr>
          <p:nvPr>
            <p:ph type="subTitle" idx="1"/>
          </p:nvPr>
        </p:nvSpPr>
        <p:spPr>
          <a:xfrm>
            <a:off x="2209800" y="4335462"/>
            <a:ext cx="7772400" cy="1381542"/>
          </a:xfrm>
          <a:solidFill>
            <a:schemeClr val="bg1">
              <a:alpha val="60000"/>
            </a:schemeClr>
          </a:solidFill>
        </p:spPr>
        <p:txBody>
          <a:bodyPr>
            <a:noAutofit/>
          </a:bodyPr>
          <a:lstStyle/>
          <a:p>
            <a:r>
              <a:rPr lang="en-US" sz="2800" b="1" dirty="0">
                <a:latin typeface="Mercury Display Semibold" panose="02000603080000020004" pitchFamily="50" charset="0"/>
              </a:rPr>
              <a:t>Land Use Impacts &amp; </a:t>
            </a:r>
          </a:p>
          <a:p>
            <a:r>
              <a:rPr lang="en-US" sz="2800" b="1" dirty="0">
                <a:latin typeface="Mercury Display Semibold" panose="02000603080000020004" pitchFamily="50" charset="0"/>
              </a:rPr>
              <a:t>Related Best Management Practices</a:t>
            </a:r>
          </a:p>
          <a:p>
            <a:r>
              <a:rPr lang="en-US" sz="2000" b="1" dirty="0">
                <a:latin typeface="Mercury Display Semibold" panose="02000603080000020004" pitchFamily="50" charset="0"/>
              </a:rPr>
              <a:t>4. Wastewater BMPs</a:t>
            </a:r>
          </a:p>
        </p:txBody>
      </p:sp>
    </p:spTree>
    <p:extLst>
      <p:ext uri="{BB962C8B-B14F-4D97-AF65-F5344CB8AC3E}">
        <p14:creationId xmlns:p14="http://schemas.microsoft.com/office/powerpoint/2010/main" val="1360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BD8F3-60EE-4037-B43F-BA3DB5703061}"/>
              </a:ext>
            </a:extLst>
          </p:cNvPr>
          <p:cNvSpPr>
            <a:spLocks noGrp="1"/>
          </p:cNvSpPr>
          <p:nvPr>
            <p:ph type="title"/>
          </p:nvPr>
        </p:nvSpPr>
        <p:spPr>
          <a:xfrm>
            <a:off x="330467" y="2286000"/>
            <a:ext cx="11531065" cy="1143000"/>
          </a:xfrm>
        </p:spPr>
        <p:txBody>
          <a:bodyPr/>
          <a:lstStyle/>
          <a:p>
            <a:pPr algn="ctr"/>
            <a:r>
              <a:rPr lang="en-US" sz="5400" dirty="0"/>
              <a:t>Septic Systems</a:t>
            </a:r>
          </a:p>
        </p:txBody>
      </p:sp>
    </p:spTree>
    <p:extLst>
      <p:ext uri="{BB962C8B-B14F-4D97-AF65-F5344CB8AC3E}">
        <p14:creationId xmlns:p14="http://schemas.microsoft.com/office/powerpoint/2010/main" val="926934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6767-A4AC-442F-8132-010CD1981816}"/>
              </a:ext>
            </a:extLst>
          </p:cNvPr>
          <p:cNvSpPr>
            <a:spLocks noGrp="1"/>
          </p:cNvSpPr>
          <p:nvPr>
            <p:ph type="title"/>
          </p:nvPr>
        </p:nvSpPr>
        <p:spPr>
          <a:xfrm>
            <a:off x="615295" y="274638"/>
            <a:ext cx="10967103" cy="792124"/>
          </a:xfrm>
        </p:spPr>
        <p:txBody>
          <a:bodyPr/>
          <a:lstStyle/>
          <a:p>
            <a:r>
              <a:rPr lang="en-US" dirty="0"/>
              <a:t>Septic System</a:t>
            </a:r>
          </a:p>
        </p:txBody>
      </p:sp>
      <p:pic>
        <p:nvPicPr>
          <p:cNvPr id="9" name="Picture 8" descr="A close up of a logo&#10;&#10;Description automatically generated">
            <a:extLst>
              <a:ext uri="{FF2B5EF4-FFF2-40B4-BE49-F238E27FC236}">
                <a16:creationId xmlns:a16="http://schemas.microsoft.com/office/drawing/2014/main" id="{4BFEE7FC-2AF6-4F61-BD14-E94A79033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89" y="1248552"/>
            <a:ext cx="6447511" cy="4760413"/>
          </a:xfrm>
          <a:prstGeom prst="rect">
            <a:avLst/>
          </a:prstGeom>
        </p:spPr>
      </p:pic>
      <p:sp>
        <p:nvSpPr>
          <p:cNvPr id="10" name="Rectangle 9">
            <a:extLst>
              <a:ext uri="{FF2B5EF4-FFF2-40B4-BE49-F238E27FC236}">
                <a16:creationId xmlns:a16="http://schemas.microsoft.com/office/drawing/2014/main" id="{07880A97-6F47-4539-B0F6-EE8D0AAA74A5}"/>
              </a:ext>
            </a:extLst>
          </p:cNvPr>
          <p:cNvSpPr/>
          <p:nvPr/>
        </p:nvSpPr>
        <p:spPr>
          <a:xfrm>
            <a:off x="-61353" y="6008965"/>
            <a:ext cx="2881943" cy="369332"/>
          </a:xfrm>
          <a:prstGeom prst="rect">
            <a:avLst/>
          </a:prstGeom>
        </p:spPr>
        <p:txBody>
          <a:bodyPr wrap="none">
            <a:spAutoFit/>
          </a:bodyPr>
          <a:lstStyle/>
          <a:p>
            <a:r>
              <a:rPr lang="en-US" dirty="0"/>
              <a:t>Source: www.epa.gov/septic/</a:t>
            </a:r>
          </a:p>
        </p:txBody>
      </p:sp>
      <p:pic>
        <p:nvPicPr>
          <p:cNvPr id="13" name="Picture 12">
            <a:extLst>
              <a:ext uri="{FF2B5EF4-FFF2-40B4-BE49-F238E27FC236}">
                <a16:creationId xmlns:a16="http://schemas.microsoft.com/office/drawing/2014/main" id="{DCA21ECF-4B5F-4CC0-938E-64939B3B46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559326"/>
            <a:ext cx="5715000" cy="5476875"/>
          </a:xfrm>
          <a:prstGeom prst="rect">
            <a:avLst/>
          </a:prstGeom>
        </p:spPr>
      </p:pic>
    </p:spTree>
    <p:extLst>
      <p:ext uri="{BB962C8B-B14F-4D97-AF65-F5344CB8AC3E}">
        <p14:creationId xmlns:p14="http://schemas.microsoft.com/office/powerpoint/2010/main" val="3749792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6767-A4AC-442F-8132-010CD1981816}"/>
              </a:ext>
            </a:extLst>
          </p:cNvPr>
          <p:cNvSpPr>
            <a:spLocks noGrp="1"/>
          </p:cNvSpPr>
          <p:nvPr>
            <p:ph type="title"/>
          </p:nvPr>
        </p:nvSpPr>
        <p:spPr>
          <a:xfrm>
            <a:off x="615295" y="274638"/>
            <a:ext cx="10967103" cy="792124"/>
          </a:xfrm>
        </p:spPr>
        <p:txBody>
          <a:bodyPr/>
          <a:lstStyle/>
          <a:p>
            <a:r>
              <a:rPr lang="en-US" dirty="0"/>
              <a:t>Septic System</a:t>
            </a:r>
          </a:p>
        </p:txBody>
      </p:sp>
      <p:sp>
        <p:nvSpPr>
          <p:cNvPr id="10" name="Rectangle 9">
            <a:extLst>
              <a:ext uri="{FF2B5EF4-FFF2-40B4-BE49-F238E27FC236}">
                <a16:creationId xmlns:a16="http://schemas.microsoft.com/office/drawing/2014/main" id="{07880A97-6F47-4539-B0F6-EE8D0AAA74A5}"/>
              </a:ext>
            </a:extLst>
          </p:cNvPr>
          <p:cNvSpPr/>
          <p:nvPr/>
        </p:nvSpPr>
        <p:spPr>
          <a:xfrm>
            <a:off x="-61353" y="6008965"/>
            <a:ext cx="2881943" cy="369332"/>
          </a:xfrm>
          <a:prstGeom prst="rect">
            <a:avLst/>
          </a:prstGeom>
        </p:spPr>
        <p:txBody>
          <a:bodyPr wrap="none">
            <a:spAutoFit/>
          </a:bodyPr>
          <a:lstStyle/>
          <a:p>
            <a:r>
              <a:rPr lang="en-US" dirty="0"/>
              <a:t>Source: www.epa.gov/septic/</a:t>
            </a:r>
          </a:p>
        </p:txBody>
      </p:sp>
      <p:pic>
        <p:nvPicPr>
          <p:cNvPr id="4" name="Picture 3">
            <a:extLst>
              <a:ext uri="{FF2B5EF4-FFF2-40B4-BE49-F238E27FC236}">
                <a16:creationId xmlns:a16="http://schemas.microsoft.com/office/drawing/2014/main" id="{16785E8F-2AF8-4F79-9824-74A19E927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086" y="1189092"/>
            <a:ext cx="4885007" cy="4819873"/>
          </a:xfrm>
          <a:prstGeom prst="rect">
            <a:avLst/>
          </a:prstGeom>
        </p:spPr>
      </p:pic>
      <p:pic>
        <p:nvPicPr>
          <p:cNvPr id="6" name="Picture 5">
            <a:extLst>
              <a:ext uri="{FF2B5EF4-FFF2-40B4-BE49-F238E27FC236}">
                <a16:creationId xmlns:a16="http://schemas.microsoft.com/office/drawing/2014/main" id="{E81AF8CB-F851-414F-8C3A-6BEA0C673D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6549" y="1189092"/>
            <a:ext cx="4981575" cy="4823825"/>
          </a:xfrm>
          <a:prstGeom prst="rect">
            <a:avLst/>
          </a:prstGeom>
        </p:spPr>
      </p:pic>
    </p:spTree>
    <p:extLst>
      <p:ext uri="{BB962C8B-B14F-4D97-AF65-F5344CB8AC3E}">
        <p14:creationId xmlns:p14="http://schemas.microsoft.com/office/powerpoint/2010/main" val="1763144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6767-A4AC-442F-8132-010CD1981816}"/>
              </a:ext>
            </a:extLst>
          </p:cNvPr>
          <p:cNvSpPr>
            <a:spLocks noGrp="1"/>
          </p:cNvSpPr>
          <p:nvPr>
            <p:ph type="title"/>
          </p:nvPr>
        </p:nvSpPr>
        <p:spPr>
          <a:xfrm>
            <a:off x="615295" y="274638"/>
            <a:ext cx="10967103" cy="792124"/>
          </a:xfrm>
        </p:spPr>
        <p:txBody>
          <a:bodyPr/>
          <a:lstStyle/>
          <a:p>
            <a:r>
              <a:rPr lang="en-US" dirty="0"/>
              <a:t>Septic System</a:t>
            </a:r>
          </a:p>
        </p:txBody>
      </p:sp>
      <p:sp>
        <p:nvSpPr>
          <p:cNvPr id="10" name="Rectangle 9">
            <a:extLst>
              <a:ext uri="{FF2B5EF4-FFF2-40B4-BE49-F238E27FC236}">
                <a16:creationId xmlns:a16="http://schemas.microsoft.com/office/drawing/2014/main" id="{07880A97-6F47-4539-B0F6-EE8D0AAA74A5}"/>
              </a:ext>
            </a:extLst>
          </p:cNvPr>
          <p:cNvSpPr/>
          <p:nvPr/>
        </p:nvSpPr>
        <p:spPr>
          <a:xfrm>
            <a:off x="-61353" y="6008965"/>
            <a:ext cx="2881943" cy="369332"/>
          </a:xfrm>
          <a:prstGeom prst="rect">
            <a:avLst/>
          </a:prstGeom>
        </p:spPr>
        <p:txBody>
          <a:bodyPr wrap="none">
            <a:spAutoFit/>
          </a:bodyPr>
          <a:lstStyle/>
          <a:p>
            <a:r>
              <a:rPr lang="en-US" dirty="0"/>
              <a:t>Source: www.epa.gov/septic/</a:t>
            </a:r>
          </a:p>
        </p:txBody>
      </p:sp>
      <p:pic>
        <p:nvPicPr>
          <p:cNvPr id="5" name="Picture 4" descr="A picture containing text&#10;&#10;Description automatically generated">
            <a:extLst>
              <a:ext uri="{FF2B5EF4-FFF2-40B4-BE49-F238E27FC236}">
                <a16:creationId xmlns:a16="http://schemas.microsoft.com/office/drawing/2014/main" id="{8168254D-3177-4841-8BE6-6128D43C7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18" y="1191067"/>
            <a:ext cx="4968943" cy="4819874"/>
          </a:xfrm>
          <a:prstGeom prst="rect">
            <a:avLst/>
          </a:prstGeom>
        </p:spPr>
      </p:pic>
      <p:pic>
        <p:nvPicPr>
          <p:cNvPr id="8" name="Picture 7" descr="A picture containing text, map&#10;&#10;Description automatically generated">
            <a:extLst>
              <a:ext uri="{FF2B5EF4-FFF2-40B4-BE49-F238E27FC236}">
                <a16:creationId xmlns:a16="http://schemas.microsoft.com/office/drawing/2014/main" id="{85E197BB-57E0-4F79-8306-7C346005D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875" y="1191067"/>
            <a:ext cx="5715000" cy="4657725"/>
          </a:xfrm>
          <a:prstGeom prst="rect">
            <a:avLst/>
          </a:prstGeom>
        </p:spPr>
      </p:pic>
    </p:spTree>
    <p:extLst>
      <p:ext uri="{BB962C8B-B14F-4D97-AF65-F5344CB8AC3E}">
        <p14:creationId xmlns:p14="http://schemas.microsoft.com/office/powerpoint/2010/main" val="3461535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6767-A4AC-442F-8132-010CD1981816}"/>
              </a:ext>
            </a:extLst>
          </p:cNvPr>
          <p:cNvSpPr>
            <a:spLocks noGrp="1"/>
          </p:cNvSpPr>
          <p:nvPr>
            <p:ph type="title"/>
          </p:nvPr>
        </p:nvSpPr>
        <p:spPr>
          <a:xfrm>
            <a:off x="615295" y="274638"/>
            <a:ext cx="10967103" cy="792124"/>
          </a:xfrm>
        </p:spPr>
        <p:txBody>
          <a:bodyPr/>
          <a:lstStyle/>
          <a:p>
            <a:r>
              <a:rPr lang="en-US" dirty="0"/>
              <a:t>Septic System</a:t>
            </a:r>
          </a:p>
        </p:txBody>
      </p:sp>
      <p:sp>
        <p:nvSpPr>
          <p:cNvPr id="10" name="Rectangle 9">
            <a:extLst>
              <a:ext uri="{FF2B5EF4-FFF2-40B4-BE49-F238E27FC236}">
                <a16:creationId xmlns:a16="http://schemas.microsoft.com/office/drawing/2014/main" id="{07880A97-6F47-4539-B0F6-EE8D0AAA74A5}"/>
              </a:ext>
            </a:extLst>
          </p:cNvPr>
          <p:cNvSpPr/>
          <p:nvPr/>
        </p:nvSpPr>
        <p:spPr>
          <a:xfrm>
            <a:off x="-61353" y="6008965"/>
            <a:ext cx="2881943" cy="369332"/>
          </a:xfrm>
          <a:prstGeom prst="rect">
            <a:avLst/>
          </a:prstGeom>
        </p:spPr>
        <p:txBody>
          <a:bodyPr wrap="none">
            <a:spAutoFit/>
          </a:bodyPr>
          <a:lstStyle/>
          <a:p>
            <a:r>
              <a:rPr lang="en-US" dirty="0"/>
              <a:t>Source: www.epa.gov/septic/</a:t>
            </a:r>
          </a:p>
        </p:txBody>
      </p:sp>
      <p:pic>
        <p:nvPicPr>
          <p:cNvPr id="4" name="Picture 3" descr="A close up of a box&#10;&#10;Description automatically generated">
            <a:extLst>
              <a:ext uri="{FF2B5EF4-FFF2-40B4-BE49-F238E27FC236}">
                <a16:creationId xmlns:a16="http://schemas.microsoft.com/office/drawing/2014/main" id="{7718B929-977D-4B88-BD8B-8D5290483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70" y="1191067"/>
            <a:ext cx="4992640" cy="481789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2EC8ED95-38B8-4C1B-BACA-8729172BD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250" y="1066762"/>
            <a:ext cx="6297906" cy="4817898"/>
          </a:xfrm>
          <a:prstGeom prst="rect">
            <a:avLst/>
          </a:prstGeom>
        </p:spPr>
      </p:pic>
    </p:spTree>
    <p:extLst>
      <p:ext uri="{BB962C8B-B14F-4D97-AF65-F5344CB8AC3E}">
        <p14:creationId xmlns:p14="http://schemas.microsoft.com/office/powerpoint/2010/main" val="273429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DF95AE2-4649-4EF4-9775-DE112BA01265}"/>
              </a:ext>
            </a:extLst>
          </p:cNvPr>
          <p:cNvSpPr txBox="1">
            <a:spLocks/>
          </p:cNvSpPr>
          <p:nvPr/>
        </p:nvSpPr>
        <p:spPr>
          <a:xfrm>
            <a:off x="395416" y="40972"/>
            <a:ext cx="1112566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sz="4000" dirty="0">
                <a:solidFill>
                  <a:srgbClr val="0032A1"/>
                </a:solidFill>
              </a:rPr>
              <a:t>Septic System BMPs</a:t>
            </a:r>
          </a:p>
        </p:txBody>
      </p:sp>
      <p:sp>
        <p:nvSpPr>
          <p:cNvPr id="6" name="TextBox 5">
            <a:extLst>
              <a:ext uri="{FF2B5EF4-FFF2-40B4-BE49-F238E27FC236}">
                <a16:creationId xmlns:a16="http://schemas.microsoft.com/office/drawing/2014/main" id="{7F3390E0-6CB3-4414-8DC7-EC55AB336F68}"/>
              </a:ext>
            </a:extLst>
          </p:cNvPr>
          <p:cNvSpPr txBox="1"/>
          <p:nvPr/>
        </p:nvSpPr>
        <p:spPr>
          <a:xfrm>
            <a:off x="395415" y="1319349"/>
            <a:ext cx="11125659"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venir Next Regular"/>
              </a:rPr>
              <a:t>Septic System Education and Outreach</a:t>
            </a:r>
          </a:p>
          <a:p>
            <a:pPr marL="457200" indent="-457200">
              <a:buFont typeface="Arial" panose="020B0604020202020204" pitchFamily="34" charset="0"/>
              <a:buChar char="•"/>
            </a:pPr>
            <a:r>
              <a:rPr lang="en-US" sz="3200" dirty="0">
                <a:latin typeface="Avenir Next Regular"/>
              </a:rPr>
              <a:t>Septic System Failure Detection</a:t>
            </a:r>
          </a:p>
          <a:p>
            <a:pPr marL="457200" indent="-457200">
              <a:buFont typeface="Arial" panose="020B0604020202020204" pitchFamily="34" charset="0"/>
              <a:buChar char="•"/>
            </a:pPr>
            <a:r>
              <a:rPr lang="en-US" sz="3200" dirty="0">
                <a:latin typeface="Avenir Next Regular"/>
              </a:rPr>
              <a:t>Septic </a:t>
            </a:r>
            <a:r>
              <a:rPr lang="en-US" sz="3200" dirty="0" err="1">
                <a:latin typeface="Avenir Next Regular"/>
              </a:rPr>
              <a:t>Pumpout</a:t>
            </a:r>
            <a:r>
              <a:rPr lang="en-US" sz="3200" dirty="0">
                <a:latin typeface="Avenir Next Regular"/>
              </a:rPr>
              <a:t> Program</a:t>
            </a:r>
          </a:p>
          <a:p>
            <a:pPr marL="457200" indent="-457200">
              <a:buFont typeface="Arial" panose="020B0604020202020204" pitchFamily="34" charset="0"/>
              <a:buChar char="•"/>
            </a:pPr>
            <a:r>
              <a:rPr lang="en-US" sz="3200" dirty="0">
                <a:latin typeface="Avenir Next Regular"/>
              </a:rPr>
              <a:t>Septic System Replacement and Repair or Installation</a:t>
            </a:r>
          </a:p>
        </p:txBody>
      </p:sp>
    </p:spTree>
    <p:extLst>
      <p:ext uri="{BB962C8B-B14F-4D97-AF65-F5344CB8AC3E}">
        <p14:creationId xmlns:p14="http://schemas.microsoft.com/office/powerpoint/2010/main" val="2555399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5D852E9-F2BD-40CB-B7FF-52CDDA6450A3}"/>
              </a:ext>
            </a:extLst>
          </p:cNvPr>
          <p:cNvSpPr txBox="1">
            <a:spLocks/>
          </p:cNvSpPr>
          <p:nvPr/>
        </p:nvSpPr>
        <p:spPr>
          <a:xfrm>
            <a:off x="395416" y="40972"/>
            <a:ext cx="1112566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sz="4000" dirty="0">
                <a:solidFill>
                  <a:srgbClr val="0032A1"/>
                </a:solidFill>
              </a:rPr>
              <a:t>Septic System Maintenance Education</a:t>
            </a:r>
          </a:p>
        </p:txBody>
      </p:sp>
      <p:sp>
        <p:nvSpPr>
          <p:cNvPr id="4" name="TextBox 3">
            <a:extLst>
              <a:ext uri="{FF2B5EF4-FFF2-40B4-BE49-F238E27FC236}">
                <a16:creationId xmlns:a16="http://schemas.microsoft.com/office/drawing/2014/main" id="{050EB1C7-6EFC-4923-89AE-0B8AB3F6EDB1}"/>
              </a:ext>
            </a:extLst>
          </p:cNvPr>
          <p:cNvSpPr txBox="1"/>
          <p:nvPr/>
        </p:nvSpPr>
        <p:spPr>
          <a:xfrm>
            <a:off x="6095999" y="3240697"/>
            <a:ext cx="5866047" cy="243143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venir Next Regular"/>
              </a:rPr>
              <a:t>Key Elements of Septic System Care:</a:t>
            </a:r>
          </a:p>
          <a:p>
            <a:endParaRPr lang="en-US" sz="1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venir Next Regular"/>
            </a:endParaRPr>
          </a:p>
          <a:p>
            <a:pPr marL="800100" lvl="1" indent="-342900">
              <a:buFont typeface="+mj-lt"/>
              <a:buAutoNum type="arabicParenR"/>
            </a:pP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venir Next Regular"/>
              </a:rPr>
              <a:t>Inspect and pump frequently</a:t>
            </a:r>
          </a:p>
          <a:p>
            <a:pPr marL="800100" lvl="1" indent="-342900">
              <a:buFont typeface="+mj-lt"/>
              <a:buAutoNum type="arabicParenR"/>
            </a:pP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venir Next Regular"/>
              </a:rPr>
              <a:t>Use water efficiently</a:t>
            </a:r>
          </a:p>
          <a:p>
            <a:pPr marL="800100" lvl="1" indent="-342900">
              <a:buFont typeface="+mj-lt"/>
              <a:buAutoNum type="arabicParenR"/>
            </a:pP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venir Next Regular"/>
              </a:rPr>
              <a:t>Properly dispose of waste</a:t>
            </a:r>
          </a:p>
          <a:p>
            <a:pPr marL="800100" lvl="1" indent="-342900">
              <a:buFont typeface="+mj-lt"/>
              <a:buAutoNum type="arabicParenR"/>
            </a:pP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venir Next Regular"/>
              </a:rPr>
              <a:t>Maintain your </a:t>
            </a:r>
            <a:r>
              <a:rPr lang="en-US" sz="28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venir Next Regular"/>
              </a:rPr>
              <a:t>drainfield</a:t>
            </a:r>
            <a:endParaRPr lang="en-US" sz="2800" dirty="0">
              <a:solidFill>
                <a:schemeClr val="accent1"/>
              </a:solidFill>
              <a:latin typeface="Avenir Next Regular"/>
            </a:endParaRPr>
          </a:p>
        </p:txBody>
      </p:sp>
      <p:pic>
        <p:nvPicPr>
          <p:cNvPr id="2050" name="Picture 2" descr="https://bggreensource.org/wp-content/uploads/2018/03/Screen-Shot-2018-03-07-at-9.54.08-AM-1024x272.png">
            <a:extLst>
              <a:ext uri="{FF2B5EF4-FFF2-40B4-BE49-F238E27FC236}">
                <a16:creationId xmlns:a16="http://schemas.microsoft.com/office/drawing/2014/main" id="{4A354611-7811-4A23-A018-75EDE93D6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957770"/>
            <a:ext cx="5866047" cy="15581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D8F6B2-53DD-43C0-A70E-49EC7B073411}"/>
              </a:ext>
            </a:extLst>
          </p:cNvPr>
          <p:cNvSpPr txBox="1"/>
          <p:nvPr/>
        </p:nvSpPr>
        <p:spPr>
          <a:xfrm>
            <a:off x="524856" y="1064891"/>
            <a:ext cx="5124169" cy="5016758"/>
          </a:xfrm>
          <a:prstGeom prst="rect">
            <a:avLst/>
          </a:prstGeom>
          <a:noFill/>
        </p:spPr>
        <p:txBody>
          <a:bodyPr wrap="square" rtlCol="0">
            <a:spAutoFit/>
          </a:bodyPr>
          <a:lstStyle/>
          <a:p>
            <a:r>
              <a:rPr lang="en-US" sz="2800" dirty="0">
                <a:latin typeface="Avenir Next Regular"/>
              </a:rPr>
              <a:t>Public outreach to provide information about the how septic systems function and the maintenance required for these onsite wastewater systems to be effective.</a:t>
            </a:r>
          </a:p>
          <a:p>
            <a:endParaRPr lang="en-US" sz="1200" dirty="0">
              <a:latin typeface="Avenir Next Regular"/>
            </a:endParaRPr>
          </a:p>
          <a:p>
            <a:pPr marL="285750" indent="-285750">
              <a:buFont typeface="Arial" panose="020B0604020202020204" pitchFamily="34" charset="0"/>
              <a:buChar char="•"/>
            </a:pPr>
            <a:r>
              <a:rPr lang="en-US" sz="2800" dirty="0">
                <a:latin typeface="Avenir Next Regular"/>
              </a:rPr>
              <a:t>Educational pamphlets, flyers, mailings</a:t>
            </a:r>
          </a:p>
          <a:p>
            <a:pPr marL="285750" indent="-285750">
              <a:buFont typeface="Arial" panose="020B0604020202020204" pitchFamily="34" charset="0"/>
              <a:buChar char="•"/>
            </a:pPr>
            <a:r>
              <a:rPr lang="en-US" sz="2800" dirty="0">
                <a:latin typeface="Avenir Next Regular"/>
              </a:rPr>
              <a:t>Workshops, presentations</a:t>
            </a:r>
          </a:p>
          <a:p>
            <a:pPr marL="285750" indent="-285750">
              <a:buFont typeface="Arial" panose="020B0604020202020204" pitchFamily="34" charset="0"/>
              <a:buChar char="•"/>
            </a:pPr>
            <a:r>
              <a:rPr lang="en-US" sz="2800" dirty="0">
                <a:latin typeface="Avenir Next Regular"/>
              </a:rPr>
              <a:t>Newspaper articles</a:t>
            </a:r>
          </a:p>
          <a:p>
            <a:pPr marL="285750" indent="-285750">
              <a:buFont typeface="Arial" panose="020B0604020202020204" pitchFamily="34" charset="0"/>
              <a:buChar char="•"/>
            </a:pPr>
            <a:r>
              <a:rPr lang="en-US" sz="2800" dirty="0">
                <a:latin typeface="Avenir Next Regular"/>
              </a:rPr>
              <a:t>Health Department outreach</a:t>
            </a:r>
          </a:p>
        </p:txBody>
      </p:sp>
      <p:sp>
        <p:nvSpPr>
          <p:cNvPr id="5" name="TextBox 4">
            <a:extLst>
              <a:ext uri="{FF2B5EF4-FFF2-40B4-BE49-F238E27FC236}">
                <a16:creationId xmlns:a16="http://schemas.microsoft.com/office/drawing/2014/main" id="{C101EF46-5403-481C-8CF6-6833369E8E36}"/>
              </a:ext>
            </a:extLst>
          </p:cNvPr>
          <p:cNvSpPr txBox="1"/>
          <p:nvPr/>
        </p:nvSpPr>
        <p:spPr>
          <a:xfrm>
            <a:off x="8840023" y="2508986"/>
            <a:ext cx="3122023" cy="369332"/>
          </a:xfrm>
          <a:prstGeom prst="rect">
            <a:avLst/>
          </a:prstGeom>
          <a:noFill/>
        </p:spPr>
        <p:txBody>
          <a:bodyPr wrap="square" rtlCol="0">
            <a:spAutoFit/>
          </a:bodyPr>
          <a:lstStyle/>
          <a:p>
            <a:pPr algn="r"/>
            <a:r>
              <a:rPr lang="en-US" dirty="0"/>
              <a:t>Source: Bluegrass </a:t>
            </a:r>
            <a:r>
              <a:rPr lang="en-US" dirty="0" err="1"/>
              <a:t>Greensource</a:t>
            </a:r>
            <a:endParaRPr lang="en-US" dirty="0"/>
          </a:p>
        </p:txBody>
      </p:sp>
    </p:spTree>
    <p:extLst>
      <p:ext uri="{BB962C8B-B14F-4D97-AF65-F5344CB8AC3E}">
        <p14:creationId xmlns:p14="http://schemas.microsoft.com/office/powerpoint/2010/main" val="2117332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5D852E9-F2BD-40CB-B7FF-52CDDA6450A3}"/>
              </a:ext>
            </a:extLst>
          </p:cNvPr>
          <p:cNvSpPr txBox="1">
            <a:spLocks/>
          </p:cNvSpPr>
          <p:nvPr/>
        </p:nvSpPr>
        <p:spPr>
          <a:xfrm>
            <a:off x="395416" y="40972"/>
            <a:ext cx="1112566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sz="4000" dirty="0">
                <a:solidFill>
                  <a:srgbClr val="0032A1"/>
                </a:solidFill>
              </a:rPr>
              <a:t>Septic System Failure Detection</a:t>
            </a:r>
          </a:p>
        </p:txBody>
      </p:sp>
      <p:sp>
        <p:nvSpPr>
          <p:cNvPr id="2" name="TextBox 1">
            <a:extLst>
              <a:ext uri="{FF2B5EF4-FFF2-40B4-BE49-F238E27FC236}">
                <a16:creationId xmlns:a16="http://schemas.microsoft.com/office/drawing/2014/main" id="{2FD8F6B2-53DD-43C0-A70E-49EC7B073411}"/>
              </a:ext>
            </a:extLst>
          </p:cNvPr>
          <p:cNvSpPr txBox="1"/>
          <p:nvPr/>
        </p:nvSpPr>
        <p:spPr>
          <a:xfrm>
            <a:off x="524856" y="1064891"/>
            <a:ext cx="5360378" cy="4647426"/>
          </a:xfrm>
          <a:prstGeom prst="rect">
            <a:avLst/>
          </a:prstGeom>
          <a:noFill/>
        </p:spPr>
        <p:txBody>
          <a:bodyPr wrap="square" rtlCol="0">
            <a:spAutoFit/>
          </a:bodyPr>
          <a:lstStyle/>
          <a:p>
            <a:r>
              <a:rPr lang="en-US" sz="3200" dirty="0">
                <a:latin typeface="Avenir Next Regular"/>
              </a:rPr>
              <a:t>Signs of Septic System Failure:</a:t>
            </a:r>
          </a:p>
          <a:p>
            <a:pPr marL="342900" indent="-342900">
              <a:spcBef>
                <a:spcPts val="600"/>
              </a:spcBef>
              <a:buFont typeface="+mj-lt"/>
              <a:buAutoNum type="arabicPeriod"/>
            </a:pPr>
            <a:r>
              <a:rPr lang="en-US" altLang="en-US" sz="2800" dirty="0">
                <a:latin typeface="Avenir Next Regular"/>
              </a:rPr>
              <a:t>Surfacing of the sewage</a:t>
            </a:r>
          </a:p>
          <a:p>
            <a:pPr marL="342900" indent="-342900">
              <a:spcBef>
                <a:spcPts val="600"/>
              </a:spcBef>
              <a:buFont typeface="+mj-lt"/>
              <a:buAutoNum type="arabicPeriod"/>
            </a:pPr>
            <a:r>
              <a:rPr lang="en-US" altLang="en-US" sz="2800" dirty="0">
                <a:latin typeface="Avenir Next Regular"/>
              </a:rPr>
              <a:t>Ground is wet or soggy</a:t>
            </a:r>
          </a:p>
          <a:p>
            <a:pPr marL="342900" indent="-342900">
              <a:spcBef>
                <a:spcPts val="600"/>
              </a:spcBef>
              <a:buFont typeface="+mj-lt"/>
              <a:buAutoNum type="arabicPeriod"/>
            </a:pPr>
            <a:r>
              <a:rPr lang="en-US" altLang="en-US" sz="2800" dirty="0">
                <a:latin typeface="Avenir Next Regular"/>
              </a:rPr>
              <a:t>Grass grows greener</a:t>
            </a:r>
          </a:p>
          <a:p>
            <a:pPr marL="342900" indent="-342900">
              <a:spcBef>
                <a:spcPts val="600"/>
              </a:spcBef>
              <a:buFont typeface="+mj-lt"/>
              <a:buAutoNum type="arabicPeriod"/>
            </a:pPr>
            <a:r>
              <a:rPr lang="en-US" altLang="en-US" sz="2800" dirty="0">
                <a:latin typeface="Avenir Next Regular"/>
              </a:rPr>
              <a:t>Sewage odors in the house</a:t>
            </a:r>
          </a:p>
          <a:p>
            <a:pPr marL="342900" indent="-342900">
              <a:spcBef>
                <a:spcPts val="600"/>
              </a:spcBef>
              <a:buFont typeface="+mj-lt"/>
              <a:buAutoNum type="arabicPeriod"/>
            </a:pPr>
            <a:r>
              <a:rPr lang="en-US" altLang="en-US" sz="2800" dirty="0">
                <a:latin typeface="Avenir Next Regular"/>
              </a:rPr>
              <a:t>Plumbing backs up into house</a:t>
            </a:r>
          </a:p>
          <a:p>
            <a:pPr marL="342900" indent="-342900">
              <a:spcBef>
                <a:spcPts val="600"/>
              </a:spcBef>
              <a:buFont typeface="+mj-lt"/>
              <a:buAutoNum type="arabicPeriod"/>
            </a:pPr>
            <a:r>
              <a:rPr lang="en-US" altLang="en-US" sz="2800" dirty="0">
                <a:latin typeface="Avenir Next Regular"/>
              </a:rPr>
              <a:t>Slowly draining sinks or toilets</a:t>
            </a:r>
          </a:p>
          <a:p>
            <a:pPr marL="342900" indent="-342900">
              <a:spcBef>
                <a:spcPts val="600"/>
              </a:spcBef>
              <a:buFont typeface="+mj-lt"/>
              <a:buAutoNum type="arabicPeriod"/>
            </a:pPr>
            <a:r>
              <a:rPr lang="en-US" altLang="en-US" sz="2800" dirty="0">
                <a:latin typeface="Avenir Next Regular"/>
              </a:rPr>
              <a:t>Gurgling sounds in plumbing</a:t>
            </a:r>
          </a:p>
          <a:p>
            <a:pPr marL="342900" indent="-342900">
              <a:spcBef>
                <a:spcPts val="600"/>
              </a:spcBef>
              <a:buFont typeface="+mj-lt"/>
              <a:buAutoNum type="arabicPeriod"/>
            </a:pPr>
            <a:r>
              <a:rPr lang="en-US" altLang="en-US" sz="2800" dirty="0">
                <a:latin typeface="Avenir Next Regular"/>
              </a:rPr>
              <a:t>Bacteria or nitrates in well water</a:t>
            </a:r>
          </a:p>
        </p:txBody>
      </p:sp>
      <p:pic>
        <p:nvPicPr>
          <p:cNvPr id="8" name="Picture 4" descr="https://i1.wp.com/kwalliance.org/wp-content/uploads/2016/09/Failed_Septic_Field.jpg?fit=1043%2C505&amp;ssl=1">
            <a:extLst>
              <a:ext uri="{FF2B5EF4-FFF2-40B4-BE49-F238E27FC236}">
                <a16:creationId xmlns:a16="http://schemas.microsoft.com/office/drawing/2014/main" id="{6D873DAC-CAC4-44CC-9AB5-AF493FDF1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7073" y="498470"/>
            <a:ext cx="4195208" cy="20313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i2.wp.com/kwalliance.org/wp-content/uploads/2016/09/1.jpg?fit=700%2C525&amp;ssl=1">
            <a:extLst>
              <a:ext uri="{FF2B5EF4-FFF2-40B4-BE49-F238E27FC236}">
                <a16:creationId xmlns:a16="http://schemas.microsoft.com/office/drawing/2014/main" id="{4BB6300C-6758-4C00-BDCD-45EEF580F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4635" y="3640935"/>
            <a:ext cx="3276574" cy="24574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failing septic system kentucky">
            <a:extLst>
              <a:ext uri="{FF2B5EF4-FFF2-40B4-BE49-F238E27FC236}">
                <a16:creationId xmlns:a16="http://schemas.microsoft.com/office/drawing/2014/main" id="{ECA63B0A-10A1-414F-B121-98BB547293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8465" y="2171863"/>
            <a:ext cx="3582524" cy="264914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3593AAD-FBAA-4813-BB2B-2E21EFDAE2B6}"/>
              </a:ext>
            </a:extLst>
          </p:cNvPr>
          <p:cNvSpPr/>
          <p:nvPr/>
        </p:nvSpPr>
        <p:spPr>
          <a:xfrm>
            <a:off x="5885234" y="4750699"/>
            <a:ext cx="1813317" cy="369332"/>
          </a:xfrm>
          <a:prstGeom prst="rect">
            <a:avLst/>
          </a:prstGeom>
        </p:spPr>
        <p:txBody>
          <a:bodyPr wrap="none">
            <a:spAutoFit/>
          </a:bodyPr>
          <a:lstStyle/>
          <a:p>
            <a:r>
              <a:rPr lang="en-US" dirty="0"/>
              <a:t>Source: Lee 2012</a:t>
            </a:r>
          </a:p>
        </p:txBody>
      </p:sp>
    </p:spTree>
    <p:extLst>
      <p:ext uri="{BB962C8B-B14F-4D97-AF65-F5344CB8AC3E}">
        <p14:creationId xmlns:p14="http://schemas.microsoft.com/office/powerpoint/2010/main" val="3137448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7FB85-EF9E-42E3-B6E8-FC720DF48145}"/>
              </a:ext>
            </a:extLst>
          </p:cNvPr>
          <p:cNvSpPr>
            <a:spLocks noGrp="1"/>
          </p:cNvSpPr>
          <p:nvPr>
            <p:ph type="title"/>
          </p:nvPr>
        </p:nvSpPr>
        <p:spPr/>
        <p:txBody>
          <a:bodyPr/>
          <a:lstStyle/>
          <a:p>
            <a:r>
              <a:rPr lang="en-US" dirty="0"/>
              <a:t>Septic System Failure Detection</a:t>
            </a:r>
          </a:p>
        </p:txBody>
      </p:sp>
      <p:pic>
        <p:nvPicPr>
          <p:cNvPr id="6" name="Picture 5">
            <a:extLst>
              <a:ext uri="{FF2B5EF4-FFF2-40B4-BE49-F238E27FC236}">
                <a16:creationId xmlns:a16="http://schemas.microsoft.com/office/drawing/2014/main" id="{77248745-C272-4158-8A60-5F3B820ABC6B}"/>
              </a:ext>
            </a:extLst>
          </p:cNvPr>
          <p:cNvPicPr>
            <a:picLocks noChangeAspect="1"/>
          </p:cNvPicPr>
          <p:nvPr/>
        </p:nvPicPr>
        <p:blipFill>
          <a:blip r:embed="rId3"/>
          <a:stretch>
            <a:fillRect/>
          </a:stretch>
        </p:blipFill>
        <p:spPr>
          <a:xfrm>
            <a:off x="1788501" y="1274323"/>
            <a:ext cx="8938834" cy="4593077"/>
          </a:xfrm>
          <a:prstGeom prst="rect">
            <a:avLst/>
          </a:prstGeom>
        </p:spPr>
      </p:pic>
      <p:sp>
        <p:nvSpPr>
          <p:cNvPr id="8" name="Content Placeholder 7">
            <a:extLst>
              <a:ext uri="{FF2B5EF4-FFF2-40B4-BE49-F238E27FC236}">
                <a16:creationId xmlns:a16="http://schemas.microsoft.com/office/drawing/2014/main" id="{F1F3204D-0BD5-45E3-B818-1FEA62C4194F}"/>
              </a:ext>
            </a:extLst>
          </p:cNvPr>
          <p:cNvSpPr>
            <a:spLocks noGrp="1"/>
          </p:cNvSpPr>
          <p:nvPr>
            <p:ph idx="1"/>
          </p:nvPr>
        </p:nvSpPr>
        <p:spPr>
          <a:xfrm>
            <a:off x="1895506" y="5867400"/>
            <a:ext cx="8315294" cy="439800"/>
          </a:xfrm>
        </p:spPr>
        <p:txBody>
          <a:bodyPr>
            <a:normAutofit/>
          </a:bodyPr>
          <a:lstStyle/>
          <a:p>
            <a:pPr marL="0" indent="0">
              <a:buNone/>
            </a:pPr>
            <a:r>
              <a:rPr lang="en-US" sz="2000" dirty="0"/>
              <a:t>EPA, 2002 </a:t>
            </a:r>
            <a:r>
              <a:rPr lang="en-US" sz="2000" i="1" dirty="0"/>
              <a:t>Onsite Wastewater Treatment Systems Manual</a:t>
            </a:r>
          </a:p>
          <a:p>
            <a:endParaRPr lang="en-US" sz="2800" dirty="0"/>
          </a:p>
        </p:txBody>
      </p:sp>
    </p:spTree>
    <p:extLst>
      <p:ext uri="{BB962C8B-B14F-4D97-AF65-F5344CB8AC3E}">
        <p14:creationId xmlns:p14="http://schemas.microsoft.com/office/powerpoint/2010/main" val="3933069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7FB85-EF9E-42E3-B6E8-FC720DF48145}"/>
              </a:ext>
            </a:extLst>
          </p:cNvPr>
          <p:cNvSpPr>
            <a:spLocks noGrp="1"/>
          </p:cNvSpPr>
          <p:nvPr>
            <p:ph type="title"/>
          </p:nvPr>
        </p:nvSpPr>
        <p:spPr/>
        <p:txBody>
          <a:bodyPr/>
          <a:lstStyle/>
          <a:p>
            <a:r>
              <a:rPr lang="en-US" dirty="0"/>
              <a:t>Septic System Failure Detection in Karst Environments</a:t>
            </a:r>
          </a:p>
        </p:txBody>
      </p:sp>
      <p:pic>
        <p:nvPicPr>
          <p:cNvPr id="6146" name="Picture 2" descr="Image result for epikarst and groundwater">
            <a:extLst>
              <a:ext uri="{FF2B5EF4-FFF2-40B4-BE49-F238E27FC236}">
                <a16:creationId xmlns:a16="http://schemas.microsoft.com/office/drawing/2014/main" id="{76021C33-027E-4110-8F7C-49B38DB326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88724" y="1487016"/>
            <a:ext cx="7260882" cy="480853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4EEB792C-BFE8-4A99-AAED-865158766333}"/>
              </a:ext>
            </a:extLst>
          </p:cNvPr>
          <p:cNvSpPr txBox="1">
            <a:spLocks/>
          </p:cNvSpPr>
          <p:nvPr/>
        </p:nvSpPr>
        <p:spPr>
          <a:xfrm>
            <a:off x="9345200" y="5944688"/>
            <a:ext cx="2947319" cy="439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Source: Hartmann et al, 2014</a:t>
            </a:r>
            <a:endParaRPr lang="en-US" sz="2000" dirty="0"/>
          </a:p>
        </p:txBody>
      </p:sp>
    </p:spTree>
    <p:extLst>
      <p:ext uri="{BB962C8B-B14F-4D97-AF65-F5344CB8AC3E}">
        <p14:creationId xmlns:p14="http://schemas.microsoft.com/office/powerpoint/2010/main" val="2649267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6767-A4AC-442F-8132-010CD1981816}"/>
              </a:ext>
            </a:extLst>
          </p:cNvPr>
          <p:cNvSpPr>
            <a:spLocks noGrp="1"/>
          </p:cNvSpPr>
          <p:nvPr>
            <p:ph type="title"/>
          </p:nvPr>
        </p:nvSpPr>
        <p:spPr/>
        <p:txBody>
          <a:bodyPr/>
          <a:lstStyle/>
          <a:p>
            <a:r>
              <a:rPr lang="en-US" dirty="0"/>
              <a:t>Wastewater BMPs</a:t>
            </a:r>
          </a:p>
        </p:txBody>
      </p:sp>
      <p:sp>
        <p:nvSpPr>
          <p:cNvPr id="4" name="Content Placeholder 3">
            <a:extLst>
              <a:ext uri="{FF2B5EF4-FFF2-40B4-BE49-F238E27FC236}">
                <a16:creationId xmlns:a16="http://schemas.microsoft.com/office/drawing/2014/main" id="{081CBF31-A99F-478C-A4BB-C301880F9B19}"/>
              </a:ext>
            </a:extLst>
          </p:cNvPr>
          <p:cNvSpPr txBox="1">
            <a:spLocks noGrp="1"/>
          </p:cNvSpPr>
          <p:nvPr>
            <p:ph idx="1"/>
          </p:nvPr>
        </p:nvSpPr>
        <p:spPr>
          <a:xfrm>
            <a:off x="615950" y="1316038"/>
            <a:ext cx="6139699" cy="4327338"/>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Brief History of Wastewater BMPs</a:t>
            </a:r>
          </a:p>
          <a:p>
            <a:r>
              <a:rPr lang="en-US" dirty="0"/>
              <a:t>Science Behind Treatment Technology</a:t>
            </a:r>
          </a:p>
          <a:p>
            <a:r>
              <a:rPr lang="en-US" dirty="0">
                <a:latin typeface="Calibri" panose="020F0502020204030204" pitchFamily="34" charset="0"/>
                <a:cs typeface="Calibri" panose="020F0502020204030204" pitchFamily="34" charset="0"/>
              </a:rPr>
              <a:t>Modern Treatment Options</a:t>
            </a:r>
          </a:p>
          <a:p>
            <a:pPr lvl="1"/>
            <a:r>
              <a:rPr lang="en-US" dirty="0">
                <a:latin typeface="Calibri" panose="020F0502020204030204" pitchFamily="34" charset="0"/>
                <a:cs typeface="Calibri" panose="020F0502020204030204" pitchFamily="34" charset="0"/>
              </a:rPr>
              <a:t>Sanitary Sewer</a:t>
            </a:r>
          </a:p>
          <a:p>
            <a:pPr lvl="1"/>
            <a:r>
              <a:rPr lang="en-US" dirty="0"/>
              <a:t>Package Treatment Systems</a:t>
            </a:r>
            <a:endParaRPr lang="en-US" dirty="0">
              <a:latin typeface="Calibri" panose="020F0502020204030204" pitchFamily="34" charset="0"/>
              <a:cs typeface="Calibri" panose="020F0502020204030204" pitchFamily="34" charset="0"/>
            </a:endParaRPr>
          </a:p>
          <a:p>
            <a:pPr lvl="1"/>
            <a:r>
              <a:rPr lang="en-US" dirty="0"/>
              <a:t>Septic Systems and Alternatives</a:t>
            </a:r>
          </a:p>
          <a:p>
            <a:pPr lvl="1"/>
            <a:r>
              <a:rPr lang="en-US" dirty="0">
                <a:latin typeface="Calibri" panose="020F0502020204030204" pitchFamily="34" charset="0"/>
                <a:cs typeface="Calibri" panose="020F0502020204030204" pitchFamily="34" charset="0"/>
              </a:rPr>
              <a:t>Alternative Methods</a:t>
            </a:r>
          </a:p>
        </p:txBody>
      </p:sp>
      <p:pic>
        <p:nvPicPr>
          <p:cNvPr id="5" name="Picture 4" descr="A close up of a logo&#10;&#10;Description automatically generated">
            <a:extLst>
              <a:ext uri="{FF2B5EF4-FFF2-40B4-BE49-F238E27FC236}">
                <a16:creationId xmlns:a16="http://schemas.microsoft.com/office/drawing/2014/main" id="{8D04203F-72AE-443D-A816-70DD368E4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9614" y="274638"/>
            <a:ext cx="5042762" cy="5688840"/>
          </a:xfrm>
          <a:prstGeom prst="rect">
            <a:avLst/>
          </a:prstGeom>
          <a:ln w="12700">
            <a:solidFill>
              <a:schemeClr val="tx1"/>
            </a:solidFill>
          </a:ln>
        </p:spPr>
      </p:pic>
    </p:spTree>
    <p:extLst>
      <p:ext uri="{BB962C8B-B14F-4D97-AF65-F5344CB8AC3E}">
        <p14:creationId xmlns:p14="http://schemas.microsoft.com/office/powerpoint/2010/main" val="272860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D31F2-0F90-424B-8E3F-B2476525824E}"/>
              </a:ext>
            </a:extLst>
          </p:cNvPr>
          <p:cNvSpPr>
            <a:spLocks noGrp="1"/>
          </p:cNvSpPr>
          <p:nvPr>
            <p:ph type="title"/>
          </p:nvPr>
        </p:nvSpPr>
        <p:spPr/>
        <p:txBody>
          <a:bodyPr/>
          <a:lstStyle/>
          <a:p>
            <a:r>
              <a:rPr lang="en-US" dirty="0"/>
              <a:t>Nitrogen and Septic System</a:t>
            </a:r>
          </a:p>
        </p:txBody>
      </p:sp>
      <p:pic>
        <p:nvPicPr>
          <p:cNvPr id="7" name="Picture 6">
            <a:extLst>
              <a:ext uri="{FF2B5EF4-FFF2-40B4-BE49-F238E27FC236}">
                <a16:creationId xmlns:a16="http://schemas.microsoft.com/office/drawing/2014/main" id="{8FC62566-1B49-4832-A8B5-4340DA10B881}"/>
              </a:ext>
            </a:extLst>
          </p:cNvPr>
          <p:cNvPicPr>
            <a:picLocks noChangeAspect="1"/>
          </p:cNvPicPr>
          <p:nvPr/>
        </p:nvPicPr>
        <p:blipFill rotWithShape="1">
          <a:blip r:embed="rId3"/>
          <a:srcRect b="7152"/>
          <a:stretch/>
        </p:blipFill>
        <p:spPr>
          <a:xfrm>
            <a:off x="0" y="1244682"/>
            <a:ext cx="8028963" cy="4368635"/>
          </a:xfrm>
          <a:prstGeom prst="rect">
            <a:avLst/>
          </a:prstGeom>
        </p:spPr>
      </p:pic>
      <p:sp>
        <p:nvSpPr>
          <p:cNvPr id="9" name="Rectangle 8">
            <a:extLst>
              <a:ext uri="{FF2B5EF4-FFF2-40B4-BE49-F238E27FC236}">
                <a16:creationId xmlns:a16="http://schemas.microsoft.com/office/drawing/2014/main" id="{A83778DF-4767-4981-BB5F-CDB95C7DF180}"/>
              </a:ext>
            </a:extLst>
          </p:cNvPr>
          <p:cNvSpPr/>
          <p:nvPr/>
        </p:nvSpPr>
        <p:spPr>
          <a:xfrm>
            <a:off x="158360" y="4454810"/>
            <a:ext cx="3582620" cy="1015663"/>
          </a:xfrm>
          <a:prstGeom prst="rect">
            <a:avLst/>
          </a:prstGeom>
          <a:solidFill>
            <a:schemeClr val="accent1">
              <a:lumMod val="20000"/>
              <a:lumOff val="80000"/>
            </a:schemeClr>
          </a:solidFill>
        </p:spPr>
        <p:txBody>
          <a:bodyPr wrap="square">
            <a:spAutoFit/>
          </a:bodyPr>
          <a:lstStyle/>
          <a:p>
            <a:r>
              <a:rPr lang="en-US" sz="2000" dirty="0"/>
              <a:t>Traditional Septic systems will contribute 9lbs N/year even if functioning properly.</a:t>
            </a:r>
          </a:p>
        </p:txBody>
      </p:sp>
      <p:sp>
        <p:nvSpPr>
          <p:cNvPr id="5" name="Content Placeholder 4">
            <a:extLst>
              <a:ext uri="{FF2B5EF4-FFF2-40B4-BE49-F238E27FC236}">
                <a16:creationId xmlns:a16="http://schemas.microsoft.com/office/drawing/2014/main" id="{13F64315-962B-45C5-806E-9C0A91E2062C}"/>
              </a:ext>
            </a:extLst>
          </p:cNvPr>
          <p:cNvSpPr>
            <a:spLocks noGrp="1"/>
          </p:cNvSpPr>
          <p:nvPr>
            <p:ph idx="1"/>
          </p:nvPr>
        </p:nvSpPr>
        <p:spPr>
          <a:xfrm>
            <a:off x="158360" y="5613317"/>
            <a:ext cx="2716858" cy="352566"/>
          </a:xfrm>
        </p:spPr>
        <p:txBody>
          <a:bodyPr>
            <a:normAutofit/>
          </a:bodyPr>
          <a:lstStyle/>
          <a:p>
            <a:pPr marL="0" indent="0">
              <a:buNone/>
            </a:pPr>
            <a:r>
              <a:rPr lang="en-US" sz="1600" dirty="0"/>
              <a:t>Chesapeake Bay (EPA 2013)</a:t>
            </a:r>
          </a:p>
        </p:txBody>
      </p:sp>
      <p:sp>
        <p:nvSpPr>
          <p:cNvPr id="10" name="TextBox 9">
            <a:extLst>
              <a:ext uri="{FF2B5EF4-FFF2-40B4-BE49-F238E27FC236}">
                <a16:creationId xmlns:a16="http://schemas.microsoft.com/office/drawing/2014/main" id="{11CFBBA9-8C32-44DB-88A2-56FAD2EE5CD0}"/>
              </a:ext>
            </a:extLst>
          </p:cNvPr>
          <p:cNvSpPr txBox="1"/>
          <p:nvPr/>
        </p:nvSpPr>
        <p:spPr>
          <a:xfrm>
            <a:off x="7852939" y="195736"/>
            <a:ext cx="4144909" cy="6124754"/>
          </a:xfrm>
          <a:prstGeom prst="rect">
            <a:avLst/>
          </a:prstGeom>
          <a:noFill/>
        </p:spPr>
        <p:txBody>
          <a:bodyPr wrap="square" rtlCol="0">
            <a:spAutoFit/>
          </a:bodyPr>
          <a:lstStyle/>
          <a:p>
            <a:r>
              <a:rPr lang="en-US" sz="2800" dirty="0">
                <a:latin typeface="Avenir Next Regular"/>
              </a:rPr>
              <a:t>Near waterbodies Chesapeake Bay report recommended:</a:t>
            </a:r>
          </a:p>
          <a:p>
            <a:pPr marL="457200" indent="-457200">
              <a:buFont typeface="Arial" panose="020B0604020202020204" pitchFamily="34" charset="0"/>
              <a:buChar char="•"/>
            </a:pPr>
            <a:r>
              <a:rPr lang="en-US" sz="2800" dirty="0">
                <a:latin typeface="Avenir Next Regular"/>
              </a:rPr>
              <a:t>Setback distance from waterbody of 100 feet at minimum for septic system (no discharges) .</a:t>
            </a:r>
          </a:p>
          <a:p>
            <a:pPr marL="457200" indent="-457200">
              <a:buFont typeface="Arial" panose="020B0604020202020204" pitchFamily="34" charset="0"/>
              <a:buChar char="•"/>
            </a:pPr>
            <a:r>
              <a:rPr lang="en-US" sz="2800" dirty="0">
                <a:latin typeface="Avenir Next Regular"/>
              </a:rPr>
              <a:t>100-1,000 feet have advanced treatment with denitrification</a:t>
            </a:r>
          </a:p>
          <a:p>
            <a:pPr marL="914400" lvl="1" indent="-457200">
              <a:buFont typeface="Arial" panose="020B0604020202020204" pitchFamily="34" charset="0"/>
              <a:buChar char="•"/>
            </a:pPr>
            <a:r>
              <a:rPr lang="en-US" sz="2800" dirty="0">
                <a:latin typeface="Avenir Next Regular"/>
              </a:rPr>
              <a:t> To upgrade to ATU unit plus anoxic environment costs $10,000-15,000.</a:t>
            </a:r>
          </a:p>
        </p:txBody>
      </p:sp>
    </p:spTree>
    <p:extLst>
      <p:ext uri="{BB962C8B-B14F-4D97-AF65-F5344CB8AC3E}">
        <p14:creationId xmlns:p14="http://schemas.microsoft.com/office/powerpoint/2010/main" val="2264742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994C-9385-473B-B632-AFC0E96EB3CD}"/>
              </a:ext>
            </a:extLst>
          </p:cNvPr>
          <p:cNvSpPr>
            <a:spLocks noGrp="1"/>
          </p:cNvSpPr>
          <p:nvPr>
            <p:ph type="title"/>
          </p:nvPr>
        </p:nvSpPr>
        <p:spPr>
          <a:xfrm>
            <a:off x="395416" y="40972"/>
            <a:ext cx="11125660" cy="1143000"/>
          </a:xfrm>
        </p:spPr>
        <p:txBody>
          <a:bodyPr/>
          <a:lstStyle/>
          <a:p>
            <a:r>
              <a:rPr lang="en-US" sz="4000" dirty="0">
                <a:solidFill>
                  <a:srgbClr val="0032A1"/>
                </a:solidFill>
              </a:rPr>
              <a:t>Repair or Replacement of Failing Septic Systems</a:t>
            </a:r>
          </a:p>
        </p:txBody>
      </p:sp>
      <p:sp>
        <p:nvSpPr>
          <p:cNvPr id="10" name="Content Placeholder 8">
            <a:extLst>
              <a:ext uri="{FF2B5EF4-FFF2-40B4-BE49-F238E27FC236}">
                <a16:creationId xmlns:a16="http://schemas.microsoft.com/office/drawing/2014/main" id="{BAC57C32-3854-407A-AF4C-E54C19DF64A3}"/>
              </a:ext>
            </a:extLst>
          </p:cNvPr>
          <p:cNvSpPr txBox="1">
            <a:spLocks/>
          </p:cNvSpPr>
          <p:nvPr/>
        </p:nvSpPr>
        <p:spPr>
          <a:xfrm>
            <a:off x="395416" y="1183972"/>
            <a:ext cx="6203092" cy="4874683"/>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t>Assess and correct any issues with tanks, connection pipes and drainage field that limit system effectiveness.</a:t>
            </a:r>
          </a:p>
          <a:p>
            <a:pPr>
              <a:buFontTx/>
              <a:buChar char="-"/>
            </a:pPr>
            <a:r>
              <a:rPr lang="en-US" sz="2800" dirty="0"/>
              <a:t>Usually requires assistance from county health department staff</a:t>
            </a:r>
          </a:p>
          <a:p>
            <a:pPr>
              <a:buFontTx/>
              <a:buChar char="-"/>
            </a:pPr>
            <a:r>
              <a:rPr lang="en-US" sz="2800" dirty="0"/>
              <a:t>Private businesses provide system pump-outs and repairs</a:t>
            </a:r>
          </a:p>
          <a:p>
            <a:pPr>
              <a:buFontTx/>
              <a:buChar char="-"/>
            </a:pPr>
            <a:r>
              <a:rPr lang="en-US" sz="2800" dirty="0"/>
              <a:t>Eligible for 319 funding assistance as a nonpoint source</a:t>
            </a:r>
          </a:p>
          <a:p>
            <a:pPr>
              <a:buFontTx/>
              <a:buChar char="-"/>
            </a:pPr>
            <a:r>
              <a:rPr lang="en-US" sz="2800" dirty="0"/>
              <a:t>Typically a prioritization process for assistance</a:t>
            </a:r>
          </a:p>
        </p:txBody>
      </p:sp>
      <p:pic>
        <p:nvPicPr>
          <p:cNvPr id="3" name="Picture 2">
            <a:extLst>
              <a:ext uri="{FF2B5EF4-FFF2-40B4-BE49-F238E27FC236}">
                <a16:creationId xmlns:a16="http://schemas.microsoft.com/office/drawing/2014/main" id="{8D11A1D1-A247-4190-8B9E-67BF818F8D52}"/>
              </a:ext>
            </a:extLst>
          </p:cNvPr>
          <p:cNvPicPr>
            <a:picLocks noChangeAspect="1"/>
          </p:cNvPicPr>
          <p:nvPr/>
        </p:nvPicPr>
        <p:blipFill>
          <a:blip r:embed="rId3"/>
          <a:stretch>
            <a:fillRect/>
          </a:stretch>
        </p:blipFill>
        <p:spPr>
          <a:xfrm>
            <a:off x="7919902" y="1292133"/>
            <a:ext cx="3205298" cy="4273731"/>
          </a:xfrm>
          <a:prstGeom prst="rect">
            <a:avLst/>
          </a:prstGeom>
        </p:spPr>
      </p:pic>
    </p:spTree>
    <p:extLst>
      <p:ext uri="{BB962C8B-B14F-4D97-AF65-F5344CB8AC3E}">
        <p14:creationId xmlns:p14="http://schemas.microsoft.com/office/powerpoint/2010/main" val="4161060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BD8F3-60EE-4037-B43F-BA3DB5703061}"/>
              </a:ext>
            </a:extLst>
          </p:cNvPr>
          <p:cNvSpPr>
            <a:spLocks noGrp="1"/>
          </p:cNvSpPr>
          <p:nvPr>
            <p:ph type="title"/>
          </p:nvPr>
        </p:nvSpPr>
        <p:spPr>
          <a:xfrm>
            <a:off x="330467" y="2286000"/>
            <a:ext cx="11531065" cy="1143000"/>
          </a:xfrm>
        </p:spPr>
        <p:txBody>
          <a:bodyPr/>
          <a:lstStyle/>
          <a:p>
            <a:pPr algn="ctr"/>
            <a:r>
              <a:rPr lang="en-US" sz="5400" dirty="0"/>
              <a:t>Package Plants</a:t>
            </a:r>
          </a:p>
        </p:txBody>
      </p:sp>
    </p:spTree>
    <p:extLst>
      <p:ext uri="{BB962C8B-B14F-4D97-AF65-F5344CB8AC3E}">
        <p14:creationId xmlns:p14="http://schemas.microsoft.com/office/powerpoint/2010/main" val="1161369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6767-A4AC-442F-8132-010CD1981816}"/>
              </a:ext>
            </a:extLst>
          </p:cNvPr>
          <p:cNvSpPr>
            <a:spLocks noGrp="1"/>
          </p:cNvSpPr>
          <p:nvPr>
            <p:ph type="title"/>
          </p:nvPr>
        </p:nvSpPr>
        <p:spPr/>
        <p:txBody>
          <a:bodyPr/>
          <a:lstStyle/>
          <a:p>
            <a:r>
              <a:rPr lang="en-US" dirty="0"/>
              <a:t>Package Plants</a:t>
            </a:r>
          </a:p>
        </p:txBody>
      </p:sp>
      <p:sp>
        <p:nvSpPr>
          <p:cNvPr id="5" name="TextBox 4">
            <a:extLst>
              <a:ext uri="{FF2B5EF4-FFF2-40B4-BE49-F238E27FC236}">
                <a16:creationId xmlns:a16="http://schemas.microsoft.com/office/drawing/2014/main" id="{A626E7B0-7DBD-4C4F-8869-9A69AA471B68}"/>
              </a:ext>
            </a:extLst>
          </p:cNvPr>
          <p:cNvSpPr txBox="1"/>
          <p:nvPr/>
        </p:nvSpPr>
        <p:spPr>
          <a:xfrm>
            <a:off x="332445" y="5516921"/>
            <a:ext cx="3122023" cy="369332"/>
          </a:xfrm>
          <a:prstGeom prst="rect">
            <a:avLst/>
          </a:prstGeom>
          <a:noFill/>
        </p:spPr>
        <p:txBody>
          <a:bodyPr wrap="square" rtlCol="0">
            <a:spAutoFit/>
          </a:bodyPr>
          <a:lstStyle/>
          <a:p>
            <a:r>
              <a:rPr lang="en-US" dirty="0"/>
              <a:t>Source: KDOW</a:t>
            </a:r>
          </a:p>
        </p:txBody>
      </p:sp>
      <p:pic>
        <p:nvPicPr>
          <p:cNvPr id="7" name="Picture 6">
            <a:extLst>
              <a:ext uri="{FF2B5EF4-FFF2-40B4-BE49-F238E27FC236}">
                <a16:creationId xmlns:a16="http://schemas.microsoft.com/office/drawing/2014/main" id="{142BEF5C-8CF8-43FF-9913-2AEC51C242E8}"/>
              </a:ext>
            </a:extLst>
          </p:cNvPr>
          <p:cNvPicPr>
            <a:picLocks noChangeAspect="1"/>
          </p:cNvPicPr>
          <p:nvPr/>
        </p:nvPicPr>
        <p:blipFill>
          <a:blip r:embed="rId3"/>
          <a:stretch>
            <a:fillRect/>
          </a:stretch>
        </p:blipFill>
        <p:spPr>
          <a:xfrm>
            <a:off x="206608" y="1350628"/>
            <a:ext cx="7784763" cy="4166293"/>
          </a:xfrm>
          <a:prstGeom prst="rect">
            <a:avLst/>
          </a:prstGeom>
        </p:spPr>
      </p:pic>
      <p:sp>
        <p:nvSpPr>
          <p:cNvPr id="13" name="Content Placeholder 12">
            <a:extLst>
              <a:ext uri="{FF2B5EF4-FFF2-40B4-BE49-F238E27FC236}">
                <a16:creationId xmlns:a16="http://schemas.microsoft.com/office/drawing/2014/main" id="{C013E13F-208A-4F9D-B9F4-D5FBA8AB7CBC}"/>
              </a:ext>
            </a:extLst>
          </p:cNvPr>
          <p:cNvSpPr>
            <a:spLocks noGrp="1"/>
          </p:cNvSpPr>
          <p:nvPr>
            <p:ph idx="1"/>
          </p:nvPr>
        </p:nvSpPr>
        <p:spPr>
          <a:xfrm>
            <a:off x="7986319" y="274638"/>
            <a:ext cx="3596081" cy="5895427"/>
          </a:xfrm>
        </p:spPr>
        <p:txBody>
          <a:bodyPr>
            <a:normAutofit fontScale="92500" lnSpcReduction="10000"/>
          </a:bodyPr>
          <a:lstStyle/>
          <a:p>
            <a:r>
              <a:rPr lang="en-US" dirty="0"/>
              <a:t>180 Small privately owned and operated systems (2017).</a:t>
            </a:r>
          </a:p>
          <a:p>
            <a:r>
              <a:rPr lang="en-US" dirty="0"/>
              <a:t>All considered temporary.</a:t>
            </a:r>
          </a:p>
          <a:p>
            <a:r>
              <a:rPr lang="en-US" dirty="0"/>
              <a:t>“Available” to connect regional sewer if within one mile.  Required to connect if available.</a:t>
            </a:r>
          </a:p>
          <a:p>
            <a:r>
              <a:rPr lang="en-US" dirty="0"/>
              <a:t>About half were available in 2017.</a:t>
            </a:r>
          </a:p>
        </p:txBody>
      </p:sp>
    </p:spTree>
    <p:extLst>
      <p:ext uri="{BB962C8B-B14F-4D97-AF65-F5344CB8AC3E}">
        <p14:creationId xmlns:p14="http://schemas.microsoft.com/office/powerpoint/2010/main" val="2308979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BD8F3-60EE-4037-B43F-BA3DB5703061}"/>
              </a:ext>
            </a:extLst>
          </p:cNvPr>
          <p:cNvSpPr>
            <a:spLocks noGrp="1"/>
          </p:cNvSpPr>
          <p:nvPr>
            <p:ph type="title"/>
          </p:nvPr>
        </p:nvSpPr>
        <p:spPr>
          <a:xfrm>
            <a:off x="330467" y="2286000"/>
            <a:ext cx="11531065" cy="1143000"/>
          </a:xfrm>
        </p:spPr>
        <p:txBody>
          <a:bodyPr/>
          <a:lstStyle/>
          <a:p>
            <a:pPr algn="ctr"/>
            <a:r>
              <a:rPr lang="en-US" sz="5400" dirty="0"/>
              <a:t>Composting Toilet</a:t>
            </a:r>
          </a:p>
        </p:txBody>
      </p:sp>
    </p:spTree>
    <p:extLst>
      <p:ext uri="{BB962C8B-B14F-4D97-AF65-F5344CB8AC3E}">
        <p14:creationId xmlns:p14="http://schemas.microsoft.com/office/powerpoint/2010/main" val="3733433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6767-A4AC-442F-8132-010CD1981816}"/>
              </a:ext>
            </a:extLst>
          </p:cNvPr>
          <p:cNvSpPr>
            <a:spLocks noGrp="1"/>
          </p:cNvSpPr>
          <p:nvPr>
            <p:ph type="title"/>
          </p:nvPr>
        </p:nvSpPr>
        <p:spPr/>
        <p:txBody>
          <a:bodyPr/>
          <a:lstStyle/>
          <a:p>
            <a:r>
              <a:rPr lang="en-US" dirty="0"/>
              <a:t>Composting Toilet</a:t>
            </a:r>
          </a:p>
        </p:txBody>
      </p:sp>
      <p:sp>
        <p:nvSpPr>
          <p:cNvPr id="13" name="Content Placeholder 12">
            <a:extLst>
              <a:ext uri="{FF2B5EF4-FFF2-40B4-BE49-F238E27FC236}">
                <a16:creationId xmlns:a16="http://schemas.microsoft.com/office/drawing/2014/main" id="{C013E13F-208A-4F9D-B9F4-D5FBA8AB7CBC}"/>
              </a:ext>
            </a:extLst>
          </p:cNvPr>
          <p:cNvSpPr>
            <a:spLocks noGrp="1"/>
          </p:cNvSpPr>
          <p:nvPr>
            <p:ph idx="1"/>
          </p:nvPr>
        </p:nvSpPr>
        <p:spPr>
          <a:xfrm>
            <a:off x="332445" y="1417638"/>
            <a:ext cx="7151804" cy="4601485"/>
          </a:xfrm>
        </p:spPr>
        <p:txBody>
          <a:bodyPr>
            <a:normAutofit/>
          </a:bodyPr>
          <a:lstStyle/>
          <a:p>
            <a:r>
              <a:rPr lang="en-US" dirty="0"/>
              <a:t>Various set-ups</a:t>
            </a:r>
          </a:p>
          <a:p>
            <a:r>
              <a:rPr lang="en-US" dirty="0"/>
              <a:t>Not connected to sewage system</a:t>
            </a:r>
          </a:p>
          <a:p>
            <a:r>
              <a:rPr lang="en-US" dirty="0"/>
              <a:t>Utilizes wood shavings to help covert waste to fertilizer and keep dry</a:t>
            </a:r>
          </a:p>
          <a:p>
            <a:r>
              <a:rPr lang="en-US" dirty="0"/>
              <a:t>Vent pipe for odors</a:t>
            </a:r>
          </a:p>
          <a:p>
            <a:r>
              <a:rPr lang="en-US" dirty="0"/>
              <a:t>Requires daily maintenance</a:t>
            </a:r>
          </a:p>
          <a:p>
            <a:r>
              <a:rPr lang="en-US" dirty="0"/>
              <a:t>Have capacity limitations</a:t>
            </a:r>
          </a:p>
          <a:p>
            <a:r>
              <a:rPr lang="en-US" dirty="0"/>
              <a:t>May have restrictions on compost use</a:t>
            </a:r>
          </a:p>
        </p:txBody>
      </p:sp>
      <p:pic>
        <p:nvPicPr>
          <p:cNvPr id="10" name="Picture 9" descr="A screenshot of a cell phone&#10;&#10;Description automatically generated">
            <a:extLst>
              <a:ext uri="{FF2B5EF4-FFF2-40B4-BE49-F238E27FC236}">
                <a16:creationId xmlns:a16="http://schemas.microsoft.com/office/drawing/2014/main" id="{321C4BA5-BB89-4C90-81AA-79A9E0CB2E60}"/>
              </a:ext>
            </a:extLst>
          </p:cNvPr>
          <p:cNvPicPr>
            <a:picLocks noChangeAspect="1"/>
          </p:cNvPicPr>
          <p:nvPr/>
        </p:nvPicPr>
        <p:blipFill rotWithShape="1">
          <a:blip r:embed="rId3">
            <a:extLst>
              <a:ext uri="{28A0092B-C50C-407E-A947-70E740481C1C}">
                <a14:useLocalDpi xmlns:a14="http://schemas.microsoft.com/office/drawing/2010/main" val="0"/>
              </a:ext>
            </a:extLst>
          </a:blip>
          <a:srcRect t="17193" r="1793" b="1190"/>
          <a:stretch/>
        </p:blipFill>
        <p:spPr>
          <a:xfrm>
            <a:off x="7484249" y="80089"/>
            <a:ext cx="4525895" cy="6254578"/>
          </a:xfrm>
          <a:prstGeom prst="rect">
            <a:avLst/>
          </a:prstGeom>
        </p:spPr>
      </p:pic>
      <p:sp>
        <p:nvSpPr>
          <p:cNvPr id="5" name="TextBox 4">
            <a:extLst>
              <a:ext uri="{FF2B5EF4-FFF2-40B4-BE49-F238E27FC236}">
                <a16:creationId xmlns:a16="http://schemas.microsoft.com/office/drawing/2014/main" id="{A626E7B0-7DBD-4C4F-8869-9A69AA471B68}"/>
              </a:ext>
            </a:extLst>
          </p:cNvPr>
          <p:cNvSpPr txBox="1"/>
          <p:nvPr/>
        </p:nvSpPr>
        <p:spPr>
          <a:xfrm>
            <a:off x="7609225" y="6029332"/>
            <a:ext cx="3294419" cy="369332"/>
          </a:xfrm>
          <a:prstGeom prst="rect">
            <a:avLst/>
          </a:prstGeom>
          <a:noFill/>
        </p:spPr>
        <p:txBody>
          <a:bodyPr wrap="square" rtlCol="0">
            <a:spAutoFit/>
          </a:bodyPr>
          <a:lstStyle/>
          <a:p>
            <a:r>
              <a:rPr lang="en-US" dirty="0"/>
              <a:t>Source: www.mercurynews.com</a:t>
            </a:r>
          </a:p>
        </p:txBody>
      </p:sp>
    </p:spTree>
    <p:extLst>
      <p:ext uri="{BB962C8B-B14F-4D97-AF65-F5344CB8AC3E}">
        <p14:creationId xmlns:p14="http://schemas.microsoft.com/office/powerpoint/2010/main" val="1347932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BD8F3-60EE-4037-B43F-BA3DB5703061}"/>
              </a:ext>
            </a:extLst>
          </p:cNvPr>
          <p:cNvSpPr>
            <a:spLocks noGrp="1"/>
          </p:cNvSpPr>
          <p:nvPr>
            <p:ph type="title"/>
          </p:nvPr>
        </p:nvSpPr>
        <p:spPr>
          <a:xfrm>
            <a:off x="330467" y="2286000"/>
            <a:ext cx="11531065" cy="1143000"/>
          </a:xfrm>
        </p:spPr>
        <p:txBody>
          <a:bodyPr/>
          <a:lstStyle/>
          <a:p>
            <a:pPr algn="ctr"/>
            <a:r>
              <a:rPr lang="en-US" sz="5400" dirty="0"/>
              <a:t>Sewer Systems</a:t>
            </a:r>
          </a:p>
        </p:txBody>
      </p:sp>
    </p:spTree>
    <p:extLst>
      <p:ext uri="{BB962C8B-B14F-4D97-AF65-F5344CB8AC3E}">
        <p14:creationId xmlns:p14="http://schemas.microsoft.com/office/powerpoint/2010/main" val="2895913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6767-A4AC-442F-8132-010CD1981816}"/>
              </a:ext>
            </a:extLst>
          </p:cNvPr>
          <p:cNvSpPr>
            <a:spLocks noGrp="1"/>
          </p:cNvSpPr>
          <p:nvPr>
            <p:ph type="title"/>
          </p:nvPr>
        </p:nvSpPr>
        <p:spPr/>
        <p:txBody>
          <a:bodyPr/>
          <a:lstStyle/>
          <a:p>
            <a:r>
              <a:rPr lang="en-US" dirty="0"/>
              <a:t>Collection System</a:t>
            </a:r>
          </a:p>
        </p:txBody>
      </p:sp>
      <p:sp>
        <p:nvSpPr>
          <p:cNvPr id="4" name="Content Placeholder 3">
            <a:extLst>
              <a:ext uri="{FF2B5EF4-FFF2-40B4-BE49-F238E27FC236}">
                <a16:creationId xmlns:a16="http://schemas.microsoft.com/office/drawing/2014/main" id="{081CBF31-A99F-478C-A4BB-C301880F9B19}"/>
              </a:ext>
            </a:extLst>
          </p:cNvPr>
          <p:cNvSpPr txBox="1">
            <a:spLocks noGrp="1"/>
          </p:cNvSpPr>
          <p:nvPr>
            <p:ph idx="1"/>
          </p:nvPr>
        </p:nvSpPr>
        <p:spPr>
          <a:xfrm>
            <a:off x="415597" y="1341079"/>
            <a:ext cx="6677820" cy="523220"/>
          </a:xfrm>
          <a:prstGeom prst="rect">
            <a:avLst/>
          </a:prstGeom>
          <a:noFill/>
        </p:spPr>
        <p:txBody>
          <a:bodyPr wrap="square" rtlCol="0">
            <a:spAutoFit/>
          </a:bodyPr>
          <a:lstStyle/>
          <a:p>
            <a:pPr marL="0" indent="0">
              <a:buNone/>
            </a:pPr>
            <a:r>
              <a:rPr lang="en-US" sz="2800" b="1" dirty="0">
                <a:latin typeface="Calibri" panose="020F0502020204030204" pitchFamily="34" charset="0"/>
                <a:cs typeface="Calibri" panose="020F0502020204030204" pitchFamily="34" charset="0"/>
              </a:rPr>
              <a:t>Private Lateral Line vs Public Sanitary Sewer</a:t>
            </a:r>
          </a:p>
        </p:txBody>
      </p:sp>
      <p:sp>
        <p:nvSpPr>
          <p:cNvPr id="5" name="TextBox 4">
            <a:extLst>
              <a:ext uri="{FF2B5EF4-FFF2-40B4-BE49-F238E27FC236}">
                <a16:creationId xmlns:a16="http://schemas.microsoft.com/office/drawing/2014/main" id="{A626E7B0-7DBD-4C4F-8869-9A69AA471B68}"/>
              </a:ext>
            </a:extLst>
          </p:cNvPr>
          <p:cNvSpPr txBox="1"/>
          <p:nvPr/>
        </p:nvSpPr>
        <p:spPr>
          <a:xfrm>
            <a:off x="332445" y="5516921"/>
            <a:ext cx="3122023" cy="369332"/>
          </a:xfrm>
          <a:prstGeom prst="rect">
            <a:avLst/>
          </a:prstGeom>
          <a:noFill/>
        </p:spPr>
        <p:txBody>
          <a:bodyPr wrap="square" rtlCol="0">
            <a:spAutoFit/>
          </a:bodyPr>
          <a:lstStyle/>
          <a:p>
            <a:r>
              <a:rPr lang="en-US" dirty="0"/>
              <a:t>Source: Sonoma Water</a:t>
            </a:r>
          </a:p>
        </p:txBody>
      </p:sp>
      <p:pic>
        <p:nvPicPr>
          <p:cNvPr id="10" name="Picture 9" descr="A close up of a map&#10;&#10;Description automatically generated">
            <a:extLst>
              <a:ext uri="{FF2B5EF4-FFF2-40B4-BE49-F238E27FC236}">
                <a16:creationId xmlns:a16="http://schemas.microsoft.com/office/drawing/2014/main" id="{59285C59-7507-4497-AD5A-4E94D307F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33" y="1932923"/>
            <a:ext cx="7190466" cy="3583998"/>
          </a:xfrm>
          <a:prstGeom prst="rect">
            <a:avLst/>
          </a:prstGeom>
        </p:spPr>
      </p:pic>
      <p:pic>
        <p:nvPicPr>
          <p:cNvPr id="6" name="Picture 5" descr="A close up of a map&#10;&#10;Description automatically generated">
            <a:extLst>
              <a:ext uri="{FF2B5EF4-FFF2-40B4-BE49-F238E27FC236}">
                <a16:creationId xmlns:a16="http://schemas.microsoft.com/office/drawing/2014/main" id="{677D652C-E03D-4B26-A3D0-D1A6B7200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5135" y="-3562"/>
            <a:ext cx="4230915" cy="5282793"/>
          </a:xfrm>
          <a:prstGeom prst="rect">
            <a:avLst/>
          </a:prstGeom>
        </p:spPr>
      </p:pic>
      <p:sp>
        <p:nvSpPr>
          <p:cNvPr id="8" name="Content Placeholder 3">
            <a:extLst>
              <a:ext uri="{FF2B5EF4-FFF2-40B4-BE49-F238E27FC236}">
                <a16:creationId xmlns:a16="http://schemas.microsoft.com/office/drawing/2014/main" id="{0BBD97D9-6021-4CCE-BDDA-45FB613492D6}"/>
              </a:ext>
            </a:extLst>
          </p:cNvPr>
          <p:cNvSpPr txBox="1">
            <a:spLocks/>
          </p:cNvSpPr>
          <p:nvPr/>
        </p:nvSpPr>
        <p:spPr>
          <a:xfrm>
            <a:off x="6707980" y="5255311"/>
            <a:ext cx="5031255" cy="954107"/>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dirty="0"/>
              <a:t>Pipe Sizes Have Limited Capacity and Must Sustain Flow</a:t>
            </a:r>
          </a:p>
        </p:txBody>
      </p:sp>
    </p:spTree>
    <p:extLst>
      <p:ext uri="{BB962C8B-B14F-4D97-AF65-F5344CB8AC3E}">
        <p14:creationId xmlns:p14="http://schemas.microsoft.com/office/powerpoint/2010/main" val="1410446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Grinder Pump- Frequently Asked Questions">
            <a:extLst>
              <a:ext uri="{FF2B5EF4-FFF2-40B4-BE49-F238E27FC236}">
                <a16:creationId xmlns:a16="http://schemas.microsoft.com/office/drawing/2014/main" id="{5D9BCD92-A959-4D86-A0C6-FF012329B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0567" y="4086478"/>
            <a:ext cx="4187838" cy="22581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36B6767-A4AC-442F-8132-010CD1981816}"/>
              </a:ext>
            </a:extLst>
          </p:cNvPr>
          <p:cNvSpPr>
            <a:spLocks noGrp="1"/>
          </p:cNvSpPr>
          <p:nvPr>
            <p:ph type="title"/>
          </p:nvPr>
        </p:nvSpPr>
        <p:spPr/>
        <p:txBody>
          <a:bodyPr/>
          <a:lstStyle/>
          <a:p>
            <a:r>
              <a:rPr lang="en-US" dirty="0"/>
              <a:t>Lift Station</a:t>
            </a:r>
          </a:p>
        </p:txBody>
      </p:sp>
      <p:sp>
        <p:nvSpPr>
          <p:cNvPr id="4" name="Content Placeholder 3">
            <a:extLst>
              <a:ext uri="{FF2B5EF4-FFF2-40B4-BE49-F238E27FC236}">
                <a16:creationId xmlns:a16="http://schemas.microsoft.com/office/drawing/2014/main" id="{081CBF31-A99F-478C-A4BB-C301880F9B19}"/>
              </a:ext>
            </a:extLst>
          </p:cNvPr>
          <p:cNvSpPr txBox="1">
            <a:spLocks noGrp="1"/>
          </p:cNvSpPr>
          <p:nvPr>
            <p:ph idx="1"/>
          </p:nvPr>
        </p:nvSpPr>
        <p:spPr>
          <a:xfrm>
            <a:off x="615949" y="1316038"/>
            <a:ext cx="6345729" cy="1815882"/>
          </a:xfrm>
          <a:prstGeom prst="rect">
            <a:avLst/>
          </a:prstGeom>
          <a:noFill/>
        </p:spPr>
        <p:txBody>
          <a:bodyPr wrap="square" rtlCol="0">
            <a:spAutoFit/>
          </a:bodyPr>
          <a:lstStyle/>
          <a:p>
            <a:pPr marL="0" indent="0">
              <a:buNone/>
            </a:pPr>
            <a:r>
              <a:rPr lang="en-US" sz="2800" dirty="0">
                <a:latin typeface="Calibri" panose="020F0502020204030204" pitchFamily="34" charset="0"/>
                <a:cs typeface="Calibri" panose="020F0502020204030204" pitchFamily="34" charset="0"/>
              </a:rPr>
              <a:t>Pump or lift station needed to go over higher elevation or lift uphill (requires energy and maintenance). Forced </a:t>
            </a:r>
            <a:r>
              <a:rPr lang="en-US" sz="2800" dirty="0"/>
              <a:t>mains pump under pressure to treatment plant.</a:t>
            </a:r>
            <a:endParaRPr lang="en-US" sz="28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626E7B0-7DBD-4C4F-8869-9A69AA471B68}"/>
              </a:ext>
            </a:extLst>
          </p:cNvPr>
          <p:cNvSpPr txBox="1"/>
          <p:nvPr/>
        </p:nvSpPr>
        <p:spPr>
          <a:xfrm>
            <a:off x="6586911" y="23428"/>
            <a:ext cx="3122023" cy="369332"/>
          </a:xfrm>
          <a:prstGeom prst="rect">
            <a:avLst/>
          </a:prstGeom>
          <a:noFill/>
        </p:spPr>
        <p:txBody>
          <a:bodyPr wrap="square" rtlCol="0">
            <a:spAutoFit/>
          </a:bodyPr>
          <a:lstStyle/>
          <a:p>
            <a:pPr algn="r"/>
            <a:r>
              <a:rPr lang="en-US" dirty="0"/>
              <a:t>Source: data-command.com</a:t>
            </a:r>
          </a:p>
        </p:txBody>
      </p:sp>
      <p:pic>
        <p:nvPicPr>
          <p:cNvPr id="6" name="Picture 5" descr="A picture containing room&#10;&#10;Description automatically generated">
            <a:extLst>
              <a:ext uri="{FF2B5EF4-FFF2-40B4-BE49-F238E27FC236}">
                <a16:creationId xmlns:a16="http://schemas.microsoft.com/office/drawing/2014/main" id="{DF734334-2A57-47BC-BB73-28BDCEC95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2315" y="392760"/>
            <a:ext cx="3538600" cy="3491417"/>
          </a:xfrm>
          <a:prstGeom prst="rect">
            <a:avLst/>
          </a:prstGeom>
          <a:ln w="28575">
            <a:solidFill>
              <a:schemeClr val="tx1"/>
            </a:solidFill>
          </a:ln>
        </p:spPr>
      </p:pic>
      <p:pic>
        <p:nvPicPr>
          <p:cNvPr id="9" name="Picture 8" descr="A picture containing boat&#10;&#10;Description automatically generated">
            <a:extLst>
              <a:ext uri="{FF2B5EF4-FFF2-40B4-BE49-F238E27FC236}">
                <a16:creationId xmlns:a16="http://schemas.microsoft.com/office/drawing/2014/main" id="{842B3C70-9D20-410F-BAEA-4273AC52F7A3}"/>
              </a:ext>
            </a:extLst>
          </p:cNvPr>
          <p:cNvPicPr>
            <a:picLocks noChangeAspect="1"/>
          </p:cNvPicPr>
          <p:nvPr/>
        </p:nvPicPr>
        <p:blipFill rotWithShape="1">
          <a:blip r:embed="rId5">
            <a:extLst>
              <a:ext uri="{28A0092B-C50C-407E-A947-70E740481C1C}">
                <a14:useLocalDpi xmlns:a14="http://schemas.microsoft.com/office/drawing/2010/main" val="0"/>
              </a:ext>
            </a:extLst>
          </a:blip>
          <a:srcRect t="16065" b="22251"/>
          <a:stretch/>
        </p:blipFill>
        <p:spPr>
          <a:xfrm>
            <a:off x="11688" y="3297796"/>
            <a:ext cx="7942783" cy="2753599"/>
          </a:xfrm>
          <a:prstGeom prst="rect">
            <a:avLst/>
          </a:prstGeom>
          <a:ln w="19050">
            <a:solidFill>
              <a:schemeClr val="tx1"/>
            </a:solidFill>
          </a:ln>
        </p:spPr>
      </p:pic>
      <p:sp>
        <p:nvSpPr>
          <p:cNvPr id="10" name="TextBox 9">
            <a:extLst>
              <a:ext uri="{FF2B5EF4-FFF2-40B4-BE49-F238E27FC236}">
                <a16:creationId xmlns:a16="http://schemas.microsoft.com/office/drawing/2014/main" id="{05BCA642-7C75-44FE-BC78-69EC6D40E867}"/>
              </a:ext>
            </a:extLst>
          </p:cNvPr>
          <p:cNvSpPr txBox="1"/>
          <p:nvPr/>
        </p:nvSpPr>
        <p:spPr>
          <a:xfrm>
            <a:off x="68332" y="5739859"/>
            <a:ext cx="2174806" cy="369332"/>
          </a:xfrm>
          <a:prstGeom prst="rect">
            <a:avLst/>
          </a:prstGeom>
          <a:noFill/>
        </p:spPr>
        <p:txBody>
          <a:bodyPr wrap="square" rtlCol="0">
            <a:spAutoFit/>
          </a:bodyPr>
          <a:lstStyle/>
          <a:p>
            <a:pPr algn="r"/>
            <a:r>
              <a:rPr lang="en-US" dirty="0"/>
              <a:t>Source: dmmwra.org</a:t>
            </a:r>
          </a:p>
        </p:txBody>
      </p:sp>
    </p:spTree>
    <p:extLst>
      <p:ext uri="{BB962C8B-B14F-4D97-AF65-F5344CB8AC3E}">
        <p14:creationId xmlns:p14="http://schemas.microsoft.com/office/powerpoint/2010/main" val="2075318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C1E68F-4270-498B-90C9-8FC323A289B1}"/>
              </a:ext>
            </a:extLst>
          </p:cNvPr>
          <p:cNvSpPr txBox="1">
            <a:spLocks/>
          </p:cNvSpPr>
          <p:nvPr/>
        </p:nvSpPr>
        <p:spPr>
          <a:xfrm>
            <a:off x="382353" y="0"/>
            <a:ext cx="11125660" cy="10972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sz="4000" dirty="0">
                <a:solidFill>
                  <a:srgbClr val="0032A1"/>
                </a:solidFill>
              </a:rPr>
              <a:t>Primary and Secondary Wastewater Treatment</a:t>
            </a:r>
          </a:p>
        </p:txBody>
      </p:sp>
      <p:pic>
        <p:nvPicPr>
          <p:cNvPr id="2" name="Picture 1">
            <a:extLst>
              <a:ext uri="{FF2B5EF4-FFF2-40B4-BE49-F238E27FC236}">
                <a16:creationId xmlns:a16="http://schemas.microsoft.com/office/drawing/2014/main" id="{2B941D43-B0CB-44C0-8FBA-E5F8289238DF}"/>
              </a:ext>
            </a:extLst>
          </p:cNvPr>
          <p:cNvPicPr>
            <a:picLocks noChangeAspect="1"/>
          </p:cNvPicPr>
          <p:nvPr/>
        </p:nvPicPr>
        <p:blipFill>
          <a:blip r:embed="rId3"/>
          <a:stretch>
            <a:fillRect/>
          </a:stretch>
        </p:blipFill>
        <p:spPr>
          <a:xfrm>
            <a:off x="1786535" y="1097280"/>
            <a:ext cx="8808266" cy="4965660"/>
          </a:xfrm>
          <a:prstGeom prst="rect">
            <a:avLst/>
          </a:prstGeom>
        </p:spPr>
      </p:pic>
      <p:sp>
        <p:nvSpPr>
          <p:cNvPr id="4" name="TextBox 3">
            <a:extLst>
              <a:ext uri="{FF2B5EF4-FFF2-40B4-BE49-F238E27FC236}">
                <a16:creationId xmlns:a16="http://schemas.microsoft.com/office/drawing/2014/main" id="{20783AEF-8E4B-4BB6-B5A5-EC1DAD27CD78}"/>
              </a:ext>
            </a:extLst>
          </p:cNvPr>
          <p:cNvSpPr txBox="1"/>
          <p:nvPr/>
        </p:nvSpPr>
        <p:spPr>
          <a:xfrm>
            <a:off x="1566719" y="4224544"/>
            <a:ext cx="365760" cy="461665"/>
          </a:xfrm>
          <a:prstGeom prst="rect">
            <a:avLst/>
          </a:prstGeom>
          <a:solidFill>
            <a:srgbClr val="FFFF00"/>
          </a:solidFill>
          <a:ln>
            <a:solidFill>
              <a:srgbClr val="FF0000"/>
            </a:solidFill>
          </a:ln>
        </p:spPr>
        <p:txBody>
          <a:bodyPr wrap="square" rtlCol="0">
            <a:spAutoFit/>
          </a:bodyPr>
          <a:lstStyle/>
          <a:p>
            <a:pPr algn="ctr"/>
            <a:r>
              <a:rPr lang="en-US" sz="2400" dirty="0"/>
              <a:t>2</a:t>
            </a:r>
          </a:p>
        </p:txBody>
      </p:sp>
      <p:sp>
        <p:nvSpPr>
          <p:cNvPr id="5" name="TextBox 4">
            <a:extLst>
              <a:ext uri="{FF2B5EF4-FFF2-40B4-BE49-F238E27FC236}">
                <a16:creationId xmlns:a16="http://schemas.microsoft.com/office/drawing/2014/main" id="{19337BA4-AA72-44F8-BF3B-8152F47EED71}"/>
              </a:ext>
            </a:extLst>
          </p:cNvPr>
          <p:cNvSpPr txBox="1"/>
          <p:nvPr/>
        </p:nvSpPr>
        <p:spPr>
          <a:xfrm>
            <a:off x="1566719" y="2386149"/>
            <a:ext cx="365760" cy="461665"/>
          </a:xfrm>
          <a:prstGeom prst="rect">
            <a:avLst/>
          </a:prstGeom>
          <a:solidFill>
            <a:srgbClr val="FFFF00"/>
          </a:solidFill>
          <a:ln>
            <a:solidFill>
              <a:srgbClr val="FF0000"/>
            </a:solidFill>
          </a:ln>
        </p:spPr>
        <p:txBody>
          <a:bodyPr wrap="square" rtlCol="0">
            <a:spAutoFit/>
          </a:bodyPr>
          <a:lstStyle/>
          <a:p>
            <a:pPr algn="ctr"/>
            <a:r>
              <a:rPr lang="en-US" sz="2400" dirty="0"/>
              <a:t>1</a:t>
            </a:r>
          </a:p>
        </p:txBody>
      </p:sp>
      <p:sp>
        <p:nvSpPr>
          <p:cNvPr id="6" name="TextBox 5">
            <a:extLst>
              <a:ext uri="{FF2B5EF4-FFF2-40B4-BE49-F238E27FC236}">
                <a16:creationId xmlns:a16="http://schemas.microsoft.com/office/drawing/2014/main" id="{0089A3AF-A12F-49D6-8616-5C7422F71D2F}"/>
              </a:ext>
            </a:extLst>
          </p:cNvPr>
          <p:cNvSpPr txBox="1"/>
          <p:nvPr/>
        </p:nvSpPr>
        <p:spPr>
          <a:xfrm>
            <a:off x="4253313" y="5421973"/>
            <a:ext cx="365760" cy="461665"/>
          </a:xfrm>
          <a:prstGeom prst="rect">
            <a:avLst/>
          </a:prstGeom>
          <a:solidFill>
            <a:srgbClr val="FFFF00"/>
          </a:solidFill>
          <a:ln>
            <a:solidFill>
              <a:srgbClr val="FF0000"/>
            </a:solidFill>
          </a:ln>
        </p:spPr>
        <p:txBody>
          <a:bodyPr wrap="square" rtlCol="0">
            <a:spAutoFit/>
          </a:bodyPr>
          <a:lstStyle/>
          <a:p>
            <a:pPr algn="ctr"/>
            <a:r>
              <a:rPr lang="en-US" sz="2400" dirty="0"/>
              <a:t>3</a:t>
            </a:r>
          </a:p>
        </p:txBody>
      </p:sp>
      <p:sp>
        <p:nvSpPr>
          <p:cNvPr id="7" name="TextBox 6">
            <a:extLst>
              <a:ext uri="{FF2B5EF4-FFF2-40B4-BE49-F238E27FC236}">
                <a16:creationId xmlns:a16="http://schemas.microsoft.com/office/drawing/2014/main" id="{7CE629AA-1EBE-4422-8012-CCE24D2B693C}"/>
              </a:ext>
            </a:extLst>
          </p:cNvPr>
          <p:cNvSpPr txBox="1"/>
          <p:nvPr/>
        </p:nvSpPr>
        <p:spPr>
          <a:xfrm>
            <a:off x="5579423" y="1533742"/>
            <a:ext cx="365760" cy="461665"/>
          </a:xfrm>
          <a:prstGeom prst="rect">
            <a:avLst/>
          </a:prstGeom>
          <a:solidFill>
            <a:srgbClr val="FFFF00"/>
          </a:solidFill>
          <a:ln>
            <a:solidFill>
              <a:srgbClr val="FF0000"/>
            </a:solidFill>
          </a:ln>
        </p:spPr>
        <p:txBody>
          <a:bodyPr wrap="square" rtlCol="0">
            <a:spAutoFit/>
          </a:bodyPr>
          <a:lstStyle/>
          <a:p>
            <a:pPr algn="ctr"/>
            <a:r>
              <a:rPr lang="en-US" sz="2400" dirty="0"/>
              <a:t>4</a:t>
            </a:r>
          </a:p>
        </p:txBody>
      </p:sp>
      <p:sp>
        <p:nvSpPr>
          <p:cNvPr id="8" name="TextBox 7">
            <a:extLst>
              <a:ext uri="{FF2B5EF4-FFF2-40B4-BE49-F238E27FC236}">
                <a16:creationId xmlns:a16="http://schemas.microsoft.com/office/drawing/2014/main" id="{3C9CE595-4E03-4175-9373-6DBD0FEAD151}"/>
              </a:ext>
            </a:extLst>
          </p:cNvPr>
          <p:cNvSpPr txBox="1"/>
          <p:nvPr/>
        </p:nvSpPr>
        <p:spPr>
          <a:xfrm>
            <a:off x="7721352" y="1533741"/>
            <a:ext cx="365760" cy="461665"/>
          </a:xfrm>
          <a:prstGeom prst="rect">
            <a:avLst/>
          </a:prstGeom>
          <a:solidFill>
            <a:srgbClr val="FFFF00"/>
          </a:solidFill>
          <a:ln>
            <a:solidFill>
              <a:srgbClr val="FF0000"/>
            </a:solidFill>
          </a:ln>
        </p:spPr>
        <p:txBody>
          <a:bodyPr wrap="square" rtlCol="0">
            <a:spAutoFit/>
          </a:bodyPr>
          <a:lstStyle/>
          <a:p>
            <a:pPr algn="ctr"/>
            <a:r>
              <a:rPr lang="en-US" sz="2400" dirty="0"/>
              <a:t>5</a:t>
            </a:r>
          </a:p>
        </p:txBody>
      </p:sp>
      <p:sp>
        <p:nvSpPr>
          <p:cNvPr id="9" name="TextBox 8">
            <a:extLst>
              <a:ext uri="{FF2B5EF4-FFF2-40B4-BE49-F238E27FC236}">
                <a16:creationId xmlns:a16="http://schemas.microsoft.com/office/drawing/2014/main" id="{92F84DB2-96DF-4CAC-82D7-B3398A498A51}"/>
              </a:ext>
            </a:extLst>
          </p:cNvPr>
          <p:cNvSpPr txBox="1"/>
          <p:nvPr/>
        </p:nvSpPr>
        <p:spPr>
          <a:xfrm>
            <a:off x="10151488" y="1865701"/>
            <a:ext cx="365760" cy="461665"/>
          </a:xfrm>
          <a:prstGeom prst="rect">
            <a:avLst/>
          </a:prstGeom>
          <a:solidFill>
            <a:srgbClr val="FFFF00"/>
          </a:solidFill>
          <a:ln>
            <a:solidFill>
              <a:srgbClr val="FF0000"/>
            </a:solidFill>
          </a:ln>
        </p:spPr>
        <p:txBody>
          <a:bodyPr wrap="square" rtlCol="0">
            <a:spAutoFit/>
          </a:bodyPr>
          <a:lstStyle/>
          <a:p>
            <a:pPr algn="ctr"/>
            <a:r>
              <a:rPr lang="en-US" sz="2400" dirty="0"/>
              <a:t>6</a:t>
            </a:r>
          </a:p>
        </p:txBody>
      </p:sp>
    </p:spTree>
    <p:extLst>
      <p:ext uri="{BB962C8B-B14F-4D97-AF65-F5344CB8AC3E}">
        <p14:creationId xmlns:p14="http://schemas.microsoft.com/office/powerpoint/2010/main" val="3206553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6767-A4AC-442F-8132-010CD1981816}"/>
              </a:ext>
            </a:extLst>
          </p:cNvPr>
          <p:cNvSpPr>
            <a:spLocks noGrp="1"/>
          </p:cNvSpPr>
          <p:nvPr>
            <p:ph type="title"/>
          </p:nvPr>
        </p:nvSpPr>
        <p:spPr/>
        <p:txBody>
          <a:bodyPr/>
          <a:lstStyle/>
          <a:p>
            <a:r>
              <a:rPr lang="en-US" dirty="0"/>
              <a:t>Wastewater BMPs</a:t>
            </a:r>
          </a:p>
        </p:txBody>
      </p:sp>
      <p:sp>
        <p:nvSpPr>
          <p:cNvPr id="4" name="Content Placeholder 3">
            <a:extLst>
              <a:ext uri="{FF2B5EF4-FFF2-40B4-BE49-F238E27FC236}">
                <a16:creationId xmlns:a16="http://schemas.microsoft.com/office/drawing/2014/main" id="{081CBF31-A99F-478C-A4BB-C301880F9B19}"/>
              </a:ext>
            </a:extLst>
          </p:cNvPr>
          <p:cNvSpPr txBox="1">
            <a:spLocks noGrp="1"/>
          </p:cNvSpPr>
          <p:nvPr>
            <p:ph idx="1"/>
          </p:nvPr>
        </p:nvSpPr>
        <p:spPr>
          <a:xfrm>
            <a:off x="615950" y="1316038"/>
            <a:ext cx="10966450" cy="3699474"/>
          </a:xfrm>
          <a:prstGeom prst="rect">
            <a:avLst/>
          </a:prstGeom>
          <a:noFill/>
        </p:spPr>
        <p:txBody>
          <a:bodyPr wrap="square" rtlCol="0">
            <a:spAutoFit/>
          </a:bodyPr>
          <a:lstStyle/>
          <a:p>
            <a:pPr marL="0" indent="0">
              <a:buNone/>
            </a:pPr>
            <a:r>
              <a:rPr lang="en-US" sz="2800" dirty="0">
                <a:latin typeface="Calibri" panose="020F0502020204030204" pitchFamily="34" charset="0"/>
                <a:cs typeface="Calibri" panose="020F0502020204030204" pitchFamily="34" charset="0"/>
              </a:rPr>
              <a:t>Can reduce water pollutants:</a:t>
            </a:r>
          </a:p>
          <a:p>
            <a:r>
              <a:rPr lang="en-US" sz="2800" dirty="0"/>
              <a:t>Bacteria/pathogens</a:t>
            </a:r>
          </a:p>
          <a:p>
            <a:r>
              <a:rPr lang="en-US" sz="2800" dirty="0">
                <a:latin typeface="Calibri" panose="020F0502020204030204" pitchFamily="34" charset="0"/>
                <a:cs typeface="Calibri" panose="020F0502020204030204" pitchFamily="34" charset="0"/>
              </a:rPr>
              <a:t>Total Suspended Solids</a:t>
            </a:r>
          </a:p>
          <a:p>
            <a:r>
              <a:rPr lang="en-US" sz="2800" dirty="0">
                <a:latin typeface="Calibri" panose="020F0502020204030204" pitchFamily="34" charset="0"/>
                <a:cs typeface="Calibri" panose="020F0502020204030204" pitchFamily="34" charset="0"/>
              </a:rPr>
              <a:t>Nutrients (nitrogen, phosphorus)</a:t>
            </a:r>
          </a:p>
          <a:p>
            <a:r>
              <a:rPr lang="en-US" sz="2800" dirty="0"/>
              <a:t>Biochemical oxygen demand</a:t>
            </a:r>
          </a:p>
          <a:p>
            <a:r>
              <a:rPr lang="en-US" sz="2800" dirty="0"/>
              <a:t>Petroleum/oils</a:t>
            </a:r>
            <a:endParaRPr lang="en-US" sz="2800" dirty="0">
              <a:latin typeface="Calibri" panose="020F0502020204030204" pitchFamily="34" charset="0"/>
              <a:cs typeface="Calibri" panose="020F0502020204030204" pitchFamily="34" charset="0"/>
            </a:endParaRPr>
          </a:p>
          <a:p>
            <a:pPr marL="285750" indent="-285750">
              <a:buFontTx/>
              <a:buChar char="-"/>
            </a:pPr>
            <a:endParaRPr lang="en-US" dirty="0"/>
          </a:p>
        </p:txBody>
      </p:sp>
      <p:pic>
        <p:nvPicPr>
          <p:cNvPr id="3" name="Picture 2">
            <a:extLst>
              <a:ext uri="{FF2B5EF4-FFF2-40B4-BE49-F238E27FC236}">
                <a16:creationId xmlns:a16="http://schemas.microsoft.com/office/drawing/2014/main" id="{D2ACEEE2-8128-4669-A964-AA90013FD6C5}"/>
              </a:ext>
            </a:extLst>
          </p:cNvPr>
          <p:cNvPicPr>
            <a:picLocks noChangeAspect="1"/>
          </p:cNvPicPr>
          <p:nvPr/>
        </p:nvPicPr>
        <p:blipFill>
          <a:blip r:embed="rId3"/>
          <a:stretch>
            <a:fillRect/>
          </a:stretch>
        </p:blipFill>
        <p:spPr>
          <a:xfrm>
            <a:off x="6096000" y="1398044"/>
            <a:ext cx="5825546" cy="3281998"/>
          </a:xfrm>
          <a:prstGeom prst="rect">
            <a:avLst/>
          </a:prstGeom>
        </p:spPr>
      </p:pic>
    </p:spTree>
    <p:extLst>
      <p:ext uri="{BB962C8B-B14F-4D97-AF65-F5344CB8AC3E}">
        <p14:creationId xmlns:p14="http://schemas.microsoft.com/office/powerpoint/2010/main" val="1767973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DF95AE2-4649-4EF4-9775-DE112BA01265}"/>
              </a:ext>
            </a:extLst>
          </p:cNvPr>
          <p:cNvSpPr txBox="1">
            <a:spLocks/>
          </p:cNvSpPr>
          <p:nvPr/>
        </p:nvSpPr>
        <p:spPr>
          <a:xfrm>
            <a:off x="395416" y="40972"/>
            <a:ext cx="1112566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sz="4000" dirty="0">
                <a:solidFill>
                  <a:srgbClr val="0032A1"/>
                </a:solidFill>
              </a:rPr>
              <a:t>Sanitary Sewer BMPs</a:t>
            </a:r>
          </a:p>
        </p:txBody>
      </p:sp>
      <p:sp>
        <p:nvSpPr>
          <p:cNvPr id="6" name="TextBox 5">
            <a:extLst>
              <a:ext uri="{FF2B5EF4-FFF2-40B4-BE49-F238E27FC236}">
                <a16:creationId xmlns:a16="http://schemas.microsoft.com/office/drawing/2014/main" id="{7F3390E0-6CB3-4414-8DC7-EC55AB336F68}"/>
              </a:ext>
            </a:extLst>
          </p:cNvPr>
          <p:cNvSpPr txBox="1"/>
          <p:nvPr/>
        </p:nvSpPr>
        <p:spPr>
          <a:xfrm>
            <a:off x="395415" y="1319349"/>
            <a:ext cx="11125659" cy="3970318"/>
          </a:xfrm>
          <a:prstGeom prst="rect">
            <a:avLst/>
          </a:prstGeom>
          <a:noFill/>
        </p:spPr>
        <p:txBody>
          <a:bodyPr wrap="square" rtlCol="0">
            <a:spAutoFit/>
          </a:bodyPr>
          <a:lstStyle/>
          <a:p>
            <a:pPr marL="457200" indent="-457200">
              <a:buFont typeface="Arial" panose="020B0604020202020204" pitchFamily="34" charset="0"/>
              <a:buChar char="•"/>
            </a:pPr>
            <a:r>
              <a:rPr lang="en-US" sz="3600" dirty="0">
                <a:latin typeface="Avenir Next Regular"/>
              </a:rPr>
              <a:t>Formation of a Sanitation District</a:t>
            </a:r>
          </a:p>
          <a:p>
            <a:pPr marL="457200" indent="-457200">
              <a:buFont typeface="Arial" panose="020B0604020202020204" pitchFamily="34" charset="0"/>
              <a:buChar char="•"/>
            </a:pPr>
            <a:r>
              <a:rPr lang="en-US" sz="3600" dirty="0">
                <a:latin typeface="Avenir Next Regular"/>
              </a:rPr>
              <a:t>Inspection and Preventative Maintenance Program</a:t>
            </a:r>
          </a:p>
          <a:p>
            <a:pPr marL="457200" indent="-457200">
              <a:buFont typeface="Arial" panose="020B0604020202020204" pitchFamily="34" charset="0"/>
              <a:buChar char="•"/>
            </a:pPr>
            <a:r>
              <a:rPr lang="en-US" sz="3600" dirty="0">
                <a:latin typeface="Avenir Next Regular"/>
              </a:rPr>
              <a:t>Fats, Oils, and Grease program (FOG)</a:t>
            </a:r>
          </a:p>
          <a:p>
            <a:pPr marL="457200" indent="-457200">
              <a:buFont typeface="Arial" panose="020B0604020202020204" pitchFamily="34" charset="0"/>
              <a:buChar char="•"/>
            </a:pPr>
            <a:r>
              <a:rPr lang="en-US" sz="3600" dirty="0">
                <a:latin typeface="Avenir Next Regular"/>
              </a:rPr>
              <a:t>Reduce inflow / Infiltration</a:t>
            </a:r>
          </a:p>
          <a:p>
            <a:pPr marL="457200" indent="-457200">
              <a:buFont typeface="Arial" panose="020B0604020202020204" pitchFamily="34" charset="0"/>
              <a:buChar char="•"/>
            </a:pPr>
            <a:r>
              <a:rPr lang="en-US" sz="3600" dirty="0">
                <a:latin typeface="Avenir Next Regular"/>
              </a:rPr>
              <a:t>Private Lateral Line Replacement or Repair Program </a:t>
            </a:r>
          </a:p>
          <a:p>
            <a:pPr marL="457200" indent="-457200">
              <a:buFont typeface="Arial" panose="020B0604020202020204" pitchFamily="34" charset="0"/>
              <a:buChar char="•"/>
            </a:pPr>
            <a:r>
              <a:rPr lang="en-US" sz="3600" dirty="0">
                <a:latin typeface="Avenir Next Regular"/>
              </a:rPr>
              <a:t>Sanitary Sewer Overflow Elimination</a:t>
            </a:r>
          </a:p>
          <a:p>
            <a:pPr marL="457200" indent="-457200">
              <a:buFont typeface="Arial" panose="020B0604020202020204" pitchFamily="34" charset="0"/>
              <a:buChar char="•"/>
            </a:pPr>
            <a:r>
              <a:rPr lang="en-US" sz="3600" dirty="0">
                <a:latin typeface="Avenir Next Regular"/>
              </a:rPr>
              <a:t>Extend Sanitary Sewer Lines into New Areas</a:t>
            </a:r>
          </a:p>
        </p:txBody>
      </p:sp>
    </p:spTree>
    <p:extLst>
      <p:ext uri="{BB962C8B-B14F-4D97-AF65-F5344CB8AC3E}">
        <p14:creationId xmlns:p14="http://schemas.microsoft.com/office/powerpoint/2010/main" val="2649628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DF95AE2-4649-4EF4-9775-DE112BA01265}"/>
              </a:ext>
            </a:extLst>
          </p:cNvPr>
          <p:cNvSpPr txBox="1">
            <a:spLocks/>
          </p:cNvSpPr>
          <p:nvPr/>
        </p:nvSpPr>
        <p:spPr>
          <a:xfrm>
            <a:off x="395416" y="40972"/>
            <a:ext cx="1112566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sz="4000" dirty="0">
                <a:solidFill>
                  <a:srgbClr val="0032A1"/>
                </a:solidFill>
              </a:rPr>
              <a:t>Formation of a Sanitation District</a:t>
            </a:r>
          </a:p>
        </p:txBody>
      </p:sp>
      <p:sp>
        <p:nvSpPr>
          <p:cNvPr id="6" name="TextBox 5">
            <a:extLst>
              <a:ext uri="{FF2B5EF4-FFF2-40B4-BE49-F238E27FC236}">
                <a16:creationId xmlns:a16="http://schemas.microsoft.com/office/drawing/2014/main" id="{7F3390E0-6CB3-4414-8DC7-EC55AB336F68}"/>
              </a:ext>
            </a:extLst>
          </p:cNvPr>
          <p:cNvSpPr txBox="1"/>
          <p:nvPr/>
        </p:nvSpPr>
        <p:spPr>
          <a:xfrm>
            <a:off x="395415" y="1319349"/>
            <a:ext cx="7515403"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venir Next Regular"/>
              </a:rPr>
              <a:t>Typically formed by County Fiscal Court Ordinance</a:t>
            </a:r>
          </a:p>
          <a:p>
            <a:pPr marL="457200" indent="-457200">
              <a:buFont typeface="Arial" panose="020B0604020202020204" pitchFamily="34" charset="0"/>
              <a:buChar char="•"/>
            </a:pPr>
            <a:r>
              <a:rPr lang="en-US" sz="3200" dirty="0">
                <a:latin typeface="Avenir Next Regular"/>
              </a:rPr>
              <a:t>Establishes:</a:t>
            </a:r>
          </a:p>
          <a:p>
            <a:pPr marL="914400" lvl="1" indent="-457200">
              <a:buFont typeface="Arial" panose="020B0604020202020204" pitchFamily="34" charset="0"/>
              <a:buChar char="•"/>
            </a:pPr>
            <a:r>
              <a:rPr lang="en-US" sz="3200" dirty="0">
                <a:latin typeface="Avenir Next Regular"/>
              </a:rPr>
              <a:t>Governing Board</a:t>
            </a:r>
          </a:p>
          <a:p>
            <a:pPr marL="914400" lvl="1" indent="-457200">
              <a:buFont typeface="Arial" panose="020B0604020202020204" pitchFamily="34" charset="0"/>
              <a:buChar char="•"/>
            </a:pPr>
            <a:r>
              <a:rPr lang="en-US" sz="3200" dirty="0">
                <a:latin typeface="Avenir Next Regular"/>
              </a:rPr>
              <a:t>Fiscal Policy</a:t>
            </a:r>
          </a:p>
          <a:p>
            <a:pPr marL="914400" lvl="1" indent="-457200">
              <a:buFont typeface="Arial" panose="020B0604020202020204" pitchFamily="34" charset="0"/>
              <a:buChar char="•"/>
            </a:pPr>
            <a:r>
              <a:rPr lang="en-US" sz="3200" dirty="0">
                <a:latin typeface="Avenir Next Regular"/>
              </a:rPr>
              <a:t>Management Authority</a:t>
            </a:r>
          </a:p>
          <a:p>
            <a:pPr marL="914400" lvl="1" indent="-457200">
              <a:buFont typeface="Arial" panose="020B0604020202020204" pitchFamily="34" charset="0"/>
              <a:buChar char="•"/>
            </a:pPr>
            <a:r>
              <a:rPr lang="en-US" sz="3200" dirty="0">
                <a:latin typeface="Avenir Next Regular"/>
              </a:rPr>
              <a:t>Policies, Rates, Regulations</a:t>
            </a:r>
          </a:p>
          <a:p>
            <a:pPr marL="457200" indent="-457200">
              <a:buFont typeface="Arial" panose="020B0604020202020204" pitchFamily="34" charset="0"/>
              <a:buChar char="•"/>
            </a:pPr>
            <a:r>
              <a:rPr lang="en-US" sz="3200" dirty="0">
                <a:latin typeface="Avenir Next Regular"/>
              </a:rPr>
              <a:t>Typically a large project associated with the formation of a district</a:t>
            </a:r>
          </a:p>
        </p:txBody>
      </p:sp>
      <p:pic>
        <p:nvPicPr>
          <p:cNvPr id="4" name="Picture 3" descr="A picture containing metal, meter, parking, small&#10;&#10;Description automatically generated">
            <a:extLst>
              <a:ext uri="{FF2B5EF4-FFF2-40B4-BE49-F238E27FC236}">
                <a16:creationId xmlns:a16="http://schemas.microsoft.com/office/drawing/2014/main" id="{9D45FFF6-6338-4EBF-9784-DC143C872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0818" y="1822688"/>
            <a:ext cx="3962400" cy="3050506"/>
          </a:xfrm>
          <a:prstGeom prst="rect">
            <a:avLst/>
          </a:prstGeom>
        </p:spPr>
      </p:pic>
    </p:spTree>
    <p:extLst>
      <p:ext uri="{BB962C8B-B14F-4D97-AF65-F5344CB8AC3E}">
        <p14:creationId xmlns:p14="http://schemas.microsoft.com/office/powerpoint/2010/main" val="1607982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descr="http://water.ky.gov/PublishingImages/GWBdye_injection.jpg">
            <a:extLst>
              <a:ext uri="{FF2B5EF4-FFF2-40B4-BE49-F238E27FC236}">
                <a16:creationId xmlns:a16="http://schemas.microsoft.com/office/drawing/2014/main" id="{2A2DD2B2-825E-4509-A23F-1C29B86D2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0492" y="1401452"/>
            <a:ext cx="2388357" cy="208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4DF95AE2-4649-4EF4-9775-DE112BA01265}"/>
              </a:ext>
            </a:extLst>
          </p:cNvPr>
          <p:cNvSpPr txBox="1">
            <a:spLocks/>
          </p:cNvSpPr>
          <p:nvPr/>
        </p:nvSpPr>
        <p:spPr>
          <a:xfrm>
            <a:off x="395416" y="40972"/>
            <a:ext cx="1112566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sz="4000" dirty="0">
                <a:solidFill>
                  <a:srgbClr val="0032A1"/>
                </a:solidFill>
              </a:rPr>
              <a:t>Inspection and Maintenance</a:t>
            </a:r>
          </a:p>
        </p:txBody>
      </p:sp>
      <p:sp>
        <p:nvSpPr>
          <p:cNvPr id="6" name="TextBox 5">
            <a:extLst>
              <a:ext uri="{FF2B5EF4-FFF2-40B4-BE49-F238E27FC236}">
                <a16:creationId xmlns:a16="http://schemas.microsoft.com/office/drawing/2014/main" id="{7F3390E0-6CB3-4414-8DC7-EC55AB336F68}"/>
              </a:ext>
            </a:extLst>
          </p:cNvPr>
          <p:cNvSpPr txBox="1"/>
          <p:nvPr/>
        </p:nvSpPr>
        <p:spPr>
          <a:xfrm>
            <a:off x="395416" y="1319348"/>
            <a:ext cx="3947175" cy="5386090"/>
          </a:xfrm>
          <a:prstGeom prst="rect">
            <a:avLst/>
          </a:prstGeom>
          <a:noFill/>
        </p:spPr>
        <p:txBody>
          <a:bodyPr wrap="square" rtlCol="0">
            <a:spAutoFit/>
          </a:bodyPr>
          <a:lstStyle/>
          <a:p>
            <a:r>
              <a:rPr lang="en-US" sz="3200" dirty="0">
                <a:latin typeface="Avenir Next Regular"/>
              </a:rPr>
              <a:t>Inspection:</a:t>
            </a:r>
          </a:p>
          <a:p>
            <a:pPr marL="457200" indent="-457200">
              <a:buFont typeface="Arial" panose="020B0604020202020204" pitchFamily="34" charset="0"/>
              <a:buChar char="•"/>
            </a:pPr>
            <a:r>
              <a:rPr lang="en-US" sz="2400" dirty="0">
                <a:latin typeface="Avenir Next Regular"/>
              </a:rPr>
              <a:t>Dye Testing</a:t>
            </a:r>
          </a:p>
          <a:p>
            <a:pPr marL="457200" indent="-457200">
              <a:buFont typeface="Arial" panose="020B0604020202020204" pitchFamily="34" charset="0"/>
              <a:buChar char="•"/>
            </a:pPr>
            <a:r>
              <a:rPr lang="en-US" sz="2400" dirty="0">
                <a:latin typeface="Avenir Next Regular"/>
              </a:rPr>
              <a:t>Smoke Testing</a:t>
            </a:r>
          </a:p>
          <a:p>
            <a:pPr marL="457200" indent="-457200">
              <a:buFont typeface="Arial" panose="020B0604020202020204" pitchFamily="34" charset="0"/>
              <a:buChar char="•"/>
            </a:pPr>
            <a:r>
              <a:rPr lang="en-US" sz="2400" dirty="0">
                <a:latin typeface="Avenir Next Regular"/>
              </a:rPr>
              <a:t>Closed Caption Television (CCTV)</a:t>
            </a:r>
          </a:p>
          <a:p>
            <a:endParaRPr lang="en-US" sz="2400" dirty="0">
              <a:latin typeface="Avenir Next Regular"/>
            </a:endParaRPr>
          </a:p>
          <a:p>
            <a:r>
              <a:rPr lang="en-US" sz="3200" dirty="0">
                <a:latin typeface="Avenir Next Regular"/>
              </a:rPr>
              <a:t>Maintenance:</a:t>
            </a:r>
          </a:p>
          <a:p>
            <a:pPr marL="457200" indent="-457200">
              <a:buFont typeface="Arial" panose="020B0604020202020204" pitchFamily="34" charset="0"/>
              <a:buChar char="•"/>
            </a:pPr>
            <a:r>
              <a:rPr lang="en-US" sz="2400" dirty="0">
                <a:latin typeface="Avenir Next Regular"/>
              </a:rPr>
              <a:t>High pressure water stream cleaning</a:t>
            </a:r>
          </a:p>
          <a:p>
            <a:pPr marL="457200" indent="-457200">
              <a:buFont typeface="Arial" panose="020B0604020202020204" pitchFamily="34" charset="0"/>
              <a:buChar char="•"/>
            </a:pPr>
            <a:r>
              <a:rPr lang="en-US" sz="2400" dirty="0">
                <a:latin typeface="Avenir Next Regular"/>
              </a:rPr>
              <a:t>Cured-in-place-pipe lining (Slip lining)</a:t>
            </a:r>
          </a:p>
          <a:p>
            <a:endParaRPr lang="en-US" sz="3200" dirty="0">
              <a:latin typeface="Avenir Next Regular"/>
            </a:endParaRPr>
          </a:p>
          <a:p>
            <a:endParaRPr lang="en-US" sz="3200" dirty="0">
              <a:latin typeface="Avenir Next Regular"/>
            </a:endParaRPr>
          </a:p>
        </p:txBody>
      </p:sp>
      <p:pic>
        <p:nvPicPr>
          <p:cNvPr id="2" name="Picture 1">
            <a:extLst>
              <a:ext uri="{FF2B5EF4-FFF2-40B4-BE49-F238E27FC236}">
                <a16:creationId xmlns:a16="http://schemas.microsoft.com/office/drawing/2014/main" id="{3D437CC5-C5F1-4CD8-A537-85D6313B8E59}"/>
              </a:ext>
            </a:extLst>
          </p:cNvPr>
          <p:cNvPicPr>
            <a:picLocks noChangeAspect="1"/>
          </p:cNvPicPr>
          <p:nvPr/>
        </p:nvPicPr>
        <p:blipFill>
          <a:blip r:embed="rId4"/>
          <a:stretch>
            <a:fillRect/>
          </a:stretch>
        </p:blipFill>
        <p:spPr>
          <a:xfrm>
            <a:off x="7058687" y="53984"/>
            <a:ext cx="3398953" cy="2279961"/>
          </a:xfrm>
          <a:prstGeom prst="rect">
            <a:avLst/>
          </a:prstGeom>
        </p:spPr>
      </p:pic>
      <p:pic>
        <p:nvPicPr>
          <p:cNvPr id="8" name="Picture 7" descr="A close up of a logo&#10;&#10;Description automatically generated">
            <a:extLst>
              <a:ext uri="{FF2B5EF4-FFF2-40B4-BE49-F238E27FC236}">
                <a16:creationId xmlns:a16="http://schemas.microsoft.com/office/drawing/2014/main" id="{8655BFDC-B277-4335-A036-1DFDC9AFBBA3}"/>
              </a:ext>
            </a:extLst>
          </p:cNvPr>
          <p:cNvPicPr>
            <a:picLocks noChangeAspect="1"/>
          </p:cNvPicPr>
          <p:nvPr/>
        </p:nvPicPr>
        <p:blipFill rotWithShape="1">
          <a:blip r:embed="rId5">
            <a:extLst>
              <a:ext uri="{28A0092B-C50C-407E-A947-70E740481C1C}">
                <a14:useLocalDpi xmlns:a14="http://schemas.microsoft.com/office/drawing/2010/main" val="0"/>
              </a:ext>
            </a:extLst>
          </a:blip>
          <a:srcRect t="5702" r="25114" b="5970"/>
          <a:stretch/>
        </p:blipFill>
        <p:spPr>
          <a:xfrm>
            <a:off x="9418334" y="2290445"/>
            <a:ext cx="2466934" cy="1602462"/>
          </a:xfrm>
          <a:prstGeom prst="rect">
            <a:avLst/>
          </a:prstGeom>
        </p:spPr>
      </p:pic>
      <p:sp>
        <p:nvSpPr>
          <p:cNvPr id="9" name="Rectangle 8">
            <a:extLst>
              <a:ext uri="{FF2B5EF4-FFF2-40B4-BE49-F238E27FC236}">
                <a16:creationId xmlns:a16="http://schemas.microsoft.com/office/drawing/2014/main" id="{2C5FAA0F-266E-4222-A4B3-3858957A9004}"/>
              </a:ext>
            </a:extLst>
          </p:cNvPr>
          <p:cNvSpPr/>
          <p:nvPr/>
        </p:nvSpPr>
        <p:spPr>
          <a:xfrm>
            <a:off x="10841442" y="3451227"/>
            <a:ext cx="1110560" cy="461665"/>
          </a:xfrm>
          <a:prstGeom prst="rect">
            <a:avLst/>
          </a:prstGeom>
          <a:solidFill>
            <a:schemeClr val="bg1"/>
          </a:solidFill>
        </p:spPr>
        <p:txBody>
          <a:bodyPr wrap="none">
            <a:spAutoFit/>
          </a:bodyPr>
          <a:lstStyle/>
          <a:p>
            <a:r>
              <a:rPr lang="en-US" sz="1200" dirty="0">
                <a:latin typeface="Calibri" panose="020F0502020204030204" pitchFamily="34" charset="0"/>
                <a:cs typeface="Calibri" panose="020F0502020204030204" pitchFamily="34" charset="0"/>
              </a:rPr>
              <a:t>CCTV Image </a:t>
            </a:r>
          </a:p>
          <a:p>
            <a:r>
              <a:rPr lang="en-US" sz="1200" dirty="0">
                <a:latin typeface="Calibri" panose="020F0502020204030204" pitchFamily="34" charset="0"/>
                <a:cs typeface="Calibri" panose="020F0502020204030204" pitchFamily="34" charset="0"/>
              </a:rPr>
              <a:t>(Source: KDEP)</a:t>
            </a:r>
          </a:p>
        </p:txBody>
      </p:sp>
      <p:sp>
        <p:nvSpPr>
          <p:cNvPr id="10" name="Rectangle 9">
            <a:extLst>
              <a:ext uri="{FF2B5EF4-FFF2-40B4-BE49-F238E27FC236}">
                <a16:creationId xmlns:a16="http://schemas.microsoft.com/office/drawing/2014/main" id="{D8A43AEF-F2CD-464C-A8E8-11A6CB8D4765}"/>
              </a:ext>
            </a:extLst>
          </p:cNvPr>
          <p:cNvSpPr/>
          <p:nvPr/>
        </p:nvSpPr>
        <p:spPr>
          <a:xfrm>
            <a:off x="4370689" y="3447671"/>
            <a:ext cx="930448" cy="276999"/>
          </a:xfrm>
          <a:prstGeom prst="rect">
            <a:avLst/>
          </a:prstGeom>
        </p:spPr>
        <p:txBody>
          <a:bodyPr wrap="none">
            <a:spAutoFit/>
          </a:bodyPr>
          <a:lstStyle/>
          <a:p>
            <a:r>
              <a:rPr lang="en-US" sz="1200" dirty="0">
                <a:latin typeface="Calibri" panose="020F0502020204030204" pitchFamily="34" charset="0"/>
                <a:cs typeface="Calibri" panose="020F0502020204030204" pitchFamily="34" charset="0"/>
              </a:rPr>
              <a:t>Dye Testing </a:t>
            </a:r>
          </a:p>
        </p:txBody>
      </p:sp>
      <p:pic>
        <p:nvPicPr>
          <p:cNvPr id="12" name="Picture 11" descr="A person that is standing in the street&#10;&#10;Description automatically generated">
            <a:extLst>
              <a:ext uri="{FF2B5EF4-FFF2-40B4-BE49-F238E27FC236}">
                <a16:creationId xmlns:a16="http://schemas.microsoft.com/office/drawing/2014/main" id="{24D63A61-012B-47E0-B8AB-6E5999C37E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0681" y="3942151"/>
            <a:ext cx="2232318" cy="2263323"/>
          </a:xfrm>
          <a:prstGeom prst="rect">
            <a:avLst/>
          </a:prstGeom>
        </p:spPr>
      </p:pic>
      <p:sp>
        <p:nvSpPr>
          <p:cNvPr id="15" name="Rectangle 14">
            <a:extLst>
              <a:ext uri="{FF2B5EF4-FFF2-40B4-BE49-F238E27FC236}">
                <a16:creationId xmlns:a16="http://schemas.microsoft.com/office/drawing/2014/main" id="{A1A77637-983A-4091-AA0C-CB2D71427BC6}"/>
              </a:ext>
            </a:extLst>
          </p:cNvPr>
          <p:cNvSpPr/>
          <p:nvPr/>
        </p:nvSpPr>
        <p:spPr>
          <a:xfrm>
            <a:off x="5614671" y="6127499"/>
            <a:ext cx="2655214" cy="276999"/>
          </a:xfrm>
          <a:prstGeom prst="rect">
            <a:avLst/>
          </a:prstGeom>
        </p:spPr>
        <p:txBody>
          <a:bodyPr wrap="none">
            <a:spAutoFit/>
          </a:bodyPr>
          <a:lstStyle/>
          <a:p>
            <a:r>
              <a:rPr lang="en-US" sz="1200" dirty="0">
                <a:latin typeface="Calibri" panose="020F0502020204030204" pitchFamily="34" charset="0"/>
                <a:cs typeface="Calibri" panose="020F0502020204030204" pitchFamily="34" charset="0"/>
              </a:rPr>
              <a:t>High Pressure Cleaning (Source: LFUCG)</a:t>
            </a:r>
          </a:p>
        </p:txBody>
      </p:sp>
      <p:sp>
        <p:nvSpPr>
          <p:cNvPr id="16" name="Rectangle 15">
            <a:extLst>
              <a:ext uri="{FF2B5EF4-FFF2-40B4-BE49-F238E27FC236}">
                <a16:creationId xmlns:a16="http://schemas.microsoft.com/office/drawing/2014/main" id="{9E63EA0E-DA54-444C-A351-C234C4AAE030}"/>
              </a:ext>
            </a:extLst>
          </p:cNvPr>
          <p:cNvSpPr/>
          <p:nvPr/>
        </p:nvSpPr>
        <p:spPr>
          <a:xfrm>
            <a:off x="8514769" y="6127498"/>
            <a:ext cx="1413720" cy="276999"/>
          </a:xfrm>
          <a:prstGeom prst="rect">
            <a:avLst/>
          </a:prstGeom>
        </p:spPr>
        <p:txBody>
          <a:bodyPr wrap="none">
            <a:spAutoFit/>
          </a:bodyPr>
          <a:lstStyle/>
          <a:p>
            <a:r>
              <a:rPr lang="en-US" sz="1200" dirty="0">
                <a:latin typeface="Calibri" panose="020F0502020204030204" pitchFamily="34" charset="0"/>
                <a:cs typeface="Calibri" panose="020F0502020204030204" pitchFamily="34" charset="0"/>
              </a:rPr>
              <a:t>Cured-in-place-pipe</a:t>
            </a:r>
          </a:p>
        </p:txBody>
      </p:sp>
      <p:pic>
        <p:nvPicPr>
          <p:cNvPr id="18" name="Picture 17" descr="A picture containing yellow, large, plane, sitting&#10;&#10;Description automatically generated">
            <a:extLst>
              <a:ext uri="{FF2B5EF4-FFF2-40B4-BE49-F238E27FC236}">
                <a16:creationId xmlns:a16="http://schemas.microsoft.com/office/drawing/2014/main" id="{D09C279C-BCC4-44A3-9B8A-C84598AD16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77975" y="3968991"/>
            <a:ext cx="3407293" cy="2189524"/>
          </a:xfrm>
          <a:prstGeom prst="rect">
            <a:avLst/>
          </a:prstGeom>
        </p:spPr>
      </p:pic>
      <p:pic>
        <p:nvPicPr>
          <p:cNvPr id="19" name="Picture 18">
            <a:extLst>
              <a:ext uri="{FF2B5EF4-FFF2-40B4-BE49-F238E27FC236}">
                <a16:creationId xmlns:a16="http://schemas.microsoft.com/office/drawing/2014/main" id="{DD29FF7C-A7E9-4B5F-81BA-C6CB3EC0DE3C}"/>
              </a:ext>
            </a:extLst>
          </p:cNvPr>
          <p:cNvPicPr>
            <a:picLocks noChangeAspect="1"/>
          </p:cNvPicPr>
          <p:nvPr/>
        </p:nvPicPr>
        <p:blipFill>
          <a:blip r:embed="rId8"/>
          <a:stretch>
            <a:fillRect/>
          </a:stretch>
        </p:blipFill>
        <p:spPr>
          <a:xfrm>
            <a:off x="7058687" y="2293588"/>
            <a:ext cx="2239873" cy="1620514"/>
          </a:xfrm>
          <a:prstGeom prst="rect">
            <a:avLst/>
          </a:prstGeom>
        </p:spPr>
      </p:pic>
    </p:spTree>
    <p:extLst>
      <p:ext uri="{BB962C8B-B14F-4D97-AF65-F5344CB8AC3E}">
        <p14:creationId xmlns:p14="http://schemas.microsoft.com/office/powerpoint/2010/main" val="2347748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DF95AE2-4649-4EF4-9775-DE112BA01265}"/>
              </a:ext>
            </a:extLst>
          </p:cNvPr>
          <p:cNvSpPr txBox="1">
            <a:spLocks/>
          </p:cNvSpPr>
          <p:nvPr/>
        </p:nvSpPr>
        <p:spPr>
          <a:xfrm>
            <a:off x="395416" y="40972"/>
            <a:ext cx="1112566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sz="4000" dirty="0">
                <a:solidFill>
                  <a:srgbClr val="0032A1"/>
                </a:solidFill>
              </a:rPr>
              <a:t>Fats, Oils, and Grease Program</a:t>
            </a:r>
          </a:p>
        </p:txBody>
      </p:sp>
      <p:sp>
        <p:nvSpPr>
          <p:cNvPr id="6" name="TextBox 5">
            <a:extLst>
              <a:ext uri="{FF2B5EF4-FFF2-40B4-BE49-F238E27FC236}">
                <a16:creationId xmlns:a16="http://schemas.microsoft.com/office/drawing/2014/main" id="{7F3390E0-6CB3-4414-8DC7-EC55AB336F68}"/>
              </a:ext>
            </a:extLst>
          </p:cNvPr>
          <p:cNvSpPr txBox="1"/>
          <p:nvPr/>
        </p:nvSpPr>
        <p:spPr>
          <a:xfrm>
            <a:off x="395416" y="1319348"/>
            <a:ext cx="4868873" cy="5447645"/>
          </a:xfrm>
          <a:prstGeom prst="rect">
            <a:avLst/>
          </a:prstGeom>
          <a:noFill/>
        </p:spPr>
        <p:txBody>
          <a:bodyPr wrap="square" rtlCol="0">
            <a:spAutoFit/>
          </a:bodyPr>
          <a:lstStyle/>
          <a:p>
            <a:r>
              <a:rPr lang="en-US" sz="3200" dirty="0">
                <a:latin typeface="Avenir Next Regular"/>
              </a:rPr>
              <a:t>FOG Program</a:t>
            </a:r>
          </a:p>
          <a:p>
            <a:pPr marL="342900" indent="-342900">
              <a:buFont typeface="Arial" panose="020B0604020202020204" pitchFamily="34" charset="0"/>
              <a:buChar char="•"/>
            </a:pPr>
            <a:r>
              <a:rPr lang="en-US" sz="2800" dirty="0">
                <a:latin typeface="Avenir Next Regular"/>
              </a:rPr>
              <a:t>Required as part of the Pretreatment program of the sanitary sewer utility.</a:t>
            </a:r>
          </a:p>
          <a:p>
            <a:pPr marL="342900" indent="-342900">
              <a:buFont typeface="Arial" panose="020B0604020202020204" pitchFamily="34" charset="0"/>
              <a:buChar char="•"/>
            </a:pPr>
            <a:r>
              <a:rPr lang="en-US" sz="2800" dirty="0">
                <a:latin typeface="Avenir Next Regular"/>
              </a:rPr>
              <a:t>FOG hardens in the pipes (like in your arteries) causing clogs.</a:t>
            </a:r>
          </a:p>
          <a:p>
            <a:pPr marL="342900" indent="-342900">
              <a:buFont typeface="Arial" panose="020B0604020202020204" pitchFamily="34" charset="0"/>
              <a:buChar char="•"/>
            </a:pPr>
            <a:r>
              <a:rPr lang="en-US" sz="2800" dirty="0">
                <a:latin typeface="Avenir Next Regular"/>
              </a:rPr>
              <a:t>Without regular cleanout of grease traps and interceptors than can overflow into sewer.</a:t>
            </a:r>
            <a:endParaRPr lang="en-US" sz="2000" dirty="0">
              <a:latin typeface="Avenir Next Regular"/>
            </a:endParaRPr>
          </a:p>
          <a:p>
            <a:endParaRPr lang="en-US" sz="3200" dirty="0">
              <a:latin typeface="Avenir Next Regular"/>
            </a:endParaRPr>
          </a:p>
          <a:p>
            <a:endParaRPr lang="en-US" sz="3200" dirty="0">
              <a:latin typeface="Avenir Next Regular"/>
            </a:endParaRPr>
          </a:p>
        </p:txBody>
      </p:sp>
      <p:pic>
        <p:nvPicPr>
          <p:cNvPr id="5" name="Picture 4" descr="A picture containing table, food, doughnut, cake&#10;&#10;Description automatically generated">
            <a:extLst>
              <a:ext uri="{FF2B5EF4-FFF2-40B4-BE49-F238E27FC236}">
                <a16:creationId xmlns:a16="http://schemas.microsoft.com/office/drawing/2014/main" id="{7C85E574-A49C-4B71-A31B-A60A91C33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4813" y="322326"/>
            <a:ext cx="3075224" cy="2883877"/>
          </a:xfrm>
          <a:prstGeom prst="rect">
            <a:avLst/>
          </a:prstGeom>
        </p:spPr>
      </p:pic>
      <p:pic>
        <p:nvPicPr>
          <p:cNvPr id="13" name="Picture 12" descr="A picture containing indoor, food, kitchen, making&#10;&#10;Description automatically generated">
            <a:extLst>
              <a:ext uri="{FF2B5EF4-FFF2-40B4-BE49-F238E27FC236}">
                <a16:creationId xmlns:a16="http://schemas.microsoft.com/office/drawing/2014/main" id="{C567F0CA-4774-4E29-ADE1-CC16EB49A3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7428" y="3554046"/>
            <a:ext cx="3609994" cy="2393583"/>
          </a:xfrm>
          <a:prstGeom prst="rect">
            <a:avLst/>
          </a:prstGeom>
        </p:spPr>
      </p:pic>
      <p:pic>
        <p:nvPicPr>
          <p:cNvPr id="14" name="Picture 13">
            <a:extLst>
              <a:ext uri="{FF2B5EF4-FFF2-40B4-BE49-F238E27FC236}">
                <a16:creationId xmlns:a16="http://schemas.microsoft.com/office/drawing/2014/main" id="{A9B7ACCA-29FC-4276-8022-79E0003DBE5F}"/>
              </a:ext>
            </a:extLst>
          </p:cNvPr>
          <p:cNvPicPr>
            <a:picLocks noChangeAspect="1"/>
          </p:cNvPicPr>
          <p:nvPr/>
        </p:nvPicPr>
        <p:blipFill>
          <a:blip r:embed="rId5"/>
          <a:stretch>
            <a:fillRect/>
          </a:stretch>
        </p:blipFill>
        <p:spPr>
          <a:xfrm>
            <a:off x="5264289" y="1277815"/>
            <a:ext cx="3093139" cy="4302369"/>
          </a:xfrm>
          <a:prstGeom prst="rect">
            <a:avLst/>
          </a:prstGeom>
        </p:spPr>
      </p:pic>
    </p:spTree>
    <p:extLst>
      <p:ext uri="{BB962C8B-B14F-4D97-AF65-F5344CB8AC3E}">
        <p14:creationId xmlns:p14="http://schemas.microsoft.com/office/powerpoint/2010/main" val="455535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C1E68F-4270-498B-90C9-8FC323A289B1}"/>
              </a:ext>
            </a:extLst>
          </p:cNvPr>
          <p:cNvSpPr txBox="1">
            <a:spLocks/>
          </p:cNvSpPr>
          <p:nvPr/>
        </p:nvSpPr>
        <p:spPr>
          <a:xfrm>
            <a:off x="248194" y="0"/>
            <a:ext cx="11834949"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sz="4000" dirty="0">
                <a:solidFill>
                  <a:srgbClr val="0032A1"/>
                </a:solidFill>
              </a:rPr>
              <a:t>Reduce inflow and infiltration (I&amp;I)</a:t>
            </a:r>
          </a:p>
        </p:txBody>
      </p:sp>
      <p:sp>
        <p:nvSpPr>
          <p:cNvPr id="10" name="TextBox 9">
            <a:extLst>
              <a:ext uri="{FF2B5EF4-FFF2-40B4-BE49-F238E27FC236}">
                <a16:creationId xmlns:a16="http://schemas.microsoft.com/office/drawing/2014/main" id="{6D15355C-1F5C-4956-A8B9-11ED7519D846}"/>
              </a:ext>
            </a:extLst>
          </p:cNvPr>
          <p:cNvSpPr txBox="1"/>
          <p:nvPr/>
        </p:nvSpPr>
        <p:spPr>
          <a:xfrm>
            <a:off x="305344" y="1080993"/>
            <a:ext cx="5329645" cy="2246769"/>
          </a:xfrm>
          <a:prstGeom prst="rect">
            <a:avLst/>
          </a:prstGeom>
          <a:noFill/>
        </p:spPr>
        <p:txBody>
          <a:bodyPr wrap="square" rtlCol="0">
            <a:spAutoFit/>
          </a:bodyPr>
          <a:lstStyle/>
          <a:p>
            <a:r>
              <a:rPr lang="en-US" sz="2800" dirty="0">
                <a:latin typeface="Avenir Next Regular"/>
              </a:rPr>
              <a:t>Measures taken to reduce the ability of stormwater and groundwater to enter the wastewater collection and treatment system.</a:t>
            </a:r>
          </a:p>
        </p:txBody>
      </p:sp>
      <p:sp>
        <p:nvSpPr>
          <p:cNvPr id="12" name="TextBox 11">
            <a:extLst>
              <a:ext uri="{FF2B5EF4-FFF2-40B4-BE49-F238E27FC236}">
                <a16:creationId xmlns:a16="http://schemas.microsoft.com/office/drawing/2014/main" id="{01DAC84D-788C-4F5B-A79F-9E533719BB8B}"/>
              </a:ext>
            </a:extLst>
          </p:cNvPr>
          <p:cNvSpPr txBox="1"/>
          <p:nvPr/>
        </p:nvSpPr>
        <p:spPr>
          <a:xfrm>
            <a:off x="7995013" y="5654432"/>
            <a:ext cx="3722369" cy="369332"/>
          </a:xfrm>
          <a:prstGeom prst="rect">
            <a:avLst/>
          </a:prstGeom>
          <a:noFill/>
        </p:spPr>
        <p:txBody>
          <a:bodyPr wrap="square" rtlCol="0">
            <a:spAutoFit/>
          </a:bodyPr>
          <a:lstStyle/>
          <a:p>
            <a:pPr algn="r"/>
            <a:r>
              <a:rPr lang="en-US" dirty="0"/>
              <a:t>Source: Oregon, Ohio</a:t>
            </a:r>
          </a:p>
        </p:txBody>
      </p:sp>
      <p:pic>
        <p:nvPicPr>
          <p:cNvPr id="13" name="Picture 12">
            <a:extLst>
              <a:ext uri="{FF2B5EF4-FFF2-40B4-BE49-F238E27FC236}">
                <a16:creationId xmlns:a16="http://schemas.microsoft.com/office/drawing/2014/main" id="{5DD0C649-4B76-45BA-BA78-E93590D32598}"/>
              </a:ext>
            </a:extLst>
          </p:cNvPr>
          <p:cNvPicPr>
            <a:picLocks noChangeAspect="1"/>
          </p:cNvPicPr>
          <p:nvPr/>
        </p:nvPicPr>
        <p:blipFill>
          <a:blip r:embed="rId3"/>
          <a:stretch>
            <a:fillRect/>
          </a:stretch>
        </p:blipFill>
        <p:spPr>
          <a:xfrm>
            <a:off x="5326506" y="1005840"/>
            <a:ext cx="6560150" cy="4604657"/>
          </a:xfrm>
          <a:prstGeom prst="rect">
            <a:avLst/>
          </a:prstGeom>
        </p:spPr>
      </p:pic>
      <p:pic>
        <p:nvPicPr>
          <p:cNvPr id="6" name="Picture 5">
            <a:extLst>
              <a:ext uri="{FF2B5EF4-FFF2-40B4-BE49-F238E27FC236}">
                <a16:creationId xmlns:a16="http://schemas.microsoft.com/office/drawing/2014/main" id="{99E850CF-C9CF-4206-9B5D-3723FD40D127}"/>
              </a:ext>
            </a:extLst>
          </p:cNvPr>
          <p:cNvPicPr>
            <a:picLocks noChangeAspect="1"/>
          </p:cNvPicPr>
          <p:nvPr/>
        </p:nvPicPr>
        <p:blipFill>
          <a:blip r:embed="rId4"/>
          <a:stretch>
            <a:fillRect/>
          </a:stretch>
        </p:blipFill>
        <p:spPr>
          <a:xfrm>
            <a:off x="248194" y="3569425"/>
            <a:ext cx="5061054" cy="2207582"/>
          </a:xfrm>
          <a:prstGeom prst="rect">
            <a:avLst/>
          </a:prstGeom>
        </p:spPr>
      </p:pic>
    </p:spTree>
    <p:extLst>
      <p:ext uri="{BB962C8B-B14F-4D97-AF65-F5344CB8AC3E}">
        <p14:creationId xmlns:p14="http://schemas.microsoft.com/office/powerpoint/2010/main" val="4068024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DF95AE2-4649-4EF4-9775-DE112BA01265}"/>
              </a:ext>
            </a:extLst>
          </p:cNvPr>
          <p:cNvSpPr txBox="1">
            <a:spLocks/>
          </p:cNvSpPr>
          <p:nvPr/>
        </p:nvSpPr>
        <p:spPr>
          <a:xfrm>
            <a:off x="395416" y="40972"/>
            <a:ext cx="7523791"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sz="4000" dirty="0">
                <a:solidFill>
                  <a:srgbClr val="0032A1"/>
                </a:solidFill>
              </a:rPr>
              <a:t>Private Lateral Line Replacement / Repair Program </a:t>
            </a:r>
          </a:p>
        </p:txBody>
      </p:sp>
      <p:sp>
        <p:nvSpPr>
          <p:cNvPr id="6" name="TextBox 5">
            <a:extLst>
              <a:ext uri="{FF2B5EF4-FFF2-40B4-BE49-F238E27FC236}">
                <a16:creationId xmlns:a16="http://schemas.microsoft.com/office/drawing/2014/main" id="{7F3390E0-6CB3-4414-8DC7-EC55AB336F68}"/>
              </a:ext>
            </a:extLst>
          </p:cNvPr>
          <p:cNvSpPr txBox="1"/>
          <p:nvPr/>
        </p:nvSpPr>
        <p:spPr>
          <a:xfrm>
            <a:off x="395416" y="1319348"/>
            <a:ext cx="5527618"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venir Next Regular"/>
              </a:rPr>
              <a:t>Prior to 1970s, no PVC so unless replaced lines are likely </a:t>
            </a:r>
            <a:r>
              <a:rPr lang="en-US" sz="3200" dirty="0" err="1">
                <a:latin typeface="Avenir Next Regular"/>
              </a:rPr>
              <a:t>orangeburg</a:t>
            </a:r>
            <a:r>
              <a:rPr lang="en-US" sz="3200" dirty="0">
                <a:latin typeface="Avenir Next Regular"/>
              </a:rPr>
              <a:t>, cast iron, or clay tile.</a:t>
            </a:r>
          </a:p>
          <a:p>
            <a:pPr marL="457200" indent="-457200">
              <a:buFont typeface="Arial" panose="020B0604020202020204" pitchFamily="34" charset="0"/>
              <a:buChar char="•"/>
            </a:pPr>
            <a:r>
              <a:rPr lang="en-US" sz="3200" dirty="0">
                <a:latin typeface="Avenir Next Regular"/>
              </a:rPr>
              <a:t>Responsibility for repair or replacement is with homeowner, but some cities have cost share to help address this source.</a:t>
            </a:r>
          </a:p>
        </p:txBody>
      </p:sp>
      <p:pic>
        <p:nvPicPr>
          <p:cNvPr id="8" name="Picture 7">
            <a:extLst>
              <a:ext uri="{FF2B5EF4-FFF2-40B4-BE49-F238E27FC236}">
                <a16:creationId xmlns:a16="http://schemas.microsoft.com/office/drawing/2014/main" id="{C1CCE01F-F3C9-466B-B73F-FB8CAF8EA85D}"/>
              </a:ext>
            </a:extLst>
          </p:cNvPr>
          <p:cNvPicPr>
            <a:picLocks noChangeAspect="1"/>
          </p:cNvPicPr>
          <p:nvPr/>
        </p:nvPicPr>
        <p:blipFill>
          <a:blip r:embed="rId3"/>
          <a:stretch>
            <a:fillRect/>
          </a:stretch>
        </p:blipFill>
        <p:spPr>
          <a:xfrm>
            <a:off x="7941802" y="40972"/>
            <a:ext cx="3854782" cy="4318593"/>
          </a:xfrm>
          <a:prstGeom prst="rect">
            <a:avLst/>
          </a:prstGeom>
        </p:spPr>
      </p:pic>
      <p:pic>
        <p:nvPicPr>
          <p:cNvPr id="4" name="Picture 3" descr="A picture containing sitting, doughnut, donut, table&#10;&#10;Description automatically generated">
            <a:extLst>
              <a:ext uri="{FF2B5EF4-FFF2-40B4-BE49-F238E27FC236}">
                <a16:creationId xmlns:a16="http://schemas.microsoft.com/office/drawing/2014/main" id="{FDA506BE-D008-492C-9618-69B54DFCF8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7321" y="4404508"/>
            <a:ext cx="1914481" cy="1434013"/>
          </a:xfrm>
          <a:prstGeom prst="rect">
            <a:avLst/>
          </a:prstGeom>
        </p:spPr>
      </p:pic>
      <p:pic>
        <p:nvPicPr>
          <p:cNvPr id="5" name="Picture 4">
            <a:extLst>
              <a:ext uri="{FF2B5EF4-FFF2-40B4-BE49-F238E27FC236}">
                <a16:creationId xmlns:a16="http://schemas.microsoft.com/office/drawing/2014/main" id="{75BEEE0A-1E11-4475-8C48-16AB26286C7B}"/>
              </a:ext>
            </a:extLst>
          </p:cNvPr>
          <p:cNvPicPr>
            <a:picLocks noChangeAspect="1"/>
          </p:cNvPicPr>
          <p:nvPr/>
        </p:nvPicPr>
        <p:blipFill>
          <a:blip r:embed="rId5"/>
          <a:stretch>
            <a:fillRect/>
          </a:stretch>
        </p:blipFill>
        <p:spPr>
          <a:xfrm>
            <a:off x="8046089" y="4403896"/>
            <a:ext cx="3646208" cy="1828801"/>
          </a:xfrm>
          <a:prstGeom prst="rect">
            <a:avLst/>
          </a:prstGeom>
        </p:spPr>
      </p:pic>
      <p:sp>
        <p:nvSpPr>
          <p:cNvPr id="9" name="Rectangle 8">
            <a:extLst>
              <a:ext uri="{FF2B5EF4-FFF2-40B4-BE49-F238E27FC236}">
                <a16:creationId xmlns:a16="http://schemas.microsoft.com/office/drawing/2014/main" id="{A8134164-0B36-4DEF-B61B-85F59E1329DF}"/>
              </a:ext>
            </a:extLst>
          </p:cNvPr>
          <p:cNvSpPr/>
          <p:nvPr/>
        </p:nvSpPr>
        <p:spPr>
          <a:xfrm>
            <a:off x="6027321" y="5863365"/>
            <a:ext cx="1758623"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Orangeburg Pipe</a:t>
            </a:r>
          </a:p>
        </p:txBody>
      </p:sp>
    </p:spTree>
    <p:extLst>
      <p:ext uri="{BB962C8B-B14F-4D97-AF65-F5344CB8AC3E}">
        <p14:creationId xmlns:p14="http://schemas.microsoft.com/office/powerpoint/2010/main" val="3925837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DF95AE2-4649-4EF4-9775-DE112BA01265}"/>
              </a:ext>
            </a:extLst>
          </p:cNvPr>
          <p:cNvSpPr txBox="1">
            <a:spLocks/>
          </p:cNvSpPr>
          <p:nvPr/>
        </p:nvSpPr>
        <p:spPr>
          <a:xfrm>
            <a:off x="395416" y="40972"/>
            <a:ext cx="1112566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sz="4000" dirty="0">
                <a:solidFill>
                  <a:srgbClr val="0032A1"/>
                </a:solidFill>
              </a:rPr>
              <a:t>Eliminate Sanitary Sewer Overflows (SSOs)</a:t>
            </a:r>
          </a:p>
        </p:txBody>
      </p:sp>
      <p:pic>
        <p:nvPicPr>
          <p:cNvPr id="5" name="Picture 4" descr="A close up of a tree&#10;&#10;Description automatically generated">
            <a:extLst>
              <a:ext uri="{FF2B5EF4-FFF2-40B4-BE49-F238E27FC236}">
                <a16:creationId xmlns:a16="http://schemas.microsoft.com/office/drawing/2014/main" id="{29C8E7DB-8F3D-4F40-82B4-233577767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718" y="1183972"/>
            <a:ext cx="4310358" cy="2992620"/>
          </a:xfrm>
          <a:prstGeom prst="rect">
            <a:avLst/>
          </a:prstGeom>
        </p:spPr>
      </p:pic>
      <p:sp>
        <p:nvSpPr>
          <p:cNvPr id="6" name="TextBox 5">
            <a:extLst>
              <a:ext uri="{FF2B5EF4-FFF2-40B4-BE49-F238E27FC236}">
                <a16:creationId xmlns:a16="http://schemas.microsoft.com/office/drawing/2014/main" id="{7F3390E0-6CB3-4414-8DC7-EC55AB336F68}"/>
              </a:ext>
            </a:extLst>
          </p:cNvPr>
          <p:cNvSpPr txBox="1"/>
          <p:nvPr/>
        </p:nvSpPr>
        <p:spPr>
          <a:xfrm>
            <a:off x="395416" y="1183972"/>
            <a:ext cx="6554024" cy="5109091"/>
          </a:xfrm>
          <a:prstGeom prst="rect">
            <a:avLst/>
          </a:prstGeom>
          <a:noFill/>
        </p:spPr>
        <p:txBody>
          <a:bodyPr wrap="square" rtlCol="0">
            <a:spAutoFit/>
          </a:bodyPr>
          <a:lstStyle/>
          <a:p>
            <a:r>
              <a:rPr lang="en-US" sz="3200" dirty="0">
                <a:latin typeface="Avenir Next Regular"/>
              </a:rPr>
              <a:t>Sanitary sewers can release raw sewage due to:</a:t>
            </a:r>
          </a:p>
          <a:p>
            <a:endParaRPr lang="en-US" sz="1000" dirty="0">
              <a:latin typeface="Avenir Next Regular"/>
            </a:endParaRPr>
          </a:p>
          <a:p>
            <a:pPr marL="457200" indent="-457200">
              <a:buFont typeface="Arial" panose="020B0604020202020204" pitchFamily="34" charset="0"/>
              <a:buChar char="•"/>
            </a:pPr>
            <a:r>
              <a:rPr lang="en-US" sz="2800" dirty="0">
                <a:latin typeface="Avenir Next Regular"/>
              </a:rPr>
              <a:t>blockages</a:t>
            </a:r>
          </a:p>
          <a:p>
            <a:pPr marL="457200" indent="-457200">
              <a:buFont typeface="Arial" panose="020B0604020202020204" pitchFamily="34" charset="0"/>
              <a:buChar char="•"/>
            </a:pPr>
            <a:r>
              <a:rPr lang="en-US" sz="2800" dirty="0">
                <a:latin typeface="Avenir Next Regular"/>
              </a:rPr>
              <a:t>line breaks</a:t>
            </a:r>
          </a:p>
          <a:p>
            <a:pPr marL="457200" indent="-457200">
              <a:buFont typeface="Arial" panose="020B0604020202020204" pitchFamily="34" charset="0"/>
              <a:buChar char="•"/>
            </a:pPr>
            <a:r>
              <a:rPr lang="en-US" sz="2800" dirty="0">
                <a:latin typeface="Avenir Next Regular"/>
              </a:rPr>
              <a:t>sewer defects that allow stormwater and groundwater to overload the system</a:t>
            </a:r>
          </a:p>
          <a:p>
            <a:pPr marL="457200" indent="-457200">
              <a:buFont typeface="Arial" panose="020B0604020202020204" pitchFamily="34" charset="0"/>
              <a:buChar char="•"/>
            </a:pPr>
            <a:r>
              <a:rPr lang="en-US" sz="2800" dirty="0">
                <a:latin typeface="Avenir Next Regular"/>
              </a:rPr>
              <a:t>sump pump discharges to sanitary </a:t>
            </a:r>
          </a:p>
          <a:p>
            <a:pPr marL="457200" indent="-457200">
              <a:buFont typeface="Arial" panose="020B0604020202020204" pitchFamily="34" charset="0"/>
              <a:buChar char="•"/>
            </a:pPr>
            <a:r>
              <a:rPr lang="en-US" sz="2800" dirty="0">
                <a:latin typeface="Avenir Next Regular"/>
              </a:rPr>
              <a:t>power failures at pump station or treatment plant</a:t>
            </a:r>
          </a:p>
          <a:p>
            <a:pPr marL="457200" indent="-457200">
              <a:buFont typeface="Arial" panose="020B0604020202020204" pitchFamily="34" charset="0"/>
              <a:buChar char="•"/>
            </a:pPr>
            <a:r>
              <a:rPr lang="en-US" sz="2800" dirty="0">
                <a:latin typeface="Avenir Next Regular"/>
              </a:rPr>
              <a:t>improper sewer design</a:t>
            </a:r>
          </a:p>
          <a:p>
            <a:pPr marL="457200" indent="-457200">
              <a:buFont typeface="Arial" panose="020B0604020202020204" pitchFamily="34" charset="0"/>
              <a:buChar char="•"/>
            </a:pPr>
            <a:r>
              <a:rPr lang="en-US" sz="2800" dirty="0">
                <a:latin typeface="Avenir Next Regular"/>
              </a:rPr>
              <a:t>vandalism</a:t>
            </a:r>
          </a:p>
        </p:txBody>
      </p:sp>
    </p:spTree>
    <p:extLst>
      <p:ext uri="{BB962C8B-B14F-4D97-AF65-F5344CB8AC3E}">
        <p14:creationId xmlns:p14="http://schemas.microsoft.com/office/powerpoint/2010/main" val="940506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7E9A09-458A-49F1-A6BE-62C6926D61D3}"/>
              </a:ext>
            </a:extLst>
          </p:cNvPr>
          <p:cNvSpPr txBox="1"/>
          <p:nvPr/>
        </p:nvSpPr>
        <p:spPr>
          <a:xfrm>
            <a:off x="426720" y="927922"/>
            <a:ext cx="11338560" cy="830997"/>
          </a:xfrm>
          <a:prstGeom prst="rect">
            <a:avLst/>
          </a:prstGeom>
          <a:noFill/>
        </p:spPr>
        <p:txBody>
          <a:bodyPr wrap="square" rtlCol="0">
            <a:spAutoFit/>
          </a:bodyPr>
          <a:lstStyle/>
          <a:p>
            <a:r>
              <a:rPr lang="en-US" sz="2400" i="1" dirty="0">
                <a:solidFill>
                  <a:schemeClr val="accent1"/>
                </a:solidFill>
                <a:latin typeface="Avenir Next Regular"/>
              </a:rPr>
              <a:t>Many avoidable SSOs are caused by inadequate or improper operation or maintenance, inadequate system capacity, and improper system design and construction.</a:t>
            </a:r>
            <a:endParaRPr lang="en-US" dirty="0">
              <a:solidFill>
                <a:schemeClr val="accent1"/>
              </a:solidFill>
            </a:endParaRPr>
          </a:p>
        </p:txBody>
      </p:sp>
      <p:sp>
        <p:nvSpPr>
          <p:cNvPr id="4" name="TextBox 3">
            <a:extLst>
              <a:ext uri="{FF2B5EF4-FFF2-40B4-BE49-F238E27FC236}">
                <a16:creationId xmlns:a16="http://schemas.microsoft.com/office/drawing/2014/main" id="{349BC27C-8963-42F7-BB66-206FC54397E5}"/>
              </a:ext>
            </a:extLst>
          </p:cNvPr>
          <p:cNvSpPr txBox="1"/>
          <p:nvPr/>
        </p:nvSpPr>
        <p:spPr>
          <a:xfrm>
            <a:off x="426720" y="1846787"/>
            <a:ext cx="10763793" cy="4524315"/>
          </a:xfrm>
          <a:prstGeom prst="rect">
            <a:avLst/>
          </a:prstGeom>
          <a:noFill/>
        </p:spPr>
        <p:txBody>
          <a:bodyPr wrap="square" rtlCol="0">
            <a:spAutoFit/>
          </a:bodyPr>
          <a:lstStyle/>
          <a:p>
            <a:r>
              <a:rPr lang="en-US" sz="2400" b="1" dirty="0">
                <a:latin typeface="Avenir Next Regular"/>
              </a:rPr>
              <a:t>SSOs can be reduced by:</a:t>
            </a:r>
          </a:p>
          <a:p>
            <a:pPr marL="342900" indent="-342900">
              <a:buFont typeface="Arial" panose="020B0604020202020204" pitchFamily="34" charset="0"/>
              <a:buChar char="•"/>
            </a:pPr>
            <a:r>
              <a:rPr lang="en-US" sz="2400" dirty="0">
                <a:latin typeface="Avenir Next Regular"/>
              </a:rPr>
              <a:t>Sewer system cleaning and maintenance</a:t>
            </a:r>
          </a:p>
          <a:p>
            <a:pPr marL="342900" indent="-342900">
              <a:buFont typeface="Arial" panose="020B0604020202020204" pitchFamily="34" charset="0"/>
              <a:buChar char="•"/>
            </a:pPr>
            <a:r>
              <a:rPr lang="en-US" sz="2400" dirty="0">
                <a:latin typeface="Avenir Next Regular"/>
              </a:rPr>
              <a:t>Reducing infiltration and inflow through system rehabilitation and repairing broken or leaking service lines</a:t>
            </a:r>
          </a:p>
          <a:p>
            <a:pPr marL="342900" indent="-342900">
              <a:buFont typeface="Arial" panose="020B0604020202020204" pitchFamily="34" charset="0"/>
              <a:buChar char="•"/>
            </a:pPr>
            <a:r>
              <a:rPr lang="en-US" sz="2400" dirty="0">
                <a:latin typeface="Avenir Next Regular"/>
              </a:rPr>
              <a:t>Enlarging or upgrading sewer, pump station, or sewage treatment plant capacity and/or reliability</a:t>
            </a:r>
          </a:p>
          <a:p>
            <a:pPr marL="342900" indent="-342900">
              <a:buFont typeface="Arial" panose="020B0604020202020204" pitchFamily="34" charset="0"/>
              <a:buChar char="•"/>
            </a:pPr>
            <a:r>
              <a:rPr lang="en-US" sz="2400" dirty="0">
                <a:latin typeface="Avenir Next Regular"/>
              </a:rPr>
              <a:t>Controls limiting fats, oils and grease (FOG) into the sewer systems</a:t>
            </a:r>
          </a:p>
          <a:p>
            <a:pPr marL="342900" indent="-342900">
              <a:buFont typeface="Arial" panose="020B0604020202020204" pitchFamily="34" charset="0"/>
              <a:buChar char="•"/>
            </a:pPr>
            <a:r>
              <a:rPr lang="en-US" sz="2400" dirty="0">
                <a:latin typeface="Avenir Next Regular"/>
              </a:rPr>
              <a:t>Construction of wet weather storage facilities</a:t>
            </a:r>
          </a:p>
          <a:p>
            <a:pPr marL="342900" indent="-342900">
              <a:buFont typeface="Arial" panose="020B0604020202020204" pitchFamily="34" charset="0"/>
              <a:buChar char="•"/>
            </a:pPr>
            <a:r>
              <a:rPr lang="en-US" sz="2400" dirty="0">
                <a:latin typeface="Avenir Next Regular"/>
              </a:rPr>
              <a:t>Educating the public on how FOG and certain household products can clog sewers</a:t>
            </a:r>
          </a:p>
          <a:p>
            <a:pPr marL="342900" indent="-342900">
              <a:buFont typeface="Arial" panose="020B0604020202020204" pitchFamily="34" charset="0"/>
              <a:buChar char="•"/>
            </a:pPr>
            <a:r>
              <a:rPr lang="en-US" sz="2400" dirty="0">
                <a:latin typeface="Avenir Next Regular"/>
              </a:rPr>
              <a:t>Communities also should address SSOs during sewer system master planning and facilities planning, or while extending the sewer system into previously unsewered areas.</a:t>
            </a:r>
          </a:p>
        </p:txBody>
      </p:sp>
      <p:sp>
        <p:nvSpPr>
          <p:cNvPr id="5" name="Title 1">
            <a:extLst>
              <a:ext uri="{FF2B5EF4-FFF2-40B4-BE49-F238E27FC236}">
                <a16:creationId xmlns:a16="http://schemas.microsoft.com/office/drawing/2014/main" id="{A7EE3950-AE6C-4584-8ADF-1843C4377792}"/>
              </a:ext>
            </a:extLst>
          </p:cNvPr>
          <p:cNvSpPr txBox="1">
            <a:spLocks/>
          </p:cNvSpPr>
          <p:nvPr/>
        </p:nvSpPr>
        <p:spPr>
          <a:xfrm>
            <a:off x="395416" y="40972"/>
            <a:ext cx="1112566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sz="4000" dirty="0">
                <a:solidFill>
                  <a:srgbClr val="0032A1"/>
                </a:solidFill>
              </a:rPr>
              <a:t>Eliminate Sanitary Sewer Overflows</a:t>
            </a:r>
          </a:p>
        </p:txBody>
      </p:sp>
    </p:spTree>
    <p:extLst>
      <p:ext uri="{BB962C8B-B14F-4D97-AF65-F5344CB8AC3E}">
        <p14:creationId xmlns:p14="http://schemas.microsoft.com/office/powerpoint/2010/main" val="1649802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04B1B2-872C-4214-B381-E769CDAE42D5}"/>
              </a:ext>
            </a:extLst>
          </p:cNvPr>
          <p:cNvSpPr txBox="1"/>
          <p:nvPr/>
        </p:nvSpPr>
        <p:spPr>
          <a:xfrm>
            <a:off x="557029" y="1183972"/>
            <a:ext cx="4627367" cy="4401205"/>
          </a:xfrm>
          <a:prstGeom prst="rect">
            <a:avLst/>
          </a:prstGeom>
          <a:noFill/>
        </p:spPr>
        <p:txBody>
          <a:bodyPr wrap="square" rtlCol="0">
            <a:spAutoFit/>
          </a:bodyPr>
          <a:lstStyle/>
          <a:p>
            <a:r>
              <a:rPr lang="en-US" sz="2800" dirty="0">
                <a:latin typeface="Avenir Next Regular"/>
              </a:rPr>
              <a:t>Sewer connection pipes that are damaged from invading tree roots, deterioration, clogs, or collapse need to be identified and repaired.</a:t>
            </a:r>
          </a:p>
          <a:p>
            <a:endParaRPr lang="en-US" sz="2800" dirty="0">
              <a:latin typeface="Avenir Next Regular"/>
            </a:endParaRPr>
          </a:p>
          <a:p>
            <a:r>
              <a:rPr lang="en-US" sz="2800" dirty="0">
                <a:latin typeface="Avenir Next Regular"/>
              </a:rPr>
              <a:t>Breakages can be detected through surfacing sewage, cameras or water quality sampling.</a:t>
            </a:r>
          </a:p>
        </p:txBody>
      </p:sp>
      <p:sp>
        <p:nvSpPr>
          <p:cNvPr id="4" name="Title 1">
            <a:extLst>
              <a:ext uri="{FF2B5EF4-FFF2-40B4-BE49-F238E27FC236}">
                <a16:creationId xmlns:a16="http://schemas.microsoft.com/office/drawing/2014/main" id="{DA6DF44C-1FA7-4745-81F1-20A8C893A40B}"/>
              </a:ext>
            </a:extLst>
          </p:cNvPr>
          <p:cNvSpPr txBox="1">
            <a:spLocks/>
          </p:cNvSpPr>
          <p:nvPr/>
        </p:nvSpPr>
        <p:spPr>
          <a:xfrm>
            <a:off x="395416" y="40972"/>
            <a:ext cx="1112566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sz="4000" dirty="0">
                <a:solidFill>
                  <a:srgbClr val="0032A1"/>
                </a:solidFill>
              </a:rPr>
              <a:t>Repair or Replacement of Sanitary Sewer Pipes</a:t>
            </a:r>
          </a:p>
        </p:txBody>
      </p:sp>
      <p:pic>
        <p:nvPicPr>
          <p:cNvPr id="7" name="Picture 6">
            <a:extLst>
              <a:ext uri="{FF2B5EF4-FFF2-40B4-BE49-F238E27FC236}">
                <a16:creationId xmlns:a16="http://schemas.microsoft.com/office/drawing/2014/main" id="{D565A7D9-807D-42D6-8BF7-5D0FB1C5DBAE}"/>
              </a:ext>
            </a:extLst>
          </p:cNvPr>
          <p:cNvPicPr>
            <a:picLocks noChangeAspect="1"/>
          </p:cNvPicPr>
          <p:nvPr/>
        </p:nvPicPr>
        <p:blipFill>
          <a:blip r:embed="rId3"/>
          <a:stretch>
            <a:fillRect/>
          </a:stretch>
        </p:blipFill>
        <p:spPr>
          <a:xfrm>
            <a:off x="5433025" y="1252345"/>
            <a:ext cx="6362700" cy="4476750"/>
          </a:xfrm>
          <a:prstGeom prst="rect">
            <a:avLst/>
          </a:prstGeom>
          <a:ln w="12700">
            <a:solidFill>
              <a:schemeClr val="tx1"/>
            </a:solidFill>
          </a:ln>
        </p:spPr>
      </p:pic>
    </p:spTree>
    <p:extLst>
      <p:ext uri="{BB962C8B-B14F-4D97-AF65-F5344CB8AC3E}">
        <p14:creationId xmlns:p14="http://schemas.microsoft.com/office/powerpoint/2010/main" val="1019362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329198-2025-4343-BE45-C63D426F01D2}"/>
              </a:ext>
            </a:extLst>
          </p:cNvPr>
          <p:cNvSpPr txBox="1">
            <a:spLocks/>
          </p:cNvSpPr>
          <p:nvPr/>
        </p:nvSpPr>
        <p:spPr>
          <a:xfrm>
            <a:off x="382353" y="0"/>
            <a:ext cx="6026837"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sz="4000" dirty="0">
                <a:solidFill>
                  <a:srgbClr val="0032A1"/>
                </a:solidFill>
              </a:rPr>
              <a:t>Expand Sanitary Sewer Coverage</a:t>
            </a:r>
          </a:p>
        </p:txBody>
      </p:sp>
      <p:sp>
        <p:nvSpPr>
          <p:cNvPr id="5" name="TextBox 4">
            <a:extLst>
              <a:ext uri="{FF2B5EF4-FFF2-40B4-BE49-F238E27FC236}">
                <a16:creationId xmlns:a16="http://schemas.microsoft.com/office/drawing/2014/main" id="{86CB3698-78D9-4801-B151-F62586A0451F}"/>
              </a:ext>
            </a:extLst>
          </p:cNvPr>
          <p:cNvSpPr txBox="1"/>
          <p:nvPr/>
        </p:nvSpPr>
        <p:spPr>
          <a:xfrm>
            <a:off x="535577" y="1240970"/>
            <a:ext cx="4841766" cy="4401205"/>
          </a:xfrm>
          <a:prstGeom prst="rect">
            <a:avLst/>
          </a:prstGeom>
          <a:noFill/>
        </p:spPr>
        <p:txBody>
          <a:bodyPr wrap="square" rtlCol="0">
            <a:spAutoFit/>
          </a:bodyPr>
          <a:lstStyle/>
          <a:p>
            <a:r>
              <a:rPr lang="en-US" sz="2800" dirty="0">
                <a:latin typeface="Avenir Next Regular"/>
              </a:rPr>
              <a:t>The extension of existing sanitary sewer infrastructure to capture wastewater from additional residences.</a:t>
            </a:r>
          </a:p>
          <a:p>
            <a:endParaRPr lang="en-US" sz="2800" dirty="0">
              <a:latin typeface="Avenir Next Regular"/>
            </a:endParaRPr>
          </a:p>
          <a:p>
            <a:r>
              <a:rPr lang="en-US" sz="2800" dirty="0">
                <a:latin typeface="Avenir Next Regular"/>
              </a:rPr>
              <a:t>Can increase scope of sewer collection, remove failing septic systems, increase customer base, and reduce impacts to natural waterbodies.</a:t>
            </a:r>
          </a:p>
        </p:txBody>
      </p:sp>
      <p:pic>
        <p:nvPicPr>
          <p:cNvPr id="6" name="Picture 5" descr="A close up of a map&#10;&#10;Description automatically generated">
            <a:extLst>
              <a:ext uri="{FF2B5EF4-FFF2-40B4-BE49-F238E27FC236}">
                <a16:creationId xmlns:a16="http://schemas.microsoft.com/office/drawing/2014/main" id="{AE0CA3F7-9D9D-477E-921E-18C982C9020B}"/>
              </a:ext>
            </a:extLst>
          </p:cNvPr>
          <p:cNvPicPr>
            <a:picLocks noChangeAspect="1"/>
          </p:cNvPicPr>
          <p:nvPr/>
        </p:nvPicPr>
        <p:blipFill rotWithShape="1">
          <a:blip r:embed="rId2">
            <a:extLst>
              <a:ext uri="{28A0092B-C50C-407E-A947-70E740481C1C}">
                <a14:useLocalDpi xmlns:a14="http://schemas.microsoft.com/office/drawing/2010/main" val="0"/>
              </a:ext>
            </a:extLst>
          </a:blip>
          <a:srcRect t="9978"/>
          <a:stretch/>
        </p:blipFill>
        <p:spPr>
          <a:xfrm>
            <a:off x="6409190" y="-13673"/>
            <a:ext cx="5696126" cy="6376722"/>
          </a:xfrm>
          <a:prstGeom prst="rect">
            <a:avLst/>
          </a:prstGeom>
        </p:spPr>
      </p:pic>
    </p:spTree>
    <p:extLst>
      <p:ext uri="{BB962C8B-B14F-4D97-AF65-F5344CB8AC3E}">
        <p14:creationId xmlns:p14="http://schemas.microsoft.com/office/powerpoint/2010/main" val="1125791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6767-A4AC-442F-8132-010CD1981816}"/>
              </a:ext>
            </a:extLst>
          </p:cNvPr>
          <p:cNvSpPr>
            <a:spLocks noGrp="1"/>
          </p:cNvSpPr>
          <p:nvPr>
            <p:ph type="title"/>
          </p:nvPr>
        </p:nvSpPr>
        <p:spPr/>
        <p:txBody>
          <a:bodyPr/>
          <a:lstStyle/>
          <a:p>
            <a:r>
              <a:rPr lang="en-US" dirty="0"/>
              <a:t>History of Wastewater BMPs</a:t>
            </a:r>
          </a:p>
        </p:txBody>
      </p:sp>
      <p:sp>
        <p:nvSpPr>
          <p:cNvPr id="4" name="Content Placeholder 3">
            <a:extLst>
              <a:ext uri="{FF2B5EF4-FFF2-40B4-BE49-F238E27FC236}">
                <a16:creationId xmlns:a16="http://schemas.microsoft.com/office/drawing/2014/main" id="{081CBF31-A99F-478C-A4BB-C301880F9B19}"/>
              </a:ext>
            </a:extLst>
          </p:cNvPr>
          <p:cNvSpPr txBox="1">
            <a:spLocks noGrp="1"/>
          </p:cNvSpPr>
          <p:nvPr>
            <p:ph idx="1"/>
          </p:nvPr>
        </p:nvSpPr>
        <p:spPr>
          <a:xfrm>
            <a:off x="615950" y="1258888"/>
            <a:ext cx="10966450" cy="4893647"/>
          </a:xfrm>
          <a:prstGeom prst="rect">
            <a:avLst/>
          </a:prstGeom>
          <a:noFill/>
        </p:spPr>
        <p:txBody>
          <a:bodyPr wrap="square" rtlCol="0">
            <a:spAutoFit/>
          </a:bodyPr>
          <a:lstStyle/>
          <a:p>
            <a:r>
              <a:rPr lang="en-US" sz="2400" b="1" dirty="0"/>
              <a:t>Babylon (3500-2500BC) </a:t>
            </a:r>
            <a:r>
              <a:rPr lang="en-US" sz="2400" dirty="0"/>
              <a:t>– Some latrines to cesspits, mostly through on roads then covered with clay – stairs down to houses</a:t>
            </a:r>
          </a:p>
          <a:p>
            <a:r>
              <a:rPr lang="en-US" sz="2400" b="1" dirty="0"/>
              <a:t>Indus Valley (2500BC) </a:t>
            </a:r>
            <a:r>
              <a:rPr lang="en-US" sz="2400" dirty="0"/>
              <a:t>– Home sump to catch solids, then drainage channels to street</a:t>
            </a:r>
          </a:p>
          <a:p>
            <a:r>
              <a:rPr lang="en-US" sz="2400" b="1" dirty="0"/>
              <a:t>Egypt (2100 BC)</a:t>
            </a:r>
            <a:r>
              <a:rPr lang="en-US" sz="2400" dirty="0"/>
              <a:t> – Limestone toilets (for wealthy) – basin to catch or drain outside to sand</a:t>
            </a:r>
          </a:p>
          <a:p>
            <a:r>
              <a:rPr lang="en-US" sz="2400" b="1" dirty="0"/>
              <a:t>Greece (300 BC-500 AD) </a:t>
            </a:r>
            <a:r>
              <a:rPr lang="en-US" sz="2400" dirty="0"/>
              <a:t>– Public latrines with combined storm and waste sewer to collection basin then via brick lined conduits to ag field</a:t>
            </a:r>
          </a:p>
          <a:p>
            <a:r>
              <a:rPr lang="en-US" sz="2400" b="1" dirty="0"/>
              <a:t>Romans (800 BC-476 AD) </a:t>
            </a:r>
            <a:r>
              <a:rPr lang="en-US" sz="2400" dirty="0"/>
              <a:t>– Aqueducts, latrines and public baths, sewage collection system but no treatment, Cloaca Maxima in Rome</a:t>
            </a:r>
          </a:p>
          <a:p>
            <a:r>
              <a:rPr lang="en-US" sz="2400" b="1" dirty="0"/>
              <a:t>Sanitary Dark Age (476-1800 AD) </a:t>
            </a:r>
            <a:r>
              <a:rPr lang="en-US" sz="2400" dirty="0"/>
              <a:t>– Chamber pot to the street, some cesspits and cesspools (but often near drinking water wells).  Water thought to be bad.</a:t>
            </a:r>
          </a:p>
        </p:txBody>
      </p:sp>
      <p:sp>
        <p:nvSpPr>
          <p:cNvPr id="3" name="Rectangle 2">
            <a:extLst>
              <a:ext uri="{FF2B5EF4-FFF2-40B4-BE49-F238E27FC236}">
                <a16:creationId xmlns:a16="http://schemas.microsoft.com/office/drawing/2014/main" id="{6C3F5FF1-4CFD-48C5-B1D0-6F46C9017AE8}"/>
              </a:ext>
            </a:extLst>
          </p:cNvPr>
          <p:cNvSpPr/>
          <p:nvPr/>
        </p:nvSpPr>
        <p:spPr>
          <a:xfrm>
            <a:off x="57150" y="6088242"/>
            <a:ext cx="12077699" cy="292388"/>
          </a:xfrm>
          <a:prstGeom prst="rect">
            <a:avLst/>
          </a:prstGeom>
        </p:spPr>
        <p:txBody>
          <a:bodyPr wrap="square">
            <a:spAutoFit/>
          </a:bodyPr>
          <a:lstStyle/>
          <a:p>
            <a:r>
              <a:rPr lang="en-US" sz="1300" dirty="0"/>
              <a:t>G. </a:t>
            </a:r>
            <a:r>
              <a:rPr lang="en-US" sz="1300" dirty="0" err="1"/>
              <a:t>Lofrano</a:t>
            </a:r>
            <a:r>
              <a:rPr lang="en-US" sz="1300" dirty="0"/>
              <a:t>, J. Brown. (2010) “Wastewater management through the ages: A history of mankind.” Science of the Total Environment. </a:t>
            </a:r>
            <a:r>
              <a:rPr lang="pt-BR" sz="1300" dirty="0"/>
              <a:t>doi:10.1016/j.scitotenv.2010.07.062</a:t>
            </a:r>
            <a:endParaRPr lang="en-US" sz="1300" dirty="0"/>
          </a:p>
        </p:txBody>
      </p:sp>
    </p:spTree>
    <p:extLst>
      <p:ext uri="{BB962C8B-B14F-4D97-AF65-F5344CB8AC3E}">
        <p14:creationId xmlns:p14="http://schemas.microsoft.com/office/powerpoint/2010/main" val="2111583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E663624-A303-4C12-9B57-30FFC986851E}"/>
              </a:ext>
            </a:extLst>
          </p:cNvPr>
          <p:cNvSpPr txBox="1">
            <a:spLocks/>
          </p:cNvSpPr>
          <p:nvPr/>
        </p:nvSpPr>
        <p:spPr>
          <a:xfrm>
            <a:off x="317039" y="117565"/>
            <a:ext cx="1112566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sz="4000" dirty="0">
                <a:solidFill>
                  <a:srgbClr val="0032A1"/>
                </a:solidFill>
              </a:rPr>
              <a:t>Wastewater Regionalization</a:t>
            </a:r>
          </a:p>
        </p:txBody>
      </p:sp>
      <p:sp>
        <p:nvSpPr>
          <p:cNvPr id="4" name="TextBox 3">
            <a:extLst>
              <a:ext uri="{FF2B5EF4-FFF2-40B4-BE49-F238E27FC236}">
                <a16:creationId xmlns:a16="http://schemas.microsoft.com/office/drawing/2014/main" id="{774FF016-996B-4CF2-ABDF-8CF478B2EB24}"/>
              </a:ext>
            </a:extLst>
          </p:cNvPr>
          <p:cNvSpPr txBox="1"/>
          <p:nvPr/>
        </p:nvSpPr>
        <p:spPr>
          <a:xfrm>
            <a:off x="317039" y="1182231"/>
            <a:ext cx="5832868" cy="2246769"/>
          </a:xfrm>
          <a:prstGeom prst="rect">
            <a:avLst/>
          </a:prstGeom>
          <a:noFill/>
        </p:spPr>
        <p:txBody>
          <a:bodyPr wrap="square" rtlCol="0">
            <a:spAutoFit/>
          </a:bodyPr>
          <a:lstStyle/>
          <a:p>
            <a:r>
              <a:rPr lang="en-US" sz="2800" dirty="0">
                <a:latin typeface="Avenir Next Regular"/>
              </a:rPr>
              <a:t>Restructuring or combining smaller wastewater systems to save money, improve operational and maintenance efficiency, and meet regulatory requirements.</a:t>
            </a:r>
          </a:p>
        </p:txBody>
      </p:sp>
      <p:sp>
        <p:nvSpPr>
          <p:cNvPr id="6" name="TextBox 5">
            <a:extLst>
              <a:ext uri="{FF2B5EF4-FFF2-40B4-BE49-F238E27FC236}">
                <a16:creationId xmlns:a16="http://schemas.microsoft.com/office/drawing/2014/main" id="{011B2F49-6F21-4E0B-83C4-B25DEF8DB84E}"/>
              </a:ext>
            </a:extLst>
          </p:cNvPr>
          <p:cNvSpPr txBox="1"/>
          <p:nvPr/>
        </p:nvSpPr>
        <p:spPr>
          <a:xfrm>
            <a:off x="7354389" y="4049486"/>
            <a:ext cx="4562240" cy="1015663"/>
          </a:xfrm>
          <a:prstGeom prst="rect">
            <a:avLst/>
          </a:prstGeom>
          <a:noFill/>
        </p:spPr>
        <p:txBody>
          <a:bodyPr wrap="square" rtlCol="0">
            <a:spAutoFit/>
          </a:bodyPr>
          <a:lstStyle/>
          <a:p>
            <a:pPr algn="r"/>
            <a:r>
              <a:rPr lang="en-US" sz="2000" dirty="0">
                <a:latin typeface="Avenir Next Regular"/>
              </a:rPr>
              <a:t>Northern Kentucky’s SD1 operates 3 major and several smaller WWTPs in Northern Kentucky</a:t>
            </a:r>
          </a:p>
        </p:txBody>
      </p:sp>
      <p:pic>
        <p:nvPicPr>
          <p:cNvPr id="7" name="Picture 6">
            <a:extLst>
              <a:ext uri="{FF2B5EF4-FFF2-40B4-BE49-F238E27FC236}">
                <a16:creationId xmlns:a16="http://schemas.microsoft.com/office/drawing/2014/main" id="{1E495162-8EDD-44C1-BFD3-DB7112950D3F}"/>
              </a:ext>
            </a:extLst>
          </p:cNvPr>
          <p:cNvPicPr>
            <a:picLocks noChangeAspect="1"/>
          </p:cNvPicPr>
          <p:nvPr/>
        </p:nvPicPr>
        <p:blipFill>
          <a:blip r:embed="rId3"/>
          <a:stretch>
            <a:fillRect/>
          </a:stretch>
        </p:blipFill>
        <p:spPr>
          <a:xfrm>
            <a:off x="6083761" y="1345167"/>
            <a:ext cx="5832868" cy="26197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1680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389AD7-7755-4D85-914B-06C7EF1DD8F0}"/>
              </a:ext>
            </a:extLst>
          </p:cNvPr>
          <p:cNvSpPr txBox="1"/>
          <p:nvPr/>
        </p:nvSpPr>
        <p:spPr>
          <a:xfrm>
            <a:off x="666206" y="1293223"/>
            <a:ext cx="9849395" cy="4832092"/>
          </a:xfrm>
          <a:prstGeom prst="rect">
            <a:avLst/>
          </a:prstGeom>
          <a:noFill/>
        </p:spPr>
        <p:txBody>
          <a:bodyPr wrap="square" rtlCol="0">
            <a:spAutoFit/>
          </a:bodyPr>
          <a:lstStyle/>
          <a:p>
            <a:pPr marL="342900" indent="-342900">
              <a:buAutoNum type="arabicParenR"/>
            </a:pPr>
            <a:r>
              <a:rPr lang="en-US" sz="2800" dirty="0">
                <a:latin typeface="Avenir Next Regular"/>
              </a:rPr>
              <a:t>Elimination of treatment facility (e.g. package plant) and diversion of wastewater to a POTW</a:t>
            </a:r>
          </a:p>
          <a:p>
            <a:pPr marL="342900" indent="-342900">
              <a:buAutoNum type="arabicParenR"/>
            </a:pPr>
            <a:endParaRPr lang="en-US" sz="2800" dirty="0">
              <a:latin typeface="Avenir Next Regular"/>
            </a:endParaRPr>
          </a:p>
          <a:p>
            <a:pPr marL="342900" indent="-342900">
              <a:buAutoNum type="arabicParenR"/>
            </a:pPr>
            <a:r>
              <a:rPr lang="en-US" sz="2800" dirty="0">
                <a:latin typeface="Avenir Next Regular"/>
              </a:rPr>
              <a:t>Connection of one or more existing facilities to a new or existing regional treatment facility</a:t>
            </a:r>
          </a:p>
          <a:p>
            <a:pPr marL="342900" indent="-342900">
              <a:buAutoNum type="arabicParenR"/>
            </a:pPr>
            <a:endParaRPr lang="en-US" sz="2800" dirty="0">
              <a:latin typeface="Avenir Next Regular"/>
            </a:endParaRPr>
          </a:p>
          <a:p>
            <a:pPr marL="342900" indent="-342900">
              <a:buAutoNum type="arabicParenR"/>
            </a:pPr>
            <a:r>
              <a:rPr lang="en-US" sz="2800" dirty="0">
                <a:latin typeface="Avenir Next Regular"/>
              </a:rPr>
              <a:t>Prevention of new discharges by requiring connection to an existing facility</a:t>
            </a:r>
          </a:p>
          <a:p>
            <a:pPr marL="342900" indent="-342900">
              <a:buAutoNum type="arabicParenR"/>
            </a:pPr>
            <a:endParaRPr lang="en-US" sz="2800" dirty="0">
              <a:latin typeface="Avenir Next Regular"/>
            </a:endParaRPr>
          </a:p>
          <a:p>
            <a:pPr marL="342900" indent="-342900">
              <a:buAutoNum type="arabicParenR"/>
            </a:pPr>
            <a:r>
              <a:rPr lang="en-US" sz="2800" dirty="0">
                <a:latin typeface="Avenir Next Regular"/>
              </a:rPr>
              <a:t>Creation of Sanitation Districts, Regional Wastewater Authorities, or other cooperative ownership arrangements</a:t>
            </a:r>
          </a:p>
        </p:txBody>
      </p:sp>
      <p:sp>
        <p:nvSpPr>
          <p:cNvPr id="4" name="TextBox 3">
            <a:extLst>
              <a:ext uri="{FF2B5EF4-FFF2-40B4-BE49-F238E27FC236}">
                <a16:creationId xmlns:a16="http://schemas.microsoft.com/office/drawing/2014/main" id="{94FFC088-AD03-4F39-8B6E-6C98D76DB7C9}"/>
              </a:ext>
            </a:extLst>
          </p:cNvPr>
          <p:cNvSpPr txBox="1"/>
          <p:nvPr/>
        </p:nvSpPr>
        <p:spPr>
          <a:xfrm>
            <a:off x="431073" y="292741"/>
            <a:ext cx="8856617" cy="646331"/>
          </a:xfrm>
          <a:prstGeom prst="rect">
            <a:avLst/>
          </a:prstGeom>
          <a:noFill/>
        </p:spPr>
        <p:txBody>
          <a:bodyPr wrap="square" rtlCol="0">
            <a:spAutoFit/>
          </a:bodyPr>
          <a:lstStyle/>
          <a:p>
            <a:r>
              <a:rPr lang="en-US" sz="3600" b="1" dirty="0">
                <a:solidFill>
                  <a:schemeClr val="tx2"/>
                </a:solidFill>
                <a:latin typeface="Avenir Next Regular"/>
              </a:rPr>
              <a:t>Types of Wastewater Regionalization: </a:t>
            </a:r>
          </a:p>
        </p:txBody>
      </p:sp>
    </p:spTree>
    <p:extLst>
      <p:ext uri="{BB962C8B-B14F-4D97-AF65-F5344CB8AC3E}">
        <p14:creationId xmlns:p14="http://schemas.microsoft.com/office/powerpoint/2010/main" val="3194909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C1E68F-4270-498B-90C9-8FC323A289B1}"/>
              </a:ext>
            </a:extLst>
          </p:cNvPr>
          <p:cNvSpPr txBox="1">
            <a:spLocks/>
          </p:cNvSpPr>
          <p:nvPr/>
        </p:nvSpPr>
        <p:spPr>
          <a:xfrm>
            <a:off x="382353" y="0"/>
            <a:ext cx="1112566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i="0" kern="1200">
                <a:solidFill>
                  <a:schemeClr val="tx1"/>
                </a:solidFill>
                <a:latin typeface="Avenir Next Regular"/>
                <a:ea typeface="+mj-ea"/>
                <a:cs typeface="Avenir Next Regular"/>
              </a:defRPr>
            </a:lvl1pPr>
          </a:lstStyle>
          <a:p>
            <a:r>
              <a:rPr lang="en-US" sz="4000" dirty="0">
                <a:solidFill>
                  <a:srgbClr val="0032A1"/>
                </a:solidFill>
              </a:rPr>
              <a:t>Optimization of Wastewater Treatment Technology</a:t>
            </a:r>
          </a:p>
        </p:txBody>
      </p:sp>
      <p:sp>
        <p:nvSpPr>
          <p:cNvPr id="10" name="TextBox 9">
            <a:extLst>
              <a:ext uri="{FF2B5EF4-FFF2-40B4-BE49-F238E27FC236}">
                <a16:creationId xmlns:a16="http://schemas.microsoft.com/office/drawing/2014/main" id="{2E776F02-F9C1-47F3-9950-8CF2D16B930C}"/>
              </a:ext>
            </a:extLst>
          </p:cNvPr>
          <p:cNvSpPr txBox="1"/>
          <p:nvPr/>
        </p:nvSpPr>
        <p:spPr>
          <a:xfrm>
            <a:off x="488044" y="1293223"/>
            <a:ext cx="11503658" cy="4524315"/>
          </a:xfrm>
          <a:prstGeom prst="rect">
            <a:avLst/>
          </a:prstGeom>
          <a:noFill/>
        </p:spPr>
        <p:txBody>
          <a:bodyPr wrap="square" rtlCol="0">
            <a:spAutoFit/>
          </a:bodyPr>
          <a:lstStyle/>
          <a:p>
            <a:pPr marL="285750" indent="-285750">
              <a:buFontTx/>
              <a:buChar char="-"/>
            </a:pPr>
            <a:r>
              <a:rPr lang="en-US" sz="2800" dirty="0">
                <a:latin typeface="Avenir Next Regular"/>
              </a:rPr>
              <a:t>Added treatment capacity</a:t>
            </a:r>
          </a:p>
          <a:p>
            <a:pPr marL="285750" indent="-285750">
              <a:buFontTx/>
              <a:buChar char="-"/>
            </a:pPr>
            <a:r>
              <a:rPr lang="en-US" sz="2800" dirty="0">
                <a:latin typeface="Avenir Next Regular"/>
              </a:rPr>
              <a:t>Higher quality treated effluent</a:t>
            </a:r>
          </a:p>
          <a:p>
            <a:pPr marL="285750" indent="-285750">
              <a:buFontTx/>
              <a:buChar char="-"/>
            </a:pPr>
            <a:r>
              <a:rPr lang="en-US" sz="2800" dirty="0">
                <a:latin typeface="Avenir Next Regular"/>
              </a:rPr>
              <a:t>Reduced operating and maintenance costs</a:t>
            </a:r>
          </a:p>
          <a:p>
            <a:pPr marL="285750" indent="-285750">
              <a:buFontTx/>
              <a:buChar char="-"/>
            </a:pPr>
            <a:endParaRPr lang="en-US" sz="2800" dirty="0">
              <a:latin typeface="Avenir Next Regular"/>
            </a:endParaRPr>
          </a:p>
          <a:p>
            <a:endParaRPr lang="en-US" sz="2800" dirty="0">
              <a:latin typeface="Avenir Next Regular"/>
            </a:endParaRPr>
          </a:p>
          <a:p>
            <a:r>
              <a:rPr lang="en-US" sz="2800" dirty="0">
                <a:latin typeface="Avenir Next Regular"/>
              </a:rPr>
              <a:t>Follows an iterative process that enables continuous improvement through:</a:t>
            </a:r>
          </a:p>
          <a:p>
            <a:pPr marL="457200" indent="-457200">
              <a:buFont typeface="Arial" panose="020B0604020202020204" pitchFamily="34" charset="0"/>
              <a:buChar char="•"/>
            </a:pPr>
            <a:r>
              <a:rPr lang="en-US" sz="2400" dirty="0">
                <a:latin typeface="Avenir Next Regular"/>
              </a:rPr>
              <a:t>Establishing treatment objectives</a:t>
            </a:r>
          </a:p>
          <a:p>
            <a:pPr marL="457200" indent="-457200">
              <a:buFont typeface="Arial" panose="020B0604020202020204" pitchFamily="34" charset="0"/>
              <a:buChar char="•"/>
            </a:pPr>
            <a:r>
              <a:rPr lang="en-US" sz="2400" dirty="0">
                <a:latin typeface="Avenir Next Regular"/>
              </a:rPr>
              <a:t>Evaluating plant’s baseline conditions, opportunities for optimization, and performance or capacity limiting factors</a:t>
            </a:r>
          </a:p>
          <a:p>
            <a:pPr marL="457200" indent="-457200">
              <a:buFont typeface="Arial" panose="020B0604020202020204" pitchFamily="34" charset="0"/>
              <a:buChar char="•"/>
            </a:pPr>
            <a:r>
              <a:rPr lang="en-US" sz="2400" dirty="0">
                <a:latin typeface="Avenir Next Regular"/>
              </a:rPr>
              <a:t>Identifies and implements process changes to address limiting factors</a:t>
            </a:r>
          </a:p>
          <a:p>
            <a:pPr marL="457200" indent="-457200">
              <a:buFont typeface="Arial" panose="020B0604020202020204" pitchFamily="34" charset="0"/>
              <a:buChar char="•"/>
            </a:pPr>
            <a:r>
              <a:rPr lang="en-US" sz="2400" dirty="0">
                <a:latin typeface="Avenir Next Regular"/>
              </a:rPr>
              <a:t>Conducts follow-up monitoring to document benefits</a:t>
            </a:r>
            <a:endParaRPr lang="en-US" sz="2800" dirty="0">
              <a:latin typeface="Avenir Next Regular"/>
            </a:endParaRPr>
          </a:p>
        </p:txBody>
      </p:sp>
      <p:pic>
        <p:nvPicPr>
          <p:cNvPr id="1026" name="Picture 2" descr="Image result for wastewater treatment">
            <a:extLst>
              <a:ext uri="{FF2B5EF4-FFF2-40B4-BE49-F238E27FC236}">
                <a16:creationId xmlns:a16="http://schemas.microsoft.com/office/drawing/2014/main" id="{132822EE-B5B8-4E79-979D-1D34AA1C7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6720" y="973182"/>
            <a:ext cx="3185703" cy="23603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776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AE70C2-3CAF-4C08-B44C-7C62F6D40167}"/>
              </a:ext>
            </a:extLst>
          </p:cNvPr>
          <p:cNvPicPr>
            <a:picLocks noChangeAspect="1"/>
          </p:cNvPicPr>
          <p:nvPr/>
        </p:nvPicPr>
        <p:blipFill>
          <a:blip r:embed="rId3"/>
          <a:stretch>
            <a:fillRect/>
          </a:stretch>
        </p:blipFill>
        <p:spPr>
          <a:xfrm>
            <a:off x="4367639" y="-1"/>
            <a:ext cx="7824361" cy="6966031"/>
          </a:xfrm>
          <a:prstGeom prst="rect">
            <a:avLst/>
          </a:prstGeom>
        </p:spPr>
      </p:pic>
      <p:sp>
        <p:nvSpPr>
          <p:cNvPr id="5" name="TextBox 4">
            <a:extLst>
              <a:ext uri="{FF2B5EF4-FFF2-40B4-BE49-F238E27FC236}">
                <a16:creationId xmlns:a16="http://schemas.microsoft.com/office/drawing/2014/main" id="{DBA1AA0F-977E-473B-BD00-D80C1A050855}"/>
              </a:ext>
            </a:extLst>
          </p:cNvPr>
          <p:cNvSpPr txBox="1"/>
          <p:nvPr/>
        </p:nvSpPr>
        <p:spPr>
          <a:xfrm>
            <a:off x="0" y="6319700"/>
            <a:ext cx="4411607" cy="646331"/>
          </a:xfrm>
          <a:prstGeom prst="rect">
            <a:avLst/>
          </a:prstGeom>
          <a:solidFill>
            <a:schemeClr val="bg1"/>
          </a:solidFill>
        </p:spPr>
        <p:txBody>
          <a:bodyPr wrap="square" rtlCol="0">
            <a:spAutoFit/>
          </a:bodyPr>
          <a:lstStyle/>
          <a:p>
            <a:r>
              <a:rPr lang="en-US" dirty="0"/>
              <a:t>Source: Federation of Canadian Municipalities</a:t>
            </a:r>
          </a:p>
        </p:txBody>
      </p:sp>
      <p:sp>
        <p:nvSpPr>
          <p:cNvPr id="6" name="TextBox 5">
            <a:extLst>
              <a:ext uri="{FF2B5EF4-FFF2-40B4-BE49-F238E27FC236}">
                <a16:creationId xmlns:a16="http://schemas.microsoft.com/office/drawing/2014/main" id="{CDCB44A5-F0B5-449E-9438-7CEA4FEDB964}"/>
              </a:ext>
            </a:extLst>
          </p:cNvPr>
          <p:cNvSpPr txBox="1"/>
          <p:nvPr/>
        </p:nvSpPr>
        <p:spPr>
          <a:xfrm>
            <a:off x="169817" y="2037805"/>
            <a:ext cx="4415246" cy="2246769"/>
          </a:xfrm>
          <a:prstGeom prst="rect">
            <a:avLst/>
          </a:prstGeom>
          <a:noFill/>
        </p:spPr>
        <p:txBody>
          <a:bodyPr wrap="square" rtlCol="0">
            <a:spAutoFit/>
          </a:bodyPr>
          <a:lstStyle/>
          <a:p>
            <a:r>
              <a:rPr lang="en-US" sz="2800" dirty="0">
                <a:solidFill>
                  <a:schemeClr val="tx2"/>
                </a:solidFill>
                <a:latin typeface="Avenir Next Regular"/>
              </a:rPr>
              <a:t>Limiting factor categories:</a:t>
            </a:r>
          </a:p>
          <a:p>
            <a:pPr marL="457200" indent="-457200">
              <a:buFont typeface="Arial" panose="020B0604020202020204" pitchFamily="34" charset="0"/>
              <a:buChar char="•"/>
            </a:pPr>
            <a:r>
              <a:rPr lang="en-US" sz="2800" dirty="0">
                <a:solidFill>
                  <a:schemeClr val="accent1"/>
                </a:solidFill>
                <a:latin typeface="Avenir Next Regular"/>
              </a:rPr>
              <a:t>Operational</a:t>
            </a:r>
          </a:p>
          <a:p>
            <a:pPr marL="457200" indent="-457200">
              <a:buFont typeface="Arial" panose="020B0604020202020204" pitchFamily="34" charset="0"/>
              <a:buChar char="•"/>
            </a:pPr>
            <a:r>
              <a:rPr lang="en-US" sz="2800" dirty="0">
                <a:solidFill>
                  <a:schemeClr val="accent1"/>
                </a:solidFill>
                <a:latin typeface="Avenir Next Regular"/>
              </a:rPr>
              <a:t>System design</a:t>
            </a:r>
          </a:p>
          <a:p>
            <a:pPr marL="457200" indent="-457200">
              <a:buFont typeface="Arial" panose="020B0604020202020204" pitchFamily="34" charset="0"/>
              <a:buChar char="•"/>
            </a:pPr>
            <a:r>
              <a:rPr lang="en-US" sz="2800" dirty="0">
                <a:solidFill>
                  <a:schemeClr val="accent1"/>
                </a:solidFill>
                <a:latin typeface="Avenir Next Regular"/>
              </a:rPr>
              <a:t>Maintenance </a:t>
            </a:r>
          </a:p>
          <a:p>
            <a:pPr marL="457200" indent="-457200">
              <a:buFont typeface="Arial" panose="020B0604020202020204" pitchFamily="34" charset="0"/>
              <a:buChar char="•"/>
            </a:pPr>
            <a:r>
              <a:rPr lang="en-US" sz="2800" dirty="0">
                <a:solidFill>
                  <a:schemeClr val="accent1"/>
                </a:solidFill>
                <a:latin typeface="Avenir Next Regular"/>
              </a:rPr>
              <a:t>Administrative </a:t>
            </a:r>
          </a:p>
        </p:txBody>
      </p:sp>
    </p:spTree>
    <p:extLst>
      <p:ext uri="{BB962C8B-B14F-4D97-AF65-F5344CB8AC3E}">
        <p14:creationId xmlns:p14="http://schemas.microsoft.com/office/powerpoint/2010/main" val="3000362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6767-A4AC-442F-8132-010CD1981816}"/>
              </a:ext>
            </a:extLst>
          </p:cNvPr>
          <p:cNvSpPr>
            <a:spLocks noGrp="1"/>
          </p:cNvSpPr>
          <p:nvPr>
            <p:ph type="title"/>
          </p:nvPr>
        </p:nvSpPr>
        <p:spPr/>
        <p:txBody>
          <a:bodyPr/>
          <a:lstStyle/>
          <a:p>
            <a:r>
              <a:rPr lang="en-US" dirty="0"/>
              <a:t>Wastewater BMPs</a:t>
            </a:r>
          </a:p>
        </p:txBody>
      </p:sp>
      <p:sp>
        <p:nvSpPr>
          <p:cNvPr id="4" name="Content Placeholder 3">
            <a:extLst>
              <a:ext uri="{FF2B5EF4-FFF2-40B4-BE49-F238E27FC236}">
                <a16:creationId xmlns:a16="http://schemas.microsoft.com/office/drawing/2014/main" id="{081CBF31-A99F-478C-A4BB-C301880F9B19}"/>
              </a:ext>
            </a:extLst>
          </p:cNvPr>
          <p:cNvSpPr txBox="1">
            <a:spLocks noGrp="1"/>
          </p:cNvSpPr>
          <p:nvPr>
            <p:ph idx="1"/>
          </p:nvPr>
        </p:nvSpPr>
        <p:spPr>
          <a:xfrm>
            <a:off x="615950" y="1316038"/>
            <a:ext cx="10828798" cy="4388894"/>
          </a:xfrm>
          <a:prstGeom prst="rect">
            <a:avLst/>
          </a:prstGeom>
          <a:noFill/>
        </p:spPr>
        <p:txBody>
          <a:bodyPr wrap="square" rtlCol="0">
            <a:spAutoFit/>
          </a:bodyPr>
          <a:lstStyle/>
          <a:p>
            <a:pPr marL="0" indent="0">
              <a:buNone/>
            </a:pPr>
            <a:r>
              <a:rPr lang="en-US" i="1" dirty="0"/>
              <a:t>“No one shall with malice pollute the waters where they issue publicly. Should anyone pollute them, his fine shall be ten thousand </a:t>
            </a:r>
            <a:r>
              <a:rPr lang="en-US" i="1" dirty="0" err="1"/>
              <a:t>sesterti</a:t>
            </a:r>
            <a:r>
              <a:rPr lang="en-US" i="1" dirty="0"/>
              <a:t>.” (approx. $600)</a:t>
            </a:r>
          </a:p>
          <a:p>
            <a:pPr marL="0" indent="0">
              <a:buNone/>
            </a:pPr>
            <a:r>
              <a:rPr lang="en-US" dirty="0"/>
              <a:t>Source: </a:t>
            </a:r>
            <a:r>
              <a:rPr lang="en-US" dirty="0" err="1"/>
              <a:t>Sextus</a:t>
            </a:r>
            <a:r>
              <a:rPr lang="en-US" dirty="0"/>
              <a:t> Julian </a:t>
            </a:r>
            <a:r>
              <a:rPr lang="en-US" dirty="0" err="1"/>
              <a:t>Frontinus</a:t>
            </a:r>
            <a:r>
              <a:rPr lang="en-US" dirty="0"/>
              <a:t>, Water Commissioner of the City of Rome, 97 CE</a:t>
            </a:r>
          </a:p>
          <a:p>
            <a:pPr marL="0" indent="0">
              <a:buNone/>
            </a:pPr>
            <a:r>
              <a:rPr lang="en-US" dirty="0"/>
              <a:t>						For more history go to </a:t>
            </a:r>
            <a:r>
              <a:rPr lang="en-US" dirty="0">
                <a:hlinkClick r:id="rId2"/>
              </a:rPr>
              <a:t>www.sewerhistory.org</a:t>
            </a:r>
            <a:endParaRPr lang="en-US" dirty="0"/>
          </a:p>
          <a:p>
            <a:pPr marL="0" indent="0">
              <a:buNone/>
            </a:pPr>
            <a:endParaRPr lang="en-US" sz="1400" dirty="0"/>
          </a:p>
          <a:p>
            <a:pPr marL="0" indent="0">
              <a:buNone/>
            </a:pPr>
            <a:r>
              <a:rPr lang="en-US" sz="4800" dirty="0"/>
              <a:t>Questions?</a:t>
            </a:r>
          </a:p>
        </p:txBody>
      </p:sp>
    </p:spTree>
    <p:extLst>
      <p:ext uri="{BB962C8B-B14F-4D97-AF65-F5344CB8AC3E}">
        <p14:creationId xmlns:p14="http://schemas.microsoft.com/office/powerpoint/2010/main" val="3893701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6767-A4AC-442F-8132-010CD1981816}"/>
              </a:ext>
            </a:extLst>
          </p:cNvPr>
          <p:cNvSpPr>
            <a:spLocks noGrp="1"/>
          </p:cNvSpPr>
          <p:nvPr>
            <p:ph type="title"/>
          </p:nvPr>
        </p:nvSpPr>
        <p:spPr/>
        <p:txBody>
          <a:bodyPr/>
          <a:lstStyle/>
          <a:p>
            <a:r>
              <a:rPr lang="en-US" dirty="0"/>
              <a:t>Roman Sewage</a:t>
            </a:r>
          </a:p>
        </p:txBody>
      </p:sp>
      <p:sp>
        <p:nvSpPr>
          <p:cNvPr id="4" name="Content Placeholder 3">
            <a:extLst>
              <a:ext uri="{FF2B5EF4-FFF2-40B4-BE49-F238E27FC236}">
                <a16:creationId xmlns:a16="http://schemas.microsoft.com/office/drawing/2014/main" id="{081CBF31-A99F-478C-A4BB-C301880F9B19}"/>
              </a:ext>
            </a:extLst>
          </p:cNvPr>
          <p:cNvSpPr txBox="1">
            <a:spLocks noGrp="1"/>
          </p:cNvSpPr>
          <p:nvPr>
            <p:ph idx="1"/>
          </p:nvPr>
        </p:nvSpPr>
        <p:spPr>
          <a:xfrm>
            <a:off x="6965303" y="5739833"/>
            <a:ext cx="4878542" cy="523220"/>
          </a:xfrm>
          <a:prstGeom prst="rect">
            <a:avLst/>
          </a:prstGeom>
          <a:noFill/>
        </p:spPr>
        <p:txBody>
          <a:bodyPr wrap="square" rtlCol="0">
            <a:spAutoFit/>
          </a:bodyPr>
          <a:lstStyle/>
          <a:p>
            <a:pPr marL="0" indent="0">
              <a:buNone/>
            </a:pPr>
            <a:r>
              <a:rPr lang="en-US" sz="2800" dirty="0">
                <a:latin typeface="Calibri" panose="020F0502020204030204" pitchFamily="34" charset="0"/>
                <a:cs typeface="Calibri" panose="020F0502020204030204" pitchFamily="34" charset="0"/>
              </a:rPr>
              <a:t>Public latrine in Ostia, Italy</a:t>
            </a:r>
          </a:p>
        </p:txBody>
      </p:sp>
      <p:sp>
        <p:nvSpPr>
          <p:cNvPr id="5" name="TextBox 4">
            <a:extLst>
              <a:ext uri="{FF2B5EF4-FFF2-40B4-BE49-F238E27FC236}">
                <a16:creationId xmlns:a16="http://schemas.microsoft.com/office/drawing/2014/main" id="{A626E7B0-7DBD-4C4F-8869-9A69AA471B68}"/>
              </a:ext>
            </a:extLst>
          </p:cNvPr>
          <p:cNvSpPr txBox="1"/>
          <p:nvPr/>
        </p:nvSpPr>
        <p:spPr>
          <a:xfrm>
            <a:off x="0" y="5918833"/>
            <a:ext cx="3122023" cy="369332"/>
          </a:xfrm>
          <a:prstGeom prst="rect">
            <a:avLst/>
          </a:prstGeom>
          <a:noFill/>
        </p:spPr>
        <p:txBody>
          <a:bodyPr wrap="square" rtlCol="0">
            <a:spAutoFit/>
          </a:bodyPr>
          <a:lstStyle/>
          <a:p>
            <a:r>
              <a:rPr lang="en-US" dirty="0"/>
              <a:t>Source: </a:t>
            </a:r>
            <a:r>
              <a:rPr lang="en-US" dirty="0" err="1"/>
              <a:t>wikipedia</a:t>
            </a:r>
            <a:endParaRPr lang="en-US" dirty="0"/>
          </a:p>
        </p:txBody>
      </p:sp>
      <p:pic>
        <p:nvPicPr>
          <p:cNvPr id="12" name="Picture 11" descr="A picture containing text, map&#10;&#10;Description automatically generated">
            <a:extLst>
              <a:ext uri="{FF2B5EF4-FFF2-40B4-BE49-F238E27FC236}">
                <a16:creationId xmlns:a16="http://schemas.microsoft.com/office/drawing/2014/main" id="{CD7B5BCA-CC8E-46C4-9F58-E1B6069C4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750" y="274638"/>
            <a:ext cx="5575300" cy="3939879"/>
          </a:xfrm>
          <a:prstGeom prst="rect">
            <a:avLst/>
          </a:prstGeom>
        </p:spPr>
      </p:pic>
      <p:pic>
        <p:nvPicPr>
          <p:cNvPr id="14" name="Picture 13" descr="A stone building that has a bridge over water&#10;&#10;Description automatically generated">
            <a:extLst>
              <a:ext uri="{FF2B5EF4-FFF2-40B4-BE49-F238E27FC236}">
                <a16:creationId xmlns:a16="http://schemas.microsoft.com/office/drawing/2014/main" id="{5E6E0E9F-ED5C-4B5A-84AF-AE3BD5811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52" y="1333808"/>
            <a:ext cx="4878542" cy="3525855"/>
          </a:xfrm>
          <a:prstGeom prst="rect">
            <a:avLst/>
          </a:prstGeom>
        </p:spPr>
      </p:pic>
      <p:pic>
        <p:nvPicPr>
          <p:cNvPr id="17" name="Picture 16" descr="A stone bench next to a brick wall&#10;&#10;Description automatically generated">
            <a:extLst>
              <a:ext uri="{FF2B5EF4-FFF2-40B4-BE49-F238E27FC236}">
                <a16:creationId xmlns:a16="http://schemas.microsoft.com/office/drawing/2014/main" id="{43CD98A0-EE2D-47B9-95D8-623638E6C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2195" y="3730853"/>
            <a:ext cx="3487267" cy="2615450"/>
          </a:xfrm>
          <a:prstGeom prst="rect">
            <a:avLst/>
          </a:prstGeom>
          <a:ln w="19050">
            <a:solidFill>
              <a:schemeClr val="tx1"/>
            </a:solidFill>
          </a:ln>
        </p:spPr>
      </p:pic>
      <p:sp>
        <p:nvSpPr>
          <p:cNvPr id="19" name="Content Placeholder 3">
            <a:extLst>
              <a:ext uri="{FF2B5EF4-FFF2-40B4-BE49-F238E27FC236}">
                <a16:creationId xmlns:a16="http://schemas.microsoft.com/office/drawing/2014/main" id="{54ECDE4E-3692-4F80-942F-770991A23F87}"/>
              </a:ext>
            </a:extLst>
          </p:cNvPr>
          <p:cNvSpPr txBox="1">
            <a:spLocks/>
          </p:cNvSpPr>
          <p:nvPr/>
        </p:nvSpPr>
        <p:spPr>
          <a:xfrm>
            <a:off x="7858125" y="4214517"/>
            <a:ext cx="3690620" cy="954107"/>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a:t>Path of sewer through ancient city </a:t>
            </a:r>
            <a:r>
              <a:rPr lang="en-US" sz="2800" dirty="0">
                <a:solidFill>
                  <a:srgbClr val="FF0000"/>
                </a:solidFill>
              </a:rPr>
              <a:t>(red line)</a:t>
            </a:r>
          </a:p>
        </p:txBody>
      </p:sp>
      <p:sp>
        <p:nvSpPr>
          <p:cNvPr id="20" name="Content Placeholder 3">
            <a:extLst>
              <a:ext uri="{FF2B5EF4-FFF2-40B4-BE49-F238E27FC236}">
                <a16:creationId xmlns:a16="http://schemas.microsoft.com/office/drawing/2014/main" id="{6892B073-6756-4235-ACFF-413A9AF8F13E}"/>
              </a:ext>
            </a:extLst>
          </p:cNvPr>
          <p:cNvSpPr txBox="1">
            <a:spLocks/>
          </p:cNvSpPr>
          <p:nvPr/>
        </p:nvSpPr>
        <p:spPr>
          <a:xfrm>
            <a:off x="224880" y="4859662"/>
            <a:ext cx="2529750" cy="966418"/>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a:t>Cloaca Maxima</a:t>
            </a:r>
          </a:p>
          <a:p>
            <a:pPr marL="0" indent="0">
              <a:buFont typeface="Arial"/>
              <a:buNone/>
            </a:pPr>
            <a:r>
              <a:rPr lang="en-US" sz="2400" dirty="0"/>
              <a:t>“Greatest Sewer”</a:t>
            </a:r>
          </a:p>
        </p:txBody>
      </p:sp>
      <mc:AlternateContent xmlns:mc="http://schemas.openxmlformats.org/markup-compatibility/2006" xmlns:p14="http://schemas.microsoft.com/office/powerpoint/2010/main">
        <mc:Choice Requires="p14">
          <p:contentPart p14:bwMode="auto" r:id="rId6">
            <p14:nvContentPartPr>
              <p14:cNvPr id="21" name="Ink 20">
                <a:extLst>
                  <a:ext uri="{FF2B5EF4-FFF2-40B4-BE49-F238E27FC236}">
                    <a16:creationId xmlns:a16="http://schemas.microsoft.com/office/drawing/2014/main" id="{8C6BD64B-5997-4E49-9955-57F4FCB9CC7A}"/>
                  </a:ext>
                </a:extLst>
              </p14:cNvPr>
              <p14:cNvContentPartPr/>
              <p14:nvPr/>
            </p14:nvContentPartPr>
            <p14:xfrm>
              <a:off x="8128200" y="974520"/>
              <a:ext cx="844560" cy="3131640"/>
            </p14:xfrm>
          </p:contentPart>
        </mc:Choice>
        <mc:Fallback xmlns="">
          <p:pic>
            <p:nvPicPr>
              <p:cNvPr id="21" name="Ink 20">
                <a:extLst>
                  <a:ext uri="{FF2B5EF4-FFF2-40B4-BE49-F238E27FC236}">
                    <a16:creationId xmlns:a16="http://schemas.microsoft.com/office/drawing/2014/main" id="{8C6BD64B-5997-4E49-9955-57F4FCB9CC7A}"/>
                  </a:ext>
                </a:extLst>
              </p:cNvPr>
              <p:cNvPicPr/>
              <p:nvPr/>
            </p:nvPicPr>
            <p:blipFill>
              <a:blip r:embed="rId7"/>
              <a:stretch>
                <a:fillRect/>
              </a:stretch>
            </p:blipFill>
            <p:spPr>
              <a:xfrm>
                <a:off x="8114160" y="960480"/>
                <a:ext cx="872640" cy="3159720"/>
              </a:xfrm>
              <a:prstGeom prst="rect">
                <a:avLst/>
              </a:prstGeom>
            </p:spPr>
          </p:pic>
        </mc:Fallback>
      </mc:AlternateContent>
      <p:grpSp>
        <p:nvGrpSpPr>
          <p:cNvPr id="24" name="Group 23">
            <a:extLst>
              <a:ext uri="{FF2B5EF4-FFF2-40B4-BE49-F238E27FC236}">
                <a16:creationId xmlns:a16="http://schemas.microsoft.com/office/drawing/2014/main" id="{97BDBCCE-3333-4EB5-A920-28310DA3DECE}"/>
              </a:ext>
            </a:extLst>
          </p:cNvPr>
          <p:cNvGrpSpPr/>
          <p:nvPr/>
        </p:nvGrpSpPr>
        <p:grpSpPr>
          <a:xfrm>
            <a:off x="8202720" y="1855080"/>
            <a:ext cx="34560" cy="84240"/>
            <a:chOff x="8202720" y="1855080"/>
            <a:chExt cx="34560" cy="84240"/>
          </a:xfrm>
        </p:grpSpPr>
        <mc:AlternateContent xmlns:mc="http://schemas.openxmlformats.org/markup-compatibility/2006" xmlns:p14="http://schemas.microsoft.com/office/powerpoint/2010/main">
          <mc:Choice Requires="p14">
            <p:contentPart p14:bwMode="auto" r:id="rId8">
              <p14:nvContentPartPr>
                <p14:cNvPr id="22" name="Ink 21">
                  <a:extLst>
                    <a:ext uri="{FF2B5EF4-FFF2-40B4-BE49-F238E27FC236}">
                      <a16:creationId xmlns:a16="http://schemas.microsoft.com/office/drawing/2014/main" id="{C06E5A17-6439-4160-AD56-375FFE4413BC}"/>
                    </a:ext>
                  </a:extLst>
                </p14:cNvPr>
                <p14:cNvContentPartPr/>
                <p14:nvPr/>
              </p14:nvContentPartPr>
              <p14:xfrm>
                <a:off x="8236920" y="1855080"/>
                <a:ext cx="360" cy="360"/>
              </p14:xfrm>
            </p:contentPart>
          </mc:Choice>
          <mc:Fallback xmlns="">
            <p:pic>
              <p:nvPicPr>
                <p:cNvPr id="22" name="Ink 21">
                  <a:extLst>
                    <a:ext uri="{FF2B5EF4-FFF2-40B4-BE49-F238E27FC236}">
                      <a16:creationId xmlns:a16="http://schemas.microsoft.com/office/drawing/2014/main" id="{C06E5A17-6439-4160-AD56-375FFE4413BC}"/>
                    </a:ext>
                  </a:extLst>
                </p:cNvPr>
                <p:cNvPicPr/>
                <p:nvPr/>
              </p:nvPicPr>
              <p:blipFill>
                <a:blip r:embed="rId9"/>
                <a:stretch>
                  <a:fillRect/>
                </a:stretch>
              </p:blipFill>
              <p:spPr>
                <a:xfrm>
                  <a:off x="8227920" y="18464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5037742C-9733-428A-BA0F-762332A57414}"/>
                    </a:ext>
                  </a:extLst>
                </p14:cNvPr>
                <p14:cNvContentPartPr/>
                <p14:nvPr/>
              </p14:nvContentPartPr>
              <p14:xfrm>
                <a:off x="8202720" y="1938960"/>
                <a:ext cx="360" cy="360"/>
              </p14:xfrm>
            </p:contentPart>
          </mc:Choice>
          <mc:Fallback xmlns="">
            <p:pic>
              <p:nvPicPr>
                <p:cNvPr id="23" name="Ink 22">
                  <a:extLst>
                    <a:ext uri="{FF2B5EF4-FFF2-40B4-BE49-F238E27FC236}">
                      <a16:creationId xmlns:a16="http://schemas.microsoft.com/office/drawing/2014/main" id="{5037742C-9733-428A-BA0F-762332A57414}"/>
                    </a:ext>
                  </a:extLst>
                </p:cNvPr>
                <p:cNvPicPr/>
                <p:nvPr/>
              </p:nvPicPr>
              <p:blipFill>
                <a:blip r:embed="rId9"/>
                <a:stretch>
                  <a:fillRect/>
                </a:stretch>
              </p:blipFill>
              <p:spPr>
                <a:xfrm>
                  <a:off x="8193720" y="1930320"/>
                  <a:ext cx="18000" cy="18000"/>
                </a:xfrm>
                <a:prstGeom prst="rect">
                  <a:avLst/>
                </a:prstGeom>
              </p:spPr>
            </p:pic>
          </mc:Fallback>
        </mc:AlternateContent>
      </p:grpSp>
    </p:spTree>
    <p:extLst>
      <p:ext uri="{BB962C8B-B14F-4D97-AF65-F5344CB8AC3E}">
        <p14:creationId xmlns:p14="http://schemas.microsoft.com/office/powerpoint/2010/main" val="1570372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6767-A4AC-442F-8132-010CD1981816}"/>
              </a:ext>
            </a:extLst>
          </p:cNvPr>
          <p:cNvSpPr>
            <a:spLocks noGrp="1"/>
          </p:cNvSpPr>
          <p:nvPr>
            <p:ph type="title"/>
          </p:nvPr>
        </p:nvSpPr>
        <p:spPr/>
        <p:txBody>
          <a:bodyPr/>
          <a:lstStyle/>
          <a:p>
            <a:r>
              <a:rPr lang="en-US" dirty="0"/>
              <a:t>Chamber pots</a:t>
            </a:r>
          </a:p>
        </p:txBody>
      </p:sp>
      <p:sp>
        <p:nvSpPr>
          <p:cNvPr id="4" name="Content Placeholder 3">
            <a:extLst>
              <a:ext uri="{FF2B5EF4-FFF2-40B4-BE49-F238E27FC236}">
                <a16:creationId xmlns:a16="http://schemas.microsoft.com/office/drawing/2014/main" id="{081CBF31-A99F-478C-A4BB-C301880F9B19}"/>
              </a:ext>
            </a:extLst>
          </p:cNvPr>
          <p:cNvSpPr txBox="1">
            <a:spLocks noGrp="1"/>
          </p:cNvSpPr>
          <p:nvPr>
            <p:ph idx="1"/>
          </p:nvPr>
        </p:nvSpPr>
        <p:spPr>
          <a:xfrm>
            <a:off x="615950" y="1316038"/>
            <a:ext cx="4941888" cy="1963614"/>
          </a:xfrm>
          <a:prstGeom prst="rect">
            <a:avLst/>
          </a:prstGeom>
          <a:noFill/>
        </p:spPr>
        <p:txBody>
          <a:bodyPr wrap="square" rtlCol="0">
            <a:spAutoFit/>
          </a:bodyPr>
          <a:lstStyle/>
          <a:p>
            <a:r>
              <a:rPr lang="en-US" dirty="0" err="1"/>
              <a:t>Gardi</a:t>
            </a:r>
            <a:r>
              <a:rPr lang="en-US" dirty="0"/>
              <a:t> loo </a:t>
            </a:r>
          </a:p>
          <a:p>
            <a:pPr lvl="1"/>
            <a:r>
              <a:rPr lang="en-US" dirty="0"/>
              <a:t>Believed to come from </a:t>
            </a:r>
            <a:r>
              <a:rPr lang="en-US" dirty="0" err="1"/>
              <a:t>french</a:t>
            </a:r>
            <a:r>
              <a:rPr lang="en-US" dirty="0"/>
              <a:t>: </a:t>
            </a:r>
            <a:r>
              <a:rPr lang="en-US" i="1" dirty="0" err="1"/>
              <a:t>garde</a:t>
            </a:r>
            <a:r>
              <a:rPr lang="en-US" i="1" dirty="0"/>
              <a:t> à </a:t>
            </a:r>
            <a:r>
              <a:rPr lang="en-US" i="1" dirty="0" err="1"/>
              <a:t>l'eau</a:t>
            </a:r>
            <a:r>
              <a:rPr lang="en-US" i="1" dirty="0"/>
              <a:t>! </a:t>
            </a:r>
            <a:r>
              <a:rPr lang="en-US" dirty="0"/>
              <a:t>“Watch out for the water”</a:t>
            </a:r>
          </a:p>
        </p:txBody>
      </p:sp>
      <p:sp>
        <p:nvSpPr>
          <p:cNvPr id="5" name="TextBox 4">
            <a:extLst>
              <a:ext uri="{FF2B5EF4-FFF2-40B4-BE49-F238E27FC236}">
                <a16:creationId xmlns:a16="http://schemas.microsoft.com/office/drawing/2014/main" id="{A626E7B0-7DBD-4C4F-8869-9A69AA471B68}"/>
              </a:ext>
            </a:extLst>
          </p:cNvPr>
          <p:cNvSpPr txBox="1"/>
          <p:nvPr/>
        </p:nvSpPr>
        <p:spPr>
          <a:xfrm>
            <a:off x="5295712" y="4798497"/>
            <a:ext cx="3767368" cy="369332"/>
          </a:xfrm>
          <a:prstGeom prst="rect">
            <a:avLst/>
          </a:prstGeom>
          <a:noFill/>
        </p:spPr>
        <p:txBody>
          <a:bodyPr wrap="square" rtlCol="0">
            <a:spAutoFit/>
          </a:bodyPr>
          <a:lstStyle/>
          <a:p>
            <a:pPr algn="r"/>
            <a:r>
              <a:rPr lang="en-US" dirty="0"/>
              <a:t>Source: www.ancient-origins.net</a:t>
            </a:r>
          </a:p>
        </p:txBody>
      </p:sp>
      <p:pic>
        <p:nvPicPr>
          <p:cNvPr id="7" name="Picture 6" descr="A painting of a person&#10;&#10;Description automatically generated">
            <a:extLst>
              <a:ext uri="{FF2B5EF4-FFF2-40B4-BE49-F238E27FC236}">
                <a16:creationId xmlns:a16="http://schemas.microsoft.com/office/drawing/2014/main" id="{5F183D98-2810-42A5-8D57-2214636AB272}"/>
              </a:ext>
            </a:extLst>
          </p:cNvPr>
          <p:cNvPicPr>
            <a:picLocks noChangeAspect="1"/>
          </p:cNvPicPr>
          <p:nvPr/>
        </p:nvPicPr>
        <p:blipFill rotWithShape="1">
          <a:blip r:embed="rId3">
            <a:extLst>
              <a:ext uri="{28A0092B-C50C-407E-A947-70E740481C1C}">
                <a14:useLocalDpi xmlns:a14="http://schemas.microsoft.com/office/drawing/2010/main" val="0"/>
              </a:ext>
            </a:extLst>
          </a:blip>
          <a:srcRect l="11280" r="13295"/>
          <a:stretch/>
        </p:blipFill>
        <p:spPr>
          <a:xfrm>
            <a:off x="5772150" y="267854"/>
            <a:ext cx="6057900" cy="4530643"/>
          </a:xfrm>
          <a:prstGeom prst="rect">
            <a:avLst/>
          </a:prstGeom>
        </p:spPr>
      </p:pic>
      <p:pic>
        <p:nvPicPr>
          <p:cNvPr id="10" name="Picture 9" descr="A picture containing cup, table, indoor, green&#10;&#10;Description automatically generated">
            <a:extLst>
              <a:ext uri="{FF2B5EF4-FFF2-40B4-BE49-F238E27FC236}">
                <a16:creationId xmlns:a16="http://schemas.microsoft.com/office/drawing/2014/main" id="{08DFC5AF-6EC6-43A8-B60E-96B81F4881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270" y="4120711"/>
            <a:ext cx="3028950" cy="2094235"/>
          </a:xfrm>
          <a:prstGeom prst="rect">
            <a:avLst/>
          </a:prstGeom>
        </p:spPr>
      </p:pic>
    </p:spTree>
    <p:extLst>
      <p:ext uri="{BB962C8B-B14F-4D97-AF65-F5344CB8AC3E}">
        <p14:creationId xmlns:p14="http://schemas.microsoft.com/office/powerpoint/2010/main" val="3095983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6767-A4AC-442F-8132-010CD1981816}"/>
              </a:ext>
            </a:extLst>
          </p:cNvPr>
          <p:cNvSpPr>
            <a:spLocks noGrp="1"/>
          </p:cNvSpPr>
          <p:nvPr>
            <p:ph type="title"/>
          </p:nvPr>
        </p:nvSpPr>
        <p:spPr/>
        <p:txBody>
          <a:bodyPr/>
          <a:lstStyle/>
          <a:p>
            <a:r>
              <a:rPr lang="en-US" dirty="0"/>
              <a:t>Cesspit and cesspool</a:t>
            </a:r>
          </a:p>
        </p:txBody>
      </p:sp>
      <p:sp>
        <p:nvSpPr>
          <p:cNvPr id="4" name="Content Placeholder 3">
            <a:extLst>
              <a:ext uri="{FF2B5EF4-FFF2-40B4-BE49-F238E27FC236}">
                <a16:creationId xmlns:a16="http://schemas.microsoft.com/office/drawing/2014/main" id="{081CBF31-A99F-478C-A4BB-C301880F9B19}"/>
              </a:ext>
            </a:extLst>
          </p:cNvPr>
          <p:cNvSpPr txBox="1">
            <a:spLocks noGrp="1"/>
          </p:cNvSpPr>
          <p:nvPr>
            <p:ph idx="1"/>
          </p:nvPr>
        </p:nvSpPr>
        <p:spPr>
          <a:xfrm>
            <a:off x="615950" y="1316037"/>
            <a:ext cx="11065510" cy="523220"/>
          </a:xfrm>
          <a:prstGeom prst="rect">
            <a:avLst/>
          </a:prstGeom>
          <a:noFill/>
        </p:spPr>
        <p:txBody>
          <a:bodyPr wrap="square" rtlCol="0">
            <a:spAutoFit/>
          </a:bodyPr>
          <a:lstStyle/>
          <a:p>
            <a:pPr marL="0" indent="0">
              <a:buNone/>
            </a:pPr>
            <a:r>
              <a:rPr lang="en-US" sz="2800" dirty="0">
                <a:latin typeface="Calibri" panose="020F0502020204030204" pitchFamily="34" charset="0"/>
                <a:cs typeface="Calibri" panose="020F0502020204030204" pitchFamily="34" charset="0"/>
              </a:rPr>
              <a:t>Cesspit (sealed)				</a:t>
            </a:r>
            <a:r>
              <a:rPr lang="en-US" sz="2800" dirty="0"/>
              <a:t>Cessp</a:t>
            </a:r>
            <a:r>
              <a:rPr lang="en-US" sz="2800" dirty="0">
                <a:latin typeface="Calibri" panose="020F0502020204030204" pitchFamily="34" charset="0"/>
                <a:cs typeface="Calibri" panose="020F0502020204030204" pitchFamily="34" charset="0"/>
              </a:rPr>
              <a:t>ool (dry </a:t>
            </a:r>
            <a:r>
              <a:rPr lang="en-US" sz="2800" dirty="0"/>
              <a:t>well) 		</a:t>
            </a:r>
            <a:endParaRPr lang="en-US" sz="28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626E7B0-7DBD-4C4F-8869-9A69AA471B68}"/>
              </a:ext>
            </a:extLst>
          </p:cNvPr>
          <p:cNvSpPr txBox="1"/>
          <p:nvPr/>
        </p:nvSpPr>
        <p:spPr>
          <a:xfrm>
            <a:off x="615295" y="5010735"/>
            <a:ext cx="3122023" cy="369332"/>
          </a:xfrm>
          <a:prstGeom prst="rect">
            <a:avLst/>
          </a:prstGeom>
          <a:noFill/>
        </p:spPr>
        <p:txBody>
          <a:bodyPr wrap="square" rtlCol="0">
            <a:spAutoFit/>
          </a:bodyPr>
          <a:lstStyle/>
          <a:p>
            <a:r>
              <a:rPr lang="en-US" dirty="0"/>
              <a:t>Source: </a:t>
            </a:r>
            <a:r>
              <a:rPr lang="en-US" dirty="0" err="1"/>
              <a:t>wikipedia</a:t>
            </a:r>
            <a:endParaRPr lang="en-US" dirty="0"/>
          </a:p>
        </p:txBody>
      </p:sp>
      <p:pic>
        <p:nvPicPr>
          <p:cNvPr id="6" name="Picture 5">
            <a:extLst>
              <a:ext uri="{FF2B5EF4-FFF2-40B4-BE49-F238E27FC236}">
                <a16:creationId xmlns:a16="http://schemas.microsoft.com/office/drawing/2014/main" id="{26C56A87-99E4-4559-A4E9-9405A6CB8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86" y="1896209"/>
            <a:ext cx="2469563" cy="3086954"/>
          </a:xfrm>
          <a:prstGeom prst="rect">
            <a:avLst/>
          </a:prstGeom>
        </p:spPr>
      </p:pic>
      <p:pic>
        <p:nvPicPr>
          <p:cNvPr id="10" name="Picture 9" descr="A close up of text on a white background&#10;&#10;Description automatically generated">
            <a:extLst>
              <a:ext uri="{FF2B5EF4-FFF2-40B4-BE49-F238E27FC236}">
                <a16:creationId xmlns:a16="http://schemas.microsoft.com/office/drawing/2014/main" id="{D295758C-8C4C-47EB-B7DD-62A2A64C2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8156" y="1896209"/>
            <a:ext cx="3724275" cy="2990850"/>
          </a:xfrm>
          <a:prstGeom prst="rect">
            <a:avLst/>
          </a:prstGeom>
        </p:spPr>
      </p:pic>
      <p:sp>
        <p:nvSpPr>
          <p:cNvPr id="15" name="TextBox 14">
            <a:extLst>
              <a:ext uri="{FF2B5EF4-FFF2-40B4-BE49-F238E27FC236}">
                <a16:creationId xmlns:a16="http://schemas.microsoft.com/office/drawing/2014/main" id="{7A47826C-4E84-4F2A-AA7A-A461539CE2B4}"/>
              </a:ext>
            </a:extLst>
          </p:cNvPr>
          <p:cNvSpPr txBox="1"/>
          <p:nvPr/>
        </p:nvSpPr>
        <p:spPr>
          <a:xfrm>
            <a:off x="8286539" y="5975201"/>
            <a:ext cx="3122023" cy="369332"/>
          </a:xfrm>
          <a:prstGeom prst="rect">
            <a:avLst/>
          </a:prstGeom>
          <a:noFill/>
        </p:spPr>
        <p:txBody>
          <a:bodyPr wrap="square" rtlCol="0">
            <a:spAutoFit/>
          </a:bodyPr>
          <a:lstStyle/>
          <a:p>
            <a:r>
              <a:rPr lang="en-US" dirty="0"/>
              <a:t>Source: </a:t>
            </a:r>
            <a:r>
              <a:rPr lang="en-US" dirty="0" err="1"/>
              <a:t>wikipedia</a:t>
            </a:r>
            <a:endParaRPr lang="en-US" dirty="0"/>
          </a:p>
        </p:txBody>
      </p:sp>
      <p:sp>
        <p:nvSpPr>
          <p:cNvPr id="16" name="TextBox 15">
            <a:extLst>
              <a:ext uri="{FF2B5EF4-FFF2-40B4-BE49-F238E27FC236}">
                <a16:creationId xmlns:a16="http://schemas.microsoft.com/office/drawing/2014/main" id="{FC2AF6FD-CF7A-4BBD-A522-D6733CFE81EC}"/>
              </a:ext>
            </a:extLst>
          </p:cNvPr>
          <p:cNvSpPr txBox="1"/>
          <p:nvPr/>
        </p:nvSpPr>
        <p:spPr>
          <a:xfrm>
            <a:off x="4534988" y="5010735"/>
            <a:ext cx="3122023" cy="369332"/>
          </a:xfrm>
          <a:prstGeom prst="rect">
            <a:avLst/>
          </a:prstGeom>
          <a:noFill/>
        </p:spPr>
        <p:txBody>
          <a:bodyPr wrap="square" rtlCol="0">
            <a:spAutoFit/>
          </a:bodyPr>
          <a:lstStyle/>
          <a:p>
            <a:r>
              <a:rPr lang="en-US" dirty="0"/>
              <a:t>Source: EPA</a:t>
            </a:r>
          </a:p>
        </p:txBody>
      </p:sp>
      <p:pic>
        <p:nvPicPr>
          <p:cNvPr id="13" name="Picture 12">
            <a:extLst>
              <a:ext uri="{FF2B5EF4-FFF2-40B4-BE49-F238E27FC236}">
                <a16:creationId xmlns:a16="http://schemas.microsoft.com/office/drawing/2014/main" id="{AA0F9313-BC70-43B7-BA44-7493F1C56E38}"/>
              </a:ext>
            </a:extLst>
          </p:cNvPr>
          <p:cNvPicPr>
            <a:picLocks noChangeAspect="1"/>
          </p:cNvPicPr>
          <p:nvPr/>
        </p:nvPicPr>
        <p:blipFill>
          <a:blip r:embed="rId5"/>
          <a:stretch>
            <a:fillRect/>
          </a:stretch>
        </p:blipFill>
        <p:spPr>
          <a:xfrm>
            <a:off x="8286539" y="180338"/>
            <a:ext cx="2674831" cy="5768720"/>
          </a:xfrm>
          <a:prstGeom prst="rect">
            <a:avLst/>
          </a:prstGeom>
        </p:spPr>
      </p:pic>
      <p:sp>
        <p:nvSpPr>
          <p:cNvPr id="17" name="Rectangle 16">
            <a:extLst>
              <a:ext uri="{FF2B5EF4-FFF2-40B4-BE49-F238E27FC236}">
                <a16:creationId xmlns:a16="http://schemas.microsoft.com/office/drawing/2014/main" id="{A20525C3-51FA-404C-B70E-CF7941F0588E}"/>
              </a:ext>
            </a:extLst>
          </p:cNvPr>
          <p:cNvSpPr/>
          <p:nvPr/>
        </p:nvSpPr>
        <p:spPr>
          <a:xfrm>
            <a:off x="3243915" y="5541963"/>
            <a:ext cx="4931158" cy="523220"/>
          </a:xfrm>
          <a:prstGeom prst="rect">
            <a:avLst/>
          </a:prstGeom>
        </p:spPr>
        <p:txBody>
          <a:bodyPr wrap="none">
            <a:spAutoFit/>
          </a:bodyPr>
          <a:lstStyle/>
          <a:p>
            <a:r>
              <a:rPr lang="en-US" sz="2800" dirty="0">
                <a:latin typeface="Calibri" panose="020F0502020204030204" pitchFamily="34" charset="0"/>
                <a:cs typeface="Calibri" panose="020F0502020204030204" pitchFamily="34" charset="0"/>
              </a:rPr>
              <a:t>Pit Latrine with Privy (outhouse)</a:t>
            </a:r>
          </a:p>
        </p:txBody>
      </p:sp>
    </p:spTree>
    <p:extLst>
      <p:ext uri="{BB962C8B-B14F-4D97-AF65-F5344CB8AC3E}">
        <p14:creationId xmlns:p14="http://schemas.microsoft.com/office/powerpoint/2010/main" val="1486696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6767-A4AC-442F-8132-010CD1981816}"/>
              </a:ext>
            </a:extLst>
          </p:cNvPr>
          <p:cNvSpPr>
            <a:spLocks noGrp="1"/>
          </p:cNvSpPr>
          <p:nvPr>
            <p:ph type="title"/>
          </p:nvPr>
        </p:nvSpPr>
        <p:spPr/>
        <p:txBody>
          <a:bodyPr/>
          <a:lstStyle/>
          <a:p>
            <a:r>
              <a:rPr lang="en-US" dirty="0"/>
              <a:t>History of Wastewater BMPs</a:t>
            </a:r>
          </a:p>
        </p:txBody>
      </p:sp>
      <p:sp>
        <p:nvSpPr>
          <p:cNvPr id="4" name="Content Placeholder 3">
            <a:extLst>
              <a:ext uri="{FF2B5EF4-FFF2-40B4-BE49-F238E27FC236}">
                <a16:creationId xmlns:a16="http://schemas.microsoft.com/office/drawing/2014/main" id="{081CBF31-A99F-478C-A4BB-C301880F9B19}"/>
              </a:ext>
            </a:extLst>
          </p:cNvPr>
          <p:cNvSpPr txBox="1">
            <a:spLocks noGrp="1"/>
          </p:cNvSpPr>
          <p:nvPr>
            <p:ph idx="1"/>
          </p:nvPr>
        </p:nvSpPr>
        <p:spPr>
          <a:xfrm>
            <a:off x="615950" y="1258888"/>
            <a:ext cx="5397224" cy="4918269"/>
          </a:xfrm>
          <a:prstGeom prst="rect">
            <a:avLst/>
          </a:prstGeom>
          <a:noFill/>
        </p:spPr>
        <p:txBody>
          <a:bodyPr wrap="square" rtlCol="0">
            <a:spAutoFit/>
          </a:bodyPr>
          <a:lstStyle/>
          <a:p>
            <a:r>
              <a:rPr lang="en-US" sz="2800" b="1" dirty="0"/>
              <a:t>1854 </a:t>
            </a:r>
            <a:r>
              <a:rPr lang="en-US" sz="2800" dirty="0"/>
              <a:t>– Dr. John Snow traced </a:t>
            </a:r>
            <a:r>
              <a:rPr lang="en-US" sz="2800" b="1" u="sng" dirty="0">
                <a:solidFill>
                  <a:schemeClr val="tx2">
                    <a:lumMod val="75000"/>
                  </a:schemeClr>
                </a:solidFill>
              </a:rPr>
              <a:t>cholera</a:t>
            </a:r>
            <a:r>
              <a:rPr lang="en-US" sz="2800" dirty="0"/>
              <a:t> outbreak in Soho, England (which killed 616 people) to mother washing child’s diaper near town well.</a:t>
            </a:r>
          </a:p>
          <a:p>
            <a:r>
              <a:rPr lang="en-US" sz="2800" b="1" dirty="0"/>
              <a:t>1858 – “The Great Stink” </a:t>
            </a:r>
            <a:r>
              <a:rPr lang="en-US" sz="2800" dirty="0"/>
              <a:t>– hot weather on river Thames exposed untreated sewage along banks.  Joseph </a:t>
            </a:r>
            <a:r>
              <a:rPr lang="en-US" sz="2800" dirty="0" err="1"/>
              <a:t>Bazalgette</a:t>
            </a:r>
            <a:r>
              <a:rPr lang="en-US" sz="2800" dirty="0"/>
              <a:t> installs sewers to move sewage away from London.</a:t>
            </a:r>
          </a:p>
        </p:txBody>
      </p:sp>
      <p:pic>
        <p:nvPicPr>
          <p:cNvPr id="9" name="Picture 8" descr="A picture containing text, book, photo&#10;&#10;Description automatically generated">
            <a:extLst>
              <a:ext uri="{FF2B5EF4-FFF2-40B4-BE49-F238E27FC236}">
                <a16:creationId xmlns:a16="http://schemas.microsoft.com/office/drawing/2014/main" id="{72500280-E6BB-4069-BE40-AFE4C70AF4A7}"/>
              </a:ext>
            </a:extLst>
          </p:cNvPr>
          <p:cNvPicPr>
            <a:picLocks noChangeAspect="1"/>
          </p:cNvPicPr>
          <p:nvPr/>
        </p:nvPicPr>
        <p:blipFill rotWithShape="1">
          <a:blip r:embed="rId3">
            <a:extLst>
              <a:ext uri="{28A0092B-C50C-407E-A947-70E740481C1C}">
                <a14:useLocalDpi xmlns:a14="http://schemas.microsoft.com/office/drawing/2010/main" val="0"/>
              </a:ext>
            </a:extLst>
          </a:blip>
          <a:srcRect l="7427" t="3240" r="5200"/>
          <a:stretch/>
        </p:blipFill>
        <p:spPr>
          <a:xfrm>
            <a:off x="6109961" y="1258887"/>
            <a:ext cx="5831897" cy="4605200"/>
          </a:xfrm>
          <a:prstGeom prst="rect">
            <a:avLst/>
          </a:prstGeom>
        </p:spPr>
      </p:pic>
      <p:sp>
        <p:nvSpPr>
          <p:cNvPr id="10" name="TextBox 9">
            <a:extLst>
              <a:ext uri="{FF2B5EF4-FFF2-40B4-BE49-F238E27FC236}">
                <a16:creationId xmlns:a16="http://schemas.microsoft.com/office/drawing/2014/main" id="{B7BC388A-03E5-443B-8E1A-A8636A650E9B}"/>
              </a:ext>
            </a:extLst>
          </p:cNvPr>
          <p:cNvSpPr txBox="1"/>
          <p:nvPr/>
        </p:nvSpPr>
        <p:spPr>
          <a:xfrm>
            <a:off x="6096000" y="5992491"/>
            <a:ext cx="3122023" cy="369332"/>
          </a:xfrm>
          <a:prstGeom prst="rect">
            <a:avLst/>
          </a:prstGeom>
          <a:noFill/>
        </p:spPr>
        <p:txBody>
          <a:bodyPr wrap="square" rtlCol="0">
            <a:spAutoFit/>
          </a:bodyPr>
          <a:lstStyle/>
          <a:p>
            <a:r>
              <a:rPr lang="en-US" dirty="0"/>
              <a:t>Source: </a:t>
            </a:r>
            <a:r>
              <a:rPr lang="en-US" dirty="0" err="1"/>
              <a:t>wikipedia</a:t>
            </a:r>
            <a:endParaRPr lang="en-US" dirty="0"/>
          </a:p>
        </p:txBody>
      </p:sp>
    </p:spTree>
    <p:extLst>
      <p:ext uri="{BB962C8B-B14F-4D97-AF65-F5344CB8AC3E}">
        <p14:creationId xmlns:p14="http://schemas.microsoft.com/office/powerpoint/2010/main" val="142593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6767-A4AC-442F-8132-010CD1981816}"/>
              </a:ext>
            </a:extLst>
          </p:cNvPr>
          <p:cNvSpPr>
            <a:spLocks noGrp="1"/>
          </p:cNvSpPr>
          <p:nvPr>
            <p:ph type="title"/>
          </p:nvPr>
        </p:nvSpPr>
        <p:spPr>
          <a:xfrm>
            <a:off x="615295" y="274638"/>
            <a:ext cx="10967103" cy="792124"/>
          </a:xfrm>
        </p:spPr>
        <p:txBody>
          <a:bodyPr/>
          <a:lstStyle/>
          <a:p>
            <a:r>
              <a:rPr lang="en-US" dirty="0"/>
              <a:t>Science Behind the Technology</a:t>
            </a:r>
          </a:p>
        </p:txBody>
      </p:sp>
      <p:graphicFrame>
        <p:nvGraphicFramePr>
          <p:cNvPr id="3" name="Table 4">
            <a:extLst>
              <a:ext uri="{FF2B5EF4-FFF2-40B4-BE49-F238E27FC236}">
                <a16:creationId xmlns:a16="http://schemas.microsoft.com/office/drawing/2014/main" id="{96FA4C9D-694A-46A9-9CB5-1C7031D7BF7A}"/>
              </a:ext>
            </a:extLst>
          </p:cNvPr>
          <p:cNvGraphicFramePr>
            <a:graphicFrameLocks noGrp="1"/>
          </p:cNvGraphicFramePr>
          <p:nvPr>
            <p:extLst>
              <p:ext uri="{D42A27DB-BD31-4B8C-83A1-F6EECF244321}">
                <p14:modId xmlns:p14="http://schemas.microsoft.com/office/powerpoint/2010/main" val="1839899310"/>
              </p:ext>
            </p:extLst>
          </p:nvPr>
        </p:nvGraphicFramePr>
        <p:xfrm>
          <a:off x="366319" y="1066762"/>
          <a:ext cx="11459362" cy="4928330"/>
        </p:xfrm>
        <a:graphic>
          <a:graphicData uri="http://schemas.openxmlformats.org/drawingml/2006/table">
            <a:tbl>
              <a:tblPr firstRow="1" bandRow="1">
                <a:tableStyleId>{5C22544A-7EE6-4342-B048-85BDC9FD1C3A}</a:tableStyleId>
              </a:tblPr>
              <a:tblGrid>
                <a:gridCol w="1764987">
                  <a:extLst>
                    <a:ext uri="{9D8B030D-6E8A-4147-A177-3AD203B41FA5}">
                      <a16:colId xmlns:a16="http://schemas.microsoft.com/office/drawing/2014/main" val="693981439"/>
                    </a:ext>
                  </a:extLst>
                </a:gridCol>
                <a:gridCol w="2720247">
                  <a:extLst>
                    <a:ext uri="{9D8B030D-6E8A-4147-A177-3AD203B41FA5}">
                      <a16:colId xmlns:a16="http://schemas.microsoft.com/office/drawing/2014/main" val="321220562"/>
                    </a:ext>
                  </a:extLst>
                </a:gridCol>
                <a:gridCol w="6974128">
                  <a:extLst>
                    <a:ext uri="{9D8B030D-6E8A-4147-A177-3AD203B41FA5}">
                      <a16:colId xmlns:a16="http://schemas.microsoft.com/office/drawing/2014/main" val="3316703562"/>
                    </a:ext>
                  </a:extLst>
                </a:gridCol>
              </a:tblGrid>
              <a:tr h="432428">
                <a:tc>
                  <a:txBody>
                    <a:bodyPr/>
                    <a:lstStyle/>
                    <a:p>
                      <a:pPr algn="ctr"/>
                      <a:r>
                        <a:rPr lang="en-US" sz="2200" dirty="0">
                          <a:latin typeface="Calibri" panose="020F0502020204030204" pitchFamily="34" charset="0"/>
                          <a:cs typeface="Calibri" panose="020F0502020204030204" pitchFamily="34" charset="0"/>
                        </a:rPr>
                        <a:t>Treatment</a:t>
                      </a:r>
                    </a:p>
                  </a:txBody>
                  <a:tcPr/>
                </a:tc>
                <a:tc>
                  <a:txBody>
                    <a:bodyPr/>
                    <a:lstStyle/>
                    <a:p>
                      <a:pPr algn="ctr"/>
                      <a:r>
                        <a:rPr lang="en-US" sz="2200" dirty="0">
                          <a:latin typeface="Calibri" panose="020F0502020204030204" pitchFamily="34" charset="0"/>
                          <a:cs typeface="Calibri" panose="020F0502020204030204" pitchFamily="34" charset="0"/>
                        </a:rPr>
                        <a:t>Definition</a:t>
                      </a:r>
                    </a:p>
                  </a:txBody>
                  <a:tcPr/>
                </a:tc>
                <a:tc>
                  <a:txBody>
                    <a:bodyPr/>
                    <a:lstStyle/>
                    <a:p>
                      <a:pPr algn="ctr"/>
                      <a:r>
                        <a:rPr lang="en-US" sz="2200" dirty="0">
                          <a:latin typeface="Calibri" panose="020F0502020204030204" pitchFamily="34" charset="0"/>
                          <a:cs typeface="Calibri" panose="020F0502020204030204" pitchFamily="34" charset="0"/>
                        </a:rPr>
                        <a:t>History</a:t>
                      </a:r>
                    </a:p>
                  </a:txBody>
                  <a:tcPr/>
                </a:tc>
                <a:extLst>
                  <a:ext uri="{0D108BD9-81ED-4DB2-BD59-A6C34878D82A}">
                    <a16:rowId xmlns:a16="http://schemas.microsoft.com/office/drawing/2014/main" val="1769264608"/>
                  </a:ext>
                </a:extLst>
              </a:tr>
              <a:tr h="1158572">
                <a:tc>
                  <a:txBody>
                    <a:bodyPr/>
                    <a:lstStyle/>
                    <a:p>
                      <a:r>
                        <a:rPr lang="en-US" sz="2200" dirty="0">
                          <a:latin typeface="Calibri" panose="020F0502020204030204" pitchFamily="34" charset="0"/>
                          <a:cs typeface="Calibri" panose="020F0502020204030204" pitchFamily="34" charset="0"/>
                        </a:rPr>
                        <a:t>Primary</a:t>
                      </a:r>
                    </a:p>
                  </a:txBody>
                  <a:tcPr anchor="ctr"/>
                </a:tc>
                <a:tc>
                  <a:txBody>
                    <a:bodyPr/>
                    <a:lstStyle/>
                    <a:p>
                      <a:r>
                        <a:rPr lang="en-US" sz="2200" dirty="0">
                          <a:latin typeface="Calibri" panose="020F0502020204030204" pitchFamily="34" charset="0"/>
                          <a:cs typeface="Calibri" panose="020F0502020204030204" pitchFamily="34" charset="0"/>
                        </a:rPr>
                        <a:t>Removal of heavier solids via gravity</a:t>
                      </a:r>
                    </a:p>
                  </a:txBody>
                  <a:tcPr anchor="ctr"/>
                </a:tc>
                <a:tc>
                  <a:txBody>
                    <a:bodyPr/>
                    <a:lstStyle/>
                    <a:p>
                      <a:r>
                        <a:rPr lang="en-US" sz="2200" dirty="0">
                          <a:latin typeface="Calibri" panose="020F0502020204030204" pitchFamily="34" charset="0"/>
                          <a:cs typeface="Calibri" panose="020F0502020204030204" pitchFamily="34" charset="0"/>
                        </a:rPr>
                        <a:t>Early – trenches and pits</a:t>
                      </a:r>
                    </a:p>
                    <a:p>
                      <a:r>
                        <a:rPr lang="en-US" sz="2200" dirty="0">
                          <a:latin typeface="Calibri" panose="020F0502020204030204" pitchFamily="34" charset="0"/>
                          <a:cs typeface="Calibri" panose="020F0502020204030204" pitchFamily="34" charset="0"/>
                        </a:rPr>
                        <a:t>1860 – Fosse </a:t>
                      </a:r>
                      <a:r>
                        <a:rPr lang="en-US" sz="2200" dirty="0" err="1">
                          <a:latin typeface="Calibri" panose="020F0502020204030204" pitchFamily="34" charset="0"/>
                          <a:cs typeface="Calibri" panose="020F0502020204030204" pitchFamily="34" charset="0"/>
                        </a:rPr>
                        <a:t>Mouras</a:t>
                      </a:r>
                      <a:r>
                        <a:rPr lang="en-US" sz="2200" dirty="0">
                          <a:latin typeface="Calibri" panose="020F0502020204030204" pitchFamily="34" charset="0"/>
                          <a:cs typeface="Calibri" panose="020F0502020204030204" pitchFamily="34" charset="0"/>
                        </a:rPr>
                        <a:t> (proto-type septic system) </a:t>
                      </a:r>
                    </a:p>
                    <a:p>
                      <a:r>
                        <a:rPr lang="en-US" sz="2200" dirty="0">
                          <a:latin typeface="Calibri" panose="020F0502020204030204" pitchFamily="34" charset="0"/>
                          <a:cs typeface="Calibri" panose="020F0502020204030204" pitchFamily="34" charset="0"/>
                        </a:rPr>
                        <a:t>1895 – Septic tank</a:t>
                      </a:r>
                    </a:p>
                  </a:txBody>
                  <a:tcPr/>
                </a:tc>
                <a:extLst>
                  <a:ext uri="{0D108BD9-81ED-4DB2-BD59-A6C34878D82A}">
                    <a16:rowId xmlns:a16="http://schemas.microsoft.com/office/drawing/2014/main" val="3915726272"/>
                  </a:ext>
                </a:extLst>
              </a:tr>
              <a:tr h="1158572">
                <a:tc>
                  <a:txBody>
                    <a:bodyPr/>
                    <a:lstStyle/>
                    <a:p>
                      <a:r>
                        <a:rPr lang="en-US" sz="2200" dirty="0">
                          <a:latin typeface="Calibri" panose="020F0502020204030204" pitchFamily="34" charset="0"/>
                          <a:cs typeface="Calibri" panose="020F0502020204030204" pitchFamily="34" charset="0"/>
                        </a:rPr>
                        <a:t>Secondary</a:t>
                      </a:r>
                    </a:p>
                  </a:txBody>
                  <a:tcPr anchor="ctr"/>
                </a:tc>
                <a:tc>
                  <a:txBody>
                    <a:bodyPr/>
                    <a:lstStyle/>
                    <a:p>
                      <a:r>
                        <a:rPr lang="en-US" sz="2200" dirty="0">
                          <a:latin typeface="Calibri" panose="020F0502020204030204" pitchFamily="34" charset="0"/>
                          <a:cs typeface="Calibri" panose="020F0502020204030204" pitchFamily="34" charset="0"/>
                        </a:rPr>
                        <a:t>Biological micro-organisms to convert wastewater to CO</a:t>
                      </a:r>
                      <a:r>
                        <a:rPr lang="en-US" sz="2200" baseline="-25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and water</a:t>
                      </a:r>
                    </a:p>
                  </a:txBody>
                  <a:tcPr anchor="ctr"/>
                </a:tc>
                <a:tc>
                  <a:txBody>
                    <a:bodyPr/>
                    <a:lstStyle/>
                    <a:p>
                      <a:r>
                        <a:rPr lang="en-US" sz="2200" dirty="0">
                          <a:latin typeface="Calibri" panose="020F0502020204030204" pitchFamily="34" charset="0"/>
                          <a:cs typeface="Calibri" panose="020F0502020204030204" pitchFamily="34" charset="0"/>
                        </a:rPr>
                        <a:t>1893 – Trickling filter </a:t>
                      </a:r>
                    </a:p>
                    <a:p>
                      <a:r>
                        <a:rPr lang="en-US" sz="2200" dirty="0">
                          <a:latin typeface="Calibri" panose="020F0502020204030204" pitchFamily="34" charset="0"/>
                          <a:cs typeface="Calibri" panose="020F0502020204030204" pitchFamily="34" charset="0"/>
                        </a:rPr>
                        <a:t>1930 – Rotating biological contactors </a:t>
                      </a:r>
                    </a:p>
                    <a:p>
                      <a:r>
                        <a:rPr lang="en-US" sz="2200" dirty="0">
                          <a:latin typeface="Calibri" panose="020F0502020204030204" pitchFamily="34" charset="0"/>
                          <a:cs typeface="Calibri" panose="020F0502020204030204" pitchFamily="34" charset="0"/>
                        </a:rPr>
                        <a:t>1913 – </a:t>
                      </a:r>
                      <a:r>
                        <a:rPr lang="en-US" sz="2200" u="sng" dirty="0">
                          <a:latin typeface="Calibri" panose="020F0502020204030204" pitchFamily="34" charset="0"/>
                          <a:cs typeface="Calibri" panose="020F0502020204030204" pitchFamily="34" charset="0"/>
                        </a:rPr>
                        <a:t>Activated sludge </a:t>
                      </a:r>
                      <a:r>
                        <a:rPr lang="en-US" sz="2200" dirty="0">
                          <a:latin typeface="Calibri" panose="020F0502020204030204" pitchFamily="34" charset="0"/>
                          <a:cs typeface="Calibri" panose="020F0502020204030204" pitchFamily="34" charset="0"/>
                        </a:rPr>
                        <a:t>via aeration</a:t>
                      </a:r>
                    </a:p>
                    <a:p>
                      <a:r>
                        <a:rPr lang="en-US" sz="2200" dirty="0">
                          <a:latin typeface="Calibri" panose="020F0502020204030204" pitchFamily="34" charset="0"/>
                          <a:cs typeface="Calibri" panose="020F0502020204030204" pitchFamily="34" charset="0"/>
                        </a:rPr>
                        <a:t>1972 – Clean Water Act mandates secondary treatment</a:t>
                      </a:r>
                    </a:p>
                  </a:txBody>
                  <a:tcPr/>
                </a:tc>
                <a:extLst>
                  <a:ext uri="{0D108BD9-81ED-4DB2-BD59-A6C34878D82A}">
                    <a16:rowId xmlns:a16="http://schemas.microsoft.com/office/drawing/2014/main" val="3369538676"/>
                  </a:ext>
                </a:extLst>
              </a:tr>
              <a:tr h="807490">
                <a:tc>
                  <a:txBody>
                    <a:bodyPr/>
                    <a:lstStyle/>
                    <a:p>
                      <a:r>
                        <a:rPr lang="en-US" sz="2200" dirty="0">
                          <a:latin typeface="Calibri" panose="020F0502020204030204" pitchFamily="34" charset="0"/>
                          <a:cs typeface="Calibri" panose="020F0502020204030204" pitchFamily="34" charset="0"/>
                        </a:rPr>
                        <a:t>Tertiary / Advanced:</a:t>
                      </a:r>
                    </a:p>
                  </a:txBody>
                  <a:tcPr anchor="ctr"/>
                </a:tc>
                <a:tc>
                  <a:txBody>
                    <a:bodyPr/>
                    <a:lstStyle/>
                    <a:p>
                      <a:r>
                        <a:rPr lang="en-US" sz="2200" dirty="0">
                          <a:latin typeface="Calibri" panose="020F0502020204030204" pitchFamily="34" charset="0"/>
                          <a:cs typeface="Calibri" panose="020F0502020204030204" pitchFamily="34" charset="0"/>
                        </a:rPr>
                        <a:t>Nutrient and other chemical removal</a:t>
                      </a:r>
                    </a:p>
                  </a:txBody>
                  <a:tcPr anchor="ctr"/>
                </a:tc>
                <a:tc>
                  <a:txBody>
                    <a:bodyPr/>
                    <a:lstStyle/>
                    <a:p>
                      <a:r>
                        <a:rPr lang="en-US" sz="2200" dirty="0">
                          <a:latin typeface="Calibri" panose="020F0502020204030204" pitchFamily="34" charset="0"/>
                          <a:cs typeface="Calibri" panose="020F0502020204030204" pitchFamily="34" charset="0"/>
                        </a:rPr>
                        <a:t>1962 – Anoxic zone to denitrify</a:t>
                      </a:r>
                    </a:p>
                    <a:p>
                      <a:r>
                        <a:rPr lang="en-US" sz="2200" dirty="0">
                          <a:latin typeface="Calibri" panose="020F0502020204030204" pitchFamily="34" charset="0"/>
                          <a:cs typeface="Calibri" panose="020F0502020204030204" pitchFamily="34" charset="0"/>
                        </a:rPr>
                        <a:t>1973 – Nutrient removal via sludge system</a:t>
                      </a:r>
                    </a:p>
                  </a:txBody>
                  <a:tcPr/>
                </a:tc>
                <a:extLst>
                  <a:ext uri="{0D108BD9-81ED-4DB2-BD59-A6C34878D82A}">
                    <a16:rowId xmlns:a16="http://schemas.microsoft.com/office/drawing/2014/main" val="588439274"/>
                  </a:ext>
                </a:extLst>
              </a:tr>
              <a:tr h="807490">
                <a:tc>
                  <a:txBody>
                    <a:bodyPr/>
                    <a:lstStyle/>
                    <a:p>
                      <a:r>
                        <a:rPr lang="en-US" sz="2200" dirty="0">
                          <a:latin typeface="Calibri" panose="020F0502020204030204" pitchFamily="34" charset="0"/>
                          <a:cs typeface="Calibri" panose="020F0502020204030204" pitchFamily="34" charset="0"/>
                        </a:rPr>
                        <a:t>Disinfection</a:t>
                      </a:r>
                    </a:p>
                  </a:txBody>
                  <a:tcPr anchor="ctr"/>
                </a:tc>
                <a:tc>
                  <a:txBody>
                    <a:bodyPr/>
                    <a:lstStyle/>
                    <a:p>
                      <a:r>
                        <a:rPr lang="en-US" sz="2200" dirty="0">
                          <a:latin typeface="Calibri" panose="020F0502020204030204" pitchFamily="34" charset="0"/>
                          <a:cs typeface="Calibri" panose="020F0502020204030204" pitchFamily="34" charset="0"/>
                        </a:rPr>
                        <a:t>Pathogenic organisms killed or inactivated</a:t>
                      </a:r>
                    </a:p>
                  </a:txBody>
                  <a:tcPr anchor="ctr"/>
                </a:tc>
                <a:tc>
                  <a:txBody>
                    <a:bodyPr/>
                    <a:lstStyle/>
                    <a:p>
                      <a:r>
                        <a:rPr lang="en-US" sz="2200" dirty="0">
                          <a:latin typeface="Calibri" panose="020F0502020204030204" pitchFamily="34" charset="0"/>
                          <a:cs typeface="Calibri" panose="020F0502020204030204" pitchFamily="34" charset="0"/>
                        </a:rPr>
                        <a:t>1893 – Chlorine first used </a:t>
                      </a:r>
                    </a:p>
                    <a:p>
                      <a:r>
                        <a:rPr lang="en-US" sz="2200" dirty="0">
                          <a:latin typeface="Calibri" panose="020F0502020204030204" pitchFamily="34" charset="0"/>
                          <a:cs typeface="Calibri" panose="020F0502020204030204" pitchFamily="34" charset="0"/>
                        </a:rPr>
                        <a:t>1961 – Commercial chlorine residual controlled disinfection</a:t>
                      </a:r>
                    </a:p>
                    <a:p>
                      <a:r>
                        <a:rPr lang="en-US" sz="2200" dirty="0">
                          <a:latin typeface="Calibri" panose="020F0502020204030204" pitchFamily="34" charset="0"/>
                          <a:cs typeface="Calibri" panose="020F0502020204030204" pitchFamily="34" charset="0"/>
                        </a:rPr>
                        <a:t>~2000 – UV light more commonly used</a:t>
                      </a:r>
                    </a:p>
                  </a:txBody>
                  <a:tcPr/>
                </a:tc>
                <a:extLst>
                  <a:ext uri="{0D108BD9-81ED-4DB2-BD59-A6C34878D82A}">
                    <a16:rowId xmlns:a16="http://schemas.microsoft.com/office/drawing/2014/main" val="3561204807"/>
                  </a:ext>
                </a:extLst>
              </a:tr>
            </a:tbl>
          </a:graphicData>
        </a:graphic>
      </p:graphicFrame>
      <p:sp>
        <p:nvSpPr>
          <p:cNvPr id="11" name="Rectangle 10">
            <a:extLst>
              <a:ext uri="{FF2B5EF4-FFF2-40B4-BE49-F238E27FC236}">
                <a16:creationId xmlns:a16="http://schemas.microsoft.com/office/drawing/2014/main" id="{056849FA-547D-4EF7-A535-95B50977F3C0}"/>
              </a:ext>
            </a:extLst>
          </p:cNvPr>
          <p:cNvSpPr/>
          <p:nvPr/>
        </p:nvSpPr>
        <p:spPr>
          <a:xfrm>
            <a:off x="3388502" y="6398696"/>
            <a:ext cx="2948243" cy="369332"/>
          </a:xfrm>
          <a:prstGeom prst="rect">
            <a:avLst/>
          </a:prstGeom>
        </p:spPr>
        <p:txBody>
          <a:bodyPr wrap="none">
            <a:spAutoFit/>
          </a:bodyPr>
          <a:lstStyle/>
          <a:p>
            <a:r>
              <a:rPr lang="en-US" dirty="0">
                <a:solidFill>
                  <a:schemeClr val="bg1"/>
                </a:solidFill>
              </a:rPr>
              <a:t>G. </a:t>
            </a:r>
            <a:r>
              <a:rPr lang="en-US" dirty="0" err="1">
                <a:solidFill>
                  <a:schemeClr val="bg1"/>
                </a:solidFill>
              </a:rPr>
              <a:t>Lofrano</a:t>
            </a:r>
            <a:r>
              <a:rPr lang="en-US" dirty="0">
                <a:solidFill>
                  <a:schemeClr val="bg1"/>
                </a:solidFill>
              </a:rPr>
              <a:t>, J. Brown. (2010) </a:t>
            </a:r>
          </a:p>
        </p:txBody>
      </p:sp>
    </p:spTree>
    <p:extLst>
      <p:ext uri="{BB962C8B-B14F-4D97-AF65-F5344CB8AC3E}">
        <p14:creationId xmlns:p14="http://schemas.microsoft.com/office/powerpoint/2010/main" val="3484707655"/>
      </p:ext>
    </p:extLst>
  </p:cSld>
  <p:clrMapOvr>
    <a:masterClrMapping/>
  </p:clrMapOvr>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4362</TotalTime>
  <Words>8667</Words>
  <Application>Microsoft Office PowerPoint</Application>
  <PresentationFormat>Widescreen</PresentationFormat>
  <Paragraphs>542</Paragraphs>
  <Slides>44</Slides>
  <Notes>39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Avenir Next Regular</vt:lpstr>
      <vt:lpstr>AvenirNext LT Pro Bold</vt:lpstr>
      <vt:lpstr>Calibri</vt:lpstr>
      <vt:lpstr>Mercury Display</vt:lpstr>
      <vt:lpstr>Mercury Display Semibold</vt:lpstr>
      <vt:lpstr>Symbol</vt:lpstr>
      <vt:lpstr>Times New Roman</vt:lpstr>
      <vt:lpstr>UK Primary White Standard</vt:lpstr>
      <vt:lpstr>Watershed Academy Watershed Coordinator Training Series</vt:lpstr>
      <vt:lpstr>Wastewater BMPs</vt:lpstr>
      <vt:lpstr>Wastewater BMPs</vt:lpstr>
      <vt:lpstr>History of Wastewater BMPs</vt:lpstr>
      <vt:lpstr>Roman Sewage</vt:lpstr>
      <vt:lpstr>Chamber pots</vt:lpstr>
      <vt:lpstr>Cesspit and cesspool</vt:lpstr>
      <vt:lpstr>History of Wastewater BMPs</vt:lpstr>
      <vt:lpstr>Science Behind the Technology</vt:lpstr>
      <vt:lpstr>Septic Systems</vt:lpstr>
      <vt:lpstr>Septic System</vt:lpstr>
      <vt:lpstr>Septic System</vt:lpstr>
      <vt:lpstr>Septic System</vt:lpstr>
      <vt:lpstr>Septic System</vt:lpstr>
      <vt:lpstr>PowerPoint Presentation</vt:lpstr>
      <vt:lpstr>PowerPoint Presentation</vt:lpstr>
      <vt:lpstr>PowerPoint Presentation</vt:lpstr>
      <vt:lpstr>Septic System Failure Detection</vt:lpstr>
      <vt:lpstr>Septic System Failure Detection in Karst Environments</vt:lpstr>
      <vt:lpstr>Nitrogen and Septic System</vt:lpstr>
      <vt:lpstr>Repair or Replacement of Failing Septic Systems</vt:lpstr>
      <vt:lpstr>Package Plants</vt:lpstr>
      <vt:lpstr>Package Plants</vt:lpstr>
      <vt:lpstr>Composting Toilet</vt:lpstr>
      <vt:lpstr>Composting Toilet</vt:lpstr>
      <vt:lpstr>Sewer Systems</vt:lpstr>
      <vt:lpstr>Collection System</vt:lpstr>
      <vt:lpstr>Lift Station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Wastewater BMPs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Watershed Academy Watershed Coordinator Training Series</dc:title>
  <dc:creator>McAlister, Malissa</dc:creator>
  <cp:lastModifiedBy>Koyagi, Emily</cp:lastModifiedBy>
  <cp:revision>137</cp:revision>
  <dcterms:created xsi:type="dcterms:W3CDTF">2019-08-07T14:44:03Z</dcterms:created>
  <dcterms:modified xsi:type="dcterms:W3CDTF">2020-06-11T17:40:14Z</dcterms:modified>
</cp:coreProperties>
</file>